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1" r:id="rId2"/>
    <p:sldId id="267" r:id="rId3"/>
    <p:sldId id="258" r:id="rId4"/>
    <p:sldId id="257" r:id="rId5"/>
    <p:sldId id="268" r:id="rId6"/>
    <p:sldId id="262" r:id="rId7"/>
    <p:sldId id="283" r:id="rId8"/>
    <p:sldId id="269" r:id="rId9"/>
    <p:sldId id="270" r:id="rId10"/>
    <p:sldId id="271" r:id="rId11"/>
    <p:sldId id="272" r:id="rId12"/>
    <p:sldId id="273" r:id="rId13"/>
    <p:sldId id="275" r:id="rId14"/>
    <p:sldId id="285" r:id="rId15"/>
    <p:sldId id="276" r:id="rId16"/>
    <p:sldId id="277" r:id="rId17"/>
    <p:sldId id="278" r:id="rId18"/>
    <p:sldId id="280" r:id="rId19"/>
    <p:sldId id="279" r:id="rId20"/>
    <p:sldId id="281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B68"/>
    <a:srgbClr val="19426D"/>
    <a:srgbClr val="383838"/>
    <a:srgbClr val="4D9AA2"/>
    <a:srgbClr val="BE2529"/>
    <a:srgbClr val="185485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6" autoAdjust="0"/>
    <p:restoredTop sz="94687"/>
  </p:normalViewPr>
  <p:slideViewPr>
    <p:cSldViewPr snapToGrid="0" snapToObjects="1">
      <p:cViewPr>
        <p:scale>
          <a:sx n="170" d="100"/>
          <a:sy n="170" d="100"/>
        </p:scale>
        <p:origin x="688" y="2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5EDEE-4305-F04B-9A95-B51C05B5F986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EFA0E-8B01-AC42-94F5-E3336C37D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80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A7F45-AA0A-A145-8858-C4A07A02D8FA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81234-6111-6D44-BC74-8658AA1F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764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8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in_graphic_ppt.jpg"/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25400" y="-1"/>
            <a:ext cx="4673600" cy="4555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267" y="1210733"/>
            <a:ext cx="3945465" cy="2108200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2800" b="1" i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267" y="3388783"/>
            <a:ext cx="3945465" cy="920749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400" b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lek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" y="262140"/>
            <a:ext cx="2929467" cy="637189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48200" y="0"/>
            <a:ext cx="4495800" cy="45037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42223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0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5400" y="-1"/>
            <a:ext cx="9169400" cy="4555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13267" y="696937"/>
            <a:ext cx="8331200" cy="1916545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3200" b="1" i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13267" y="2751658"/>
            <a:ext cx="8331200" cy="508001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400" b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lek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4" y="3672343"/>
            <a:ext cx="2929467" cy="637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42751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9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ergence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67"/>
            <a:ext cx="8229600" cy="550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57206" y="685800"/>
            <a:ext cx="8229594" cy="4191000"/>
          </a:xfr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buFont typeface="Arial"/>
              <a:buChar char="•"/>
              <a:defRPr sz="1400" baseline="0">
                <a:solidFill>
                  <a:srgbClr val="18548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1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mergence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85800"/>
            <a:ext cx="9144000" cy="445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6" y="685801"/>
            <a:ext cx="8229594" cy="3818466"/>
          </a:xfr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buFont typeface="Arial"/>
              <a:buChar char="•"/>
              <a:defRPr sz="1400" baseline="0">
                <a:solidFill>
                  <a:srgbClr val="18548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Shalek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4661732"/>
            <a:ext cx="1448801" cy="3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1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46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Shalek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" y="184076"/>
            <a:ext cx="2929467" cy="6371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" y="1031714"/>
            <a:ext cx="2798233" cy="307256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60738" y="254000"/>
            <a:ext cx="5483225" cy="39449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41451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2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knowledgemen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mergence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Shalek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" y="184076"/>
            <a:ext cx="2929467" cy="63718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60738" y="254000"/>
            <a:ext cx="5483225" cy="39449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00038" y="1041400"/>
            <a:ext cx="2867025" cy="3157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Lab photo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41452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knowledgement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emergence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" name="Rectangle 43"/>
          <p:cNvSpPr/>
          <p:nvPr userDrawn="1"/>
        </p:nvSpPr>
        <p:spPr>
          <a:xfrm>
            <a:off x="0" y="685800"/>
            <a:ext cx="9144000" cy="445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4504266"/>
            <a:ext cx="91609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72534" y="220133"/>
            <a:ext cx="833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baseline="0" dirty="0" smtClean="0">
                <a:solidFill>
                  <a:srgbClr val="185485"/>
                </a:solidFill>
                <a:latin typeface="Arial"/>
                <a:cs typeface="Arial"/>
              </a:rPr>
              <a:t>Acknowledgements</a:t>
            </a:r>
            <a:endParaRPr lang="en-US" sz="2000" b="1" i="0" baseline="0" dirty="0">
              <a:solidFill>
                <a:srgbClr val="185485"/>
              </a:solidFill>
              <a:latin typeface="Arial"/>
              <a:cs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14884" y="684743"/>
            <a:ext cx="2717790" cy="366712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1210" y="684743"/>
            <a:ext cx="2717790" cy="366712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41451"/>
            <a:ext cx="9144000" cy="563563"/>
          </a:xfrm>
          <a:prstGeom prst="rect">
            <a:avLst/>
          </a:prstGeom>
        </p:spPr>
      </p:pic>
      <p:pic>
        <p:nvPicPr>
          <p:cNvPr id="4" name="Picture 3" descr="Affiliations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58" y="685983"/>
            <a:ext cx="2674697" cy="368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  <p:sldLayoutId id="2147483655" r:id="rId5"/>
    <p:sldLayoutId id="2147483651" r:id="rId6"/>
    <p:sldLayoutId id="2147483656" r:id="rId7"/>
    <p:sldLayoutId id="2147483657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185485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85485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85485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185485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185485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185485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social.rollins.edu/wpsites/filmsofthe80s/2014/05/28/hivaids-in-the-1980s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vizhub.healthdata.org/gbd-compare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24289" y="4681835"/>
            <a:ext cx="2119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social.rollins.edu</a:t>
            </a:r>
            <a:endParaRPr lang="en-US" sz="1200" dirty="0" smtClean="0"/>
          </a:p>
          <a:p>
            <a:r>
              <a:rPr lang="en-US" sz="1200" dirty="0" smtClean="0"/>
              <a:t>http://</a:t>
            </a:r>
            <a:r>
              <a:rPr lang="en-US" sz="1200" dirty="0" err="1" smtClean="0"/>
              <a:t>aidsresponseeffort.org</a:t>
            </a:r>
            <a:endParaRPr lang="en-US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40" y="170273"/>
            <a:ext cx="3436074" cy="4476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42231" y="729894"/>
            <a:ext cx="4476970" cy="3357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4610" y="118517"/>
            <a:ext cx="263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HIV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causes AIDS</a:t>
            </a:r>
            <a:endParaRPr lang="en-US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How do viruses and bacteria </a:t>
            </a:r>
            <a:r>
              <a:rPr lang="en-US" sz="2400" smtClean="0"/>
              <a:t>contribute to disease globally?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75052" y="2294627"/>
            <a:ext cx="439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https://vizhub.healthdata.org/gbd-compare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43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-1" y="1377670"/>
            <a:ext cx="9144001" cy="550333"/>
          </a:xfrm>
        </p:spPr>
        <p:txBody>
          <a:bodyPr>
            <a:noAutofit/>
          </a:bodyPr>
          <a:lstStyle/>
          <a:p>
            <a:r>
              <a:rPr lang="en-US" dirty="0" smtClean="0"/>
              <a:t>3 groups of 10, 10 groups of 3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flipH="1">
            <a:off x="3325481" y="2271940"/>
            <a:ext cx="2493035" cy="550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r>
              <a:rPr lang="en-US" dirty="0" smtClean="0"/>
              <a:t>Lytic viruses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Latent viruses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How viruses destroy cells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685800"/>
            <a:ext cx="5905500" cy="3771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06335" y="4866501"/>
            <a:ext cx="1537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schoolworkhelper.net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88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Some viruses can go latent (like HIV)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293"/>
          <a:stretch/>
        </p:blipFill>
        <p:spPr>
          <a:xfrm>
            <a:off x="685800" y="991966"/>
            <a:ext cx="7772400" cy="339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Blow your mind: endogenous retroviruses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92106" y="1725283"/>
            <a:ext cx="144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pre-sperm cell or pre-egg cell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>
            <a:off x="3692106" y="2691406"/>
            <a:ext cx="1742536" cy="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02858" y="4021513"/>
            <a:ext cx="2734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98,000 endogenous retroviruses in every human genome</a:t>
            </a:r>
          </a:p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(don’t worry, they’re all inactive)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162" y="2015907"/>
            <a:ext cx="728730" cy="145342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698412" y="2691405"/>
            <a:ext cx="6469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218" y="2015907"/>
            <a:ext cx="728730" cy="14534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8686800" y="2691405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36507" y="928312"/>
            <a:ext cx="3155599" cy="3462533"/>
            <a:chOff x="536507" y="928312"/>
            <a:chExt cx="3155599" cy="34625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61321" b="6293"/>
            <a:stretch/>
          </p:blipFill>
          <p:spPr>
            <a:xfrm>
              <a:off x="685800" y="991966"/>
              <a:ext cx="3006306" cy="339887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19829475">
              <a:off x="670951" y="1057558"/>
              <a:ext cx="1685748" cy="629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9829475">
              <a:off x="536507" y="928312"/>
              <a:ext cx="1160953" cy="629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84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Bacterial infections can be intracellular like a virus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1310" t="19575" r="56135" b="73630"/>
          <a:stretch/>
        </p:blipFill>
        <p:spPr>
          <a:xfrm>
            <a:off x="4328528" y="2489516"/>
            <a:ext cx="119966" cy="2381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40071" y="813648"/>
            <a:ext cx="5141344" cy="4089346"/>
            <a:chOff x="2040071" y="813648"/>
            <a:chExt cx="5141344" cy="4089346"/>
          </a:xfrm>
        </p:grpSpPr>
        <p:grpSp>
          <p:nvGrpSpPr>
            <p:cNvPr id="6" name="Group 5"/>
            <p:cNvGrpSpPr/>
            <p:nvPr/>
          </p:nvGrpSpPr>
          <p:grpSpPr>
            <a:xfrm>
              <a:off x="2040071" y="813648"/>
              <a:ext cx="5141344" cy="4089346"/>
              <a:chOff x="2553418" y="1254806"/>
              <a:chExt cx="5141344" cy="408934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53418" y="1254806"/>
                <a:ext cx="5141344" cy="408934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41310" t="19575" r="56135" b="73630"/>
              <a:stretch/>
            </p:blipFill>
            <p:spPr>
              <a:xfrm>
                <a:off x="4689475" y="2762232"/>
                <a:ext cx="119966" cy="238143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19292" t="61504" r="69475" b="27512"/>
            <a:stretch/>
          </p:blipFill>
          <p:spPr>
            <a:xfrm>
              <a:off x="3232484" y="3080084"/>
              <a:ext cx="577517" cy="44918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787795" y="4866501"/>
            <a:ext cx="1356205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Franco </a:t>
            </a:r>
            <a:r>
              <a:rPr lang="en-US" sz="1200" i="1" dirty="0" smtClean="0"/>
              <a:t>et al</a:t>
            </a:r>
            <a:r>
              <a:rPr lang="en-US" sz="1200" dirty="0" smtClean="0"/>
              <a:t> (2009)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83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Extracellular bacteria can also cause disease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89" y="956929"/>
            <a:ext cx="4367821" cy="3782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12518" y="4866501"/>
            <a:ext cx="731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wou.edu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92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Blow your mind: most bacteria are totally cool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03" y="685800"/>
            <a:ext cx="2653393" cy="4457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8592" y="4866501"/>
            <a:ext cx="785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amnh.org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936" r="62805" b="80300"/>
          <a:stretch/>
        </p:blipFill>
        <p:spPr>
          <a:xfrm>
            <a:off x="2225025" y="685800"/>
            <a:ext cx="2040555" cy="899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5583" t="70282" r="-2778" b="19954"/>
          <a:stretch/>
        </p:blipFill>
        <p:spPr>
          <a:xfrm>
            <a:off x="4985713" y="3663846"/>
            <a:ext cx="2040555" cy="8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-2" y="0"/>
            <a:ext cx="9144001" cy="674557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Scenario</a:t>
            </a:r>
            <a:br>
              <a:rPr lang="en-US" dirty="0" smtClean="0"/>
            </a:br>
            <a:r>
              <a:rPr lang="en-US" b="0" dirty="0" smtClean="0"/>
              <a:t>You accidentally poke yourself with a dirty pin. 10,000 bacteria enter the wound.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278804"/>
              </p:ext>
            </p:extLst>
          </p:nvPr>
        </p:nvGraphicFramePr>
        <p:xfrm>
          <a:off x="-1" y="2585803"/>
          <a:ext cx="9144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Protect the wound with a scab.</a:t>
                      </a:r>
                      <a:endParaRPr lang="en-US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Lure bacteria into the</a:t>
                      </a:r>
                      <a:r>
                        <a:rPr lang="en-US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bloodstream.</a:t>
                      </a:r>
                      <a:endParaRPr lang="en-US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Tell immune system to calm down.</a:t>
                      </a:r>
                      <a:endParaRPr lang="en-US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Recognize bacteria from earlier</a:t>
                      </a:r>
                      <a:r>
                        <a:rPr lang="en-US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wound.</a:t>
                      </a:r>
                      <a:endParaRPr lang="en-US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Flush out bacteria by bleeding more.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Kill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all cells that might be infected.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Figure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out the weak point of the bacteria.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Welcome the bacteria as guests.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Sound the alarm: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there are invaders!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Try to poison the bacteria.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Turn the bacteria against one another.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Prevent new 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cells from entering area.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Move the bacteria safely to the gut.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Have cells eat and digest the bacteria.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Release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acid into blood to burn them.</a:t>
                      </a:r>
                      <a:endParaRPr lang="en-US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Make up your own custom action!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 flipH="1">
            <a:off x="-4" y="7645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Mission</a:t>
            </a:r>
            <a:br>
              <a:rPr lang="en-US" dirty="0" smtClean="0"/>
            </a:br>
            <a:r>
              <a:rPr lang="en-US" b="0" dirty="0" smtClean="0"/>
              <a:t>Design an immune response that will stop the bacteria from establishing an infection. Choose 4 actions to take, in some order.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flipH="1">
            <a:off x="-3" y="2066143"/>
            <a:ext cx="9144001" cy="519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Possible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/>
              <a:t>S</a:t>
            </a:r>
            <a:r>
              <a:rPr lang="en-US" sz="2400" dirty="0" smtClean="0"/>
              <a:t>teps of an immune response to injury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755250"/>
            <a:ext cx="8483600" cy="3884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8889" y="4866501"/>
            <a:ext cx="11051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studyblue.com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308485" y="749508"/>
            <a:ext cx="2046158" cy="3949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54643" y="749508"/>
            <a:ext cx="2360950" cy="3949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52850" y="685800"/>
            <a:ext cx="2360950" cy="3949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0163" y="2311879"/>
            <a:ext cx="452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HIV does not kill people. It just kills T cells.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Immune system lines of defense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7104" b="44336"/>
          <a:stretch/>
        </p:blipFill>
        <p:spPr>
          <a:xfrm>
            <a:off x="830035" y="757003"/>
            <a:ext cx="7483929" cy="1469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5737" b="24299"/>
          <a:stretch/>
        </p:blipFill>
        <p:spPr>
          <a:xfrm>
            <a:off x="830035" y="2226039"/>
            <a:ext cx="7483929" cy="1026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5799" b="-2175"/>
          <a:stretch/>
        </p:blipFill>
        <p:spPr>
          <a:xfrm>
            <a:off x="830035" y="3252866"/>
            <a:ext cx="7483929" cy="1356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6168" y="4881890"/>
            <a:ext cx="14478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thetwinapproach.com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820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267" y="1045841"/>
            <a:ext cx="3945465" cy="2108200"/>
          </a:xfrm>
        </p:spPr>
        <p:txBody>
          <a:bodyPr>
            <a:normAutofit/>
          </a:bodyPr>
          <a:lstStyle/>
          <a:p>
            <a:r>
              <a:rPr lang="en-US" smtClean="0"/>
              <a:t>Day 1:</a:t>
            </a:r>
            <a:br>
              <a:rPr lang="en-US" smtClean="0"/>
            </a:br>
            <a:r>
              <a:rPr lang="en-US" smtClean="0"/>
              <a:t>Why </a:t>
            </a:r>
            <a:r>
              <a:rPr lang="en-US" dirty="0"/>
              <a:t>do we need an immune system?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267" y="2962579"/>
            <a:ext cx="3945465" cy="920749"/>
          </a:xfrm>
        </p:spPr>
        <p:txBody>
          <a:bodyPr/>
          <a:lstStyle/>
          <a:p>
            <a:r>
              <a:rPr lang="en-US" dirty="0" smtClean="0"/>
              <a:t>Sarah Nyquist</a:t>
            </a:r>
          </a:p>
          <a:p>
            <a:r>
              <a:rPr lang="en-US" dirty="0" smtClean="0"/>
              <a:t>Andrew </a:t>
            </a:r>
            <a:r>
              <a:rPr lang="en-US" dirty="0" err="1" smtClean="0"/>
              <a:t>Navia</a:t>
            </a:r>
            <a:endParaRPr lang="en-US" dirty="0" smtClean="0"/>
          </a:p>
          <a:p>
            <a:r>
              <a:rPr lang="en-US" dirty="0"/>
              <a:t>Sam </a:t>
            </a:r>
            <a:r>
              <a:rPr lang="en-US" dirty="0" err="1"/>
              <a:t>Allon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16105503_10208217048440282_8239032526350524902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/>
          <a:stretch/>
        </p:blipFill>
        <p:spPr>
          <a:xfrm>
            <a:off x="4829974" y="968644"/>
            <a:ext cx="4132251" cy="27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Your science alliteration name, Your number 1-3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/>
              <a:t>Statistical Sarah, 1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Atomic Andrew, 2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Sequencing Sam, </a:t>
            </a:r>
            <a:r>
              <a:rPr lang="en-US" sz="2000" dirty="0" smtClean="0"/>
              <a:t>3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04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914400">
              <a:spcBef>
                <a:spcPts val="0"/>
              </a:spcBef>
              <a:buAutoNum type="arabicPeriod"/>
            </a:pPr>
            <a:endParaRPr lang="en-US" sz="2000" i="1" dirty="0" smtClean="0"/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i="1" dirty="0" smtClean="0"/>
              <a:t>Viral </a:t>
            </a:r>
            <a:r>
              <a:rPr lang="en-US" sz="2000" i="1" dirty="0"/>
              <a:t>and bacteria </a:t>
            </a:r>
            <a:r>
              <a:rPr lang="en-US" sz="2000" i="1" dirty="0" smtClean="0"/>
              <a:t>infections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Zoo of </a:t>
            </a:r>
            <a:r>
              <a:rPr lang="en-US" sz="2000" dirty="0"/>
              <a:t>white blood </a:t>
            </a:r>
            <a:r>
              <a:rPr lang="en-US" sz="2000" dirty="0" smtClean="0"/>
              <a:t>cells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Innate </a:t>
            </a:r>
            <a:r>
              <a:rPr lang="en-US" sz="2000" dirty="0"/>
              <a:t>immune </a:t>
            </a:r>
            <a:r>
              <a:rPr lang="en-US" sz="2000" dirty="0" smtClean="0"/>
              <a:t>response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Adaptive </a:t>
            </a:r>
            <a:r>
              <a:rPr lang="en-US" sz="2000" dirty="0"/>
              <a:t>immune </a:t>
            </a:r>
            <a:r>
              <a:rPr lang="en-US" sz="2000" dirty="0" smtClean="0"/>
              <a:t>response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Cancer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Vaccines</a:t>
            </a:r>
            <a:endParaRPr lang="en-US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Course Outline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62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88553"/>
            <a:ext cx="9144000" cy="550333"/>
          </a:xfrm>
        </p:spPr>
        <p:txBody>
          <a:bodyPr>
            <a:noAutofit/>
          </a:bodyPr>
          <a:lstStyle/>
          <a:p>
            <a:r>
              <a:rPr lang="en-US" dirty="0" smtClean="0"/>
              <a:t>3 groups of 10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do we know about HIV?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914400">
              <a:spcBef>
                <a:spcPts val="0"/>
              </a:spcBef>
              <a:buAutoNum type="arabicPeriod"/>
            </a:pPr>
            <a:endParaRPr lang="en-US" sz="2000" i="1" dirty="0" smtClean="0"/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Viruses, bacteria, and the diseases they cause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What viruses and bacteria do to cells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How the immune system fights back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Outline for today’s class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97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Viruses and bacteria </a:t>
            </a:r>
            <a:r>
              <a:rPr lang="mr-IN" sz="2400" dirty="0" smtClean="0"/>
              <a:t>–</a:t>
            </a:r>
            <a:r>
              <a:rPr lang="en-US" sz="2400" dirty="0" smtClean="0"/>
              <a:t> what’s the difference?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94626" y="687026"/>
            <a:ext cx="5384905" cy="4456473"/>
            <a:chOff x="2294626" y="687026"/>
            <a:chExt cx="5384905" cy="4456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4626" y="687026"/>
              <a:ext cx="5384905" cy="44564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94626" y="2087592"/>
              <a:ext cx="1095555" cy="629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76445" y="868392"/>
              <a:ext cx="1095555" cy="629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32694" y="948906"/>
              <a:ext cx="1095555" cy="1135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74211" y="2159691"/>
              <a:ext cx="1095555" cy="55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14136" y="2601969"/>
              <a:ext cx="629728" cy="55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67105" y="2346597"/>
              <a:ext cx="629728" cy="55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8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Viruses and bacteria can cause diseases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30987"/>
              </p:ext>
            </p:extLst>
          </p:nvPr>
        </p:nvGraphicFramePr>
        <p:xfrm>
          <a:off x="1089804" y="902056"/>
          <a:ext cx="6964392" cy="35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2196"/>
                <a:gridCol w="3482196"/>
              </a:tblGrid>
              <a:tr h="444725"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 charset="0"/>
                          <a:ea typeface="Arial" charset="0"/>
                          <a:cs typeface="Arial" charset="0"/>
                        </a:rPr>
                        <a:t>Virus or bacterium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Disease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Rabies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virus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Rabies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Poliovirus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Polio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Human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Immunodeficiency Virus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AIDS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Rhinovirus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Common cold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Adenovirus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Common cold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E.</a:t>
                      </a:r>
                      <a:r>
                        <a:rPr lang="en-US" i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coli </a:t>
                      </a:r>
                      <a:r>
                        <a:rPr lang="en-US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bacterium</a:t>
                      </a:r>
                      <a:endParaRPr lang="en-US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Food poisoning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M.</a:t>
                      </a:r>
                      <a:r>
                        <a:rPr lang="en-US" i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tuberculosis </a:t>
                      </a:r>
                      <a:r>
                        <a:rPr lang="en-US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bacterium</a:t>
                      </a:r>
                      <a:endParaRPr lang="en-US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Tuberculosis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54745" y="1347580"/>
            <a:ext cx="3499449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54747" y="1794294"/>
            <a:ext cx="3499449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54746" y="2223756"/>
            <a:ext cx="3499449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54745" y="2661844"/>
            <a:ext cx="3499449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3099932"/>
            <a:ext cx="3499449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1999" y="3538020"/>
            <a:ext cx="3499449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1999" y="3992170"/>
            <a:ext cx="3499449" cy="5366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0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Lab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7761</TotalTime>
  <Words>374</Words>
  <Application>Microsoft Macintosh PowerPoint</Application>
  <PresentationFormat>On-screen Show (16:9)</PresentationFormat>
  <Paragraphs>90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Mangal</vt:lpstr>
      <vt:lpstr>Arial</vt:lpstr>
      <vt:lpstr>Lab Theme</vt:lpstr>
      <vt:lpstr>PowerPoint Presentation</vt:lpstr>
      <vt:lpstr>PowerPoint Presentation</vt:lpstr>
      <vt:lpstr>Day 1: Why do we need an immune system?</vt:lpstr>
      <vt:lpstr>PowerPoint Presentation</vt:lpstr>
      <vt:lpstr>PowerPoint Presentation</vt:lpstr>
      <vt:lpstr>3 groups of 10   What do we know about HIV?</vt:lpstr>
      <vt:lpstr>PowerPoint Presentation</vt:lpstr>
      <vt:lpstr>PowerPoint Presentation</vt:lpstr>
      <vt:lpstr>PowerPoint Presentation</vt:lpstr>
      <vt:lpstr>PowerPoint Presentation</vt:lpstr>
      <vt:lpstr>3 groups of 10, 10 groups of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Scenario You accidentally poke yourself with a dirty pin. 10,000 bacteria enter the wound.</vt:lpstr>
      <vt:lpstr>PowerPoint Presentation</vt:lpstr>
      <vt:lpstr>PowerPoint Presentation</vt:lpstr>
    </vt:vector>
  </TitlesOfParts>
  <Company>Involution Studios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Sigrid Hart</dc:creator>
  <cp:lastModifiedBy>Microsoft Office User</cp:lastModifiedBy>
  <cp:revision>91</cp:revision>
  <dcterms:created xsi:type="dcterms:W3CDTF">2017-06-02T13:44:33Z</dcterms:created>
  <dcterms:modified xsi:type="dcterms:W3CDTF">2017-07-09T20:02:39Z</dcterms:modified>
</cp:coreProperties>
</file>