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95" r:id="rId2"/>
    <p:sldId id="296" r:id="rId3"/>
    <p:sldId id="297" r:id="rId4"/>
    <p:sldId id="298" r:id="rId5"/>
    <p:sldId id="299" r:id="rId6"/>
    <p:sldId id="258" r:id="rId7"/>
    <p:sldId id="268" r:id="rId8"/>
    <p:sldId id="262" r:id="rId9"/>
    <p:sldId id="283" r:id="rId10"/>
    <p:sldId id="288" r:id="rId11"/>
    <p:sldId id="269" r:id="rId12"/>
    <p:sldId id="271" r:id="rId13"/>
    <p:sldId id="270" r:id="rId14"/>
    <p:sldId id="289" r:id="rId15"/>
    <p:sldId id="272" r:id="rId16"/>
    <p:sldId id="293" r:id="rId17"/>
    <p:sldId id="307" r:id="rId18"/>
    <p:sldId id="308" r:id="rId19"/>
    <p:sldId id="309" r:id="rId20"/>
    <p:sldId id="310" r:id="rId21"/>
    <p:sldId id="311" r:id="rId22"/>
    <p:sldId id="312" r:id="rId23"/>
    <p:sldId id="300" r:id="rId24"/>
    <p:sldId id="319" r:id="rId25"/>
    <p:sldId id="313" r:id="rId26"/>
    <p:sldId id="315" r:id="rId27"/>
    <p:sldId id="316" r:id="rId28"/>
    <p:sldId id="317" r:id="rId29"/>
    <p:sldId id="320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B68"/>
    <a:srgbClr val="19426D"/>
    <a:srgbClr val="383838"/>
    <a:srgbClr val="4D9AA2"/>
    <a:srgbClr val="BE2529"/>
    <a:srgbClr val="185485"/>
    <a:srgbClr val="4B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8" autoAdjust="0"/>
    <p:restoredTop sz="94687"/>
  </p:normalViewPr>
  <p:slideViewPr>
    <p:cSldViewPr snapToGrid="0" snapToObjects="1">
      <p:cViewPr>
        <p:scale>
          <a:sx n="130" d="100"/>
          <a:sy n="130" d="100"/>
        </p:scale>
        <p:origin x="1872" y="9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5EDEE-4305-F04B-9A95-B51C05B5F986}" type="datetimeFigureOut">
              <a:rPr lang="en-US" smtClean="0"/>
              <a:t>7/17/17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EFA0E-8B01-AC42-94F5-E3336C37D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280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A7F45-AA0A-A145-8858-C4A07A02D8FA}" type="datetimeFigureOut">
              <a:rPr lang="en-US" smtClean="0"/>
              <a:t>7/17/17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81234-6111-6D44-BC74-8658AA1F9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764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them why the</a:t>
            </a:r>
            <a:r>
              <a:rPr lang="en-US" baseline="0" dirty="0" smtClean="0"/>
              <a:t> bloodstream is a good way for immune cells to get around</a:t>
            </a:r>
          </a:p>
          <a:p>
            <a:r>
              <a:rPr lang="en-US" baseline="0" dirty="0" smtClean="0"/>
              <a:t>Ask them what else the blood does (it’s obviously not just for the immune system)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81234-6111-6D44-BC74-8658AA1F98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4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81234-6111-6D44-BC74-8658AA1F98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75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81234-6111-6D44-BC74-8658AA1F98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75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www.medicalnewstoday.com</a:t>
            </a:r>
            <a:r>
              <a:rPr lang="en-US" dirty="0" smtClean="0"/>
              <a:t>/articles/285666.php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81234-6111-6D44-BC74-8658AA1F98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90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81234-6111-6D44-BC74-8658AA1F98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82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81234-6111-6D44-BC74-8658AA1F98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31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81234-6111-6D44-BC74-8658AA1F98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75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81234-6111-6D44-BC74-8658AA1F98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75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81234-6111-6D44-BC74-8658AA1F98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75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81234-6111-6D44-BC74-8658AA1F98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75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81234-6111-6D44-BC74-8658AA1F98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75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in_graphic_ppt.jpg"/>
          <p:cNvPicPr>
            <a:picLocks noChangeAspect="1"/>
          </p:cNvPicPr>
          <p:nvPr userDrawn="1"/>
        </p:nvPicPr>
        <p:blipFill>
          <a:blip r:embed="rId2" cstate="hq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25400" y="-1"/>
            <a:ext cx="4673600" cy="4555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267" y="1210733"/>
            <a:ext cx="3945465" cy="2108200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2800" b="1" i="0" cap="none" spc="0">
                <a:ln w="10160">
                  <a:noFill/>
                  <a:prstDash val="solid"/>
                </a:ln>
                <a:solidFill>
                  <a:srgbClr val="185485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267" y="3388783"/>
            <a:ext cx="3945465" cy="920749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400" b="0" cap="none" spc="0">
                <a:ln w="10160">
                  <a:noFill/>
                  <a:prstDash val="solid"/>
                </a:ln>
                <a:solidFill>
                  <a:srgbClr val="185485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25400" y="4504266"/>
            <a:ext cx="9186338" cy="639233"/>
          </a:xfrm>
          <a:prstGeom prst="rect">
            <a:avLst/>
          </a:prstGeom>
          <a:solidFill>
            <a:srgbClr val="143B6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lek_logo.jp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66" y="262140"/>
            <a:ext cx="2929467" cy="637189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48200" y="0"/>
            <a:ext cx="4495800" cy="450373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2223"/>
            <a:ext cx="9144000" cy="5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0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5400" y="-1"/>
            <a:ext cx="9169400" cy="4555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13267" y="696937"/>
            <a:ext cx="8331200" cy="1916545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3200" b="1" i="0" cap="none" spc="0">
                <a:ln w="10160">
                  <a:noFill/>
                  <a:prstDash val="solid"/>
                </a:ln>
                <a:solidFill>
                  <a:srgbClr val="185485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13267" y="2751658"/>
            <a:ext cx="8331200" cy="508001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400" b="0" cap="none" spc="0">
                <a:ln w="10160">
                  <a:noFill/>
                  <a:prstDash val="solid"/>
                </a:ln>
                <a:solidFill>
                  <a:srgbClr val="185485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5400" y="4504266"/>
            <a:ext cx="9186338" cy="639233"/>
          </a:xfrm>
          <a:prstGeom prst="rect">
            <a:avLst/>
          </a:prstGeom>
          <a:solidFill>
            <a:srgbClr val="143B6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halek_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134" y="3672343"/>
            <a:ext cx="2929467" cy="6371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2751"/>
            <a:ext cx="9144000" cy="5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9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ergence_ppt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467"/>
            <a:ext cx="8229600" cy="550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57206" y="685800"/>
            <a:ext cx="8229594" cy="4191000"/>
          </a:xfr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buFont typeface="Arial"/>
              <a:buChar char="•"/>
              <a:defRPr sz="1400" baseline="0">
                <a:solidFill>
                  <a:srgbClr val="18548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311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mergence_ppt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85800"/>
            <a:ext cx="9144000" cy="445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6" y="685801"/>
            <a:ext cx="8229594" cy="3818466"/>
          </a:xfr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buFont typeface="Arial"/>
              <a:buChar char="•"/>
              <a:defRPr sz="1400" baseline="0">
                <a:solidFill>
                  <a:srgbClr val="18548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 descr="Shalek_logo.jp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09" y="4661732"/>
            <a:ext cx="1448801" cy="31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1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46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-25400" y="4504266"/>
            <a:ext cx="9186338" cy="639233"/>
          </a:xfrm>
          <a:prstGeom prst="rect">
            <a:avLst/>
          </a:prstGeom>
          <a:solidFill>
            <a:srgbClr val="143B6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Shalek_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68" y="184076"/>
            <a:ext cx="2929467" cy="63718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67" y="1031714"/>
            <a:ext cx="2798233" cy="307256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360738" y="254000"/>
            <a:ext cx="5483225" cy="39449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1451"/>
            <a:ext cx="9144000" cy="5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2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knowledgement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mergence_ppt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-25400" y="4504266"/>
            <a:ext cx="9186338" cy="639233"/>
          </a:xfrm>
          <a:prstGeom prst="rect">
            <a:avLst/>
          </a:prstGeom>
          <a:solidFill>
            <a:srgbClr val="143B6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Shalek_logo.jp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68" y="184076"/>
            <a:ext cx="2929467" cy="63718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360738" y="254000"/>
            <a:ext cx="5483225" cy="39449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00038" y="1041400"/>
            <a:ext cx="2867025" cy="31575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Lab photo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1452"/>
            <a:ext cx="9144000" cy="5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5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cknowledgement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emergence_ppt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4" name="Rectangle 43"/>
          <p:cNvSpPr/>
          <p:nvPr userDrawn="1"/>
        </p:nvSpPr>
        <p:spPr>
          <a:xfrm>
            <a:off x="0" y="685800"/>
            <a:ext cx="9144000" cy="445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0" y="4504266"/>
            <a:ext cx="9160938" cy="639233"/>
          </a:xfrm>
          <a:prstGeom prst="rect">
            <a:avLst/>
          </a:prstGeom>
          <a:solidFill>
            <a:srgbClr val="143B6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72534" y="220133"/>
            <a:ext cx="8339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baseline="0" dirty="0" smtClean="0">
                <a:solidFill>
                  <a:srgbClr val="185485"/>
                </a:solidFill>
                <a:latin typeface="Arial"/>
                <a:cs typeface="Arial"/>
              </a:rPr>
              <a:t>Acknowledgements</a:t>
            </a:r>
            <a:endParaRPr lang="en-US" sz="2000" b="1" i="0" baseline="0" dirty="0">
              <a:solidFill>
                <a:srgbClr val="185485"/>
              </a:solidFill>
              <a:latin typeface="Arial"/>
              <a:cs typeface="Arial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14884" y="684743"/>
            <a:ext cx="2717790" cy="366712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51210" y="684743"/>
            <a:ext cx="2717790" cy="366712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1451"/>
            <a:ext cx="9144000" cy="563563"/>
          </a:xfrm>
          <a:prstGeom prst="rect">
            <a:avLst/>
          </a:prstGeom>
        </p:spPr>
      </p:pic>
      <p:pic>
        <p:nvPicPr>
          <p:cNvPr id="4" name="Picture 3" descr="Affiliations.jpg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758" y="685983"/>
            <a:ext cx="2674697" cy="368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01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  <p:sldLayoutId id="2147483655" r:id="rId5"/>
    <p:sldLayoutId id="2147483651" r:id="rId6"/>
    <p:sldLayoutId id="2147483656" r:id="rId7"/>
    <p:sldLayoutId id="2147483657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rgbClr val="185485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85485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85485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185485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185485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185485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youtube.com/watch?v=Z_mXDvZQ6dU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Relationship Id="rId3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5697" y="2328661"/>
            <a:ext cx="4854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if you are born without an immune system?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56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35467"/>
            <a:ext cx="91440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Immune cells (white blood cells) travel via the bloodstream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268745" y="4866501"/>
            <a:ext cx="1015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wikihow.com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82" y="940324"/>
            <a:ext cx="4425209" cy="3528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304" y="685800"/>
            <a:ext cx="2702015" cy="39474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89715" y="685800"/>
            <a:ext cx="2111603" cy="4180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8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The immune system has specialized organs too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57" y="845363"/>
            <a:ext cx="5842000" cy="381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27785" y="3021056"/>
            <a:ext cx="1356265" cy="345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27785" y="1972934"/>
            <a:ext cx="1578199" cy="5302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05795" y="4750825"/>
            <a:ext cx="1713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webmd.com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80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35467"/>
            <a:ext cx="91440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Lymph nodes are home-base for many white blood cells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340" y="903100"/>
            <a:ext cx="3912124" cy="3353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8192" y="4866501"/>
            <a:ext cx="1015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wikihow.com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510" y="1487185"/>
            <a:ext cx="3772031" cy="2185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6528" y="4866500"/>
            <a:ext cx="1067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treatcure.com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438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35467"/>
            <a:ext cx="91440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White (and red) blood cells made in the bone marrow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571999" y="3992170"/>
            <a:ext cx="3499449" cy="53669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868" y="813563"/>
            <a:ext cx="5298264" cy="41023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45124" y="4841930"/>
            <a:ext cx="4063786" cy="287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www.medicalnewstoday.com</a:t>
            </a:r>
            <a:r>
              <a:rPr lang="en-US" sz="1200" dirty="0"/>
              <a:t>/articles/285666.php</a:t>
            </a:r>
          </a:p>
        </p:txBody>
      </p:sp>
    </p:spTree>
    <p:extLst>
      <p:ext uri="{BB962C8B-B14F-4D97-AF65-F5344CB8AC3E}">
        <p14:creationId xmlns:p14="http://schemas.microsoft.com/office/powerpoint/2010/main" val="107830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Immune system lines of defense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040" y="757002"/>
            <a:ext cx="5707924" cy="37327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96168" y="4881890"/>
            <a:ext cx="14478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/>
              <a:t>thetwinapproach.com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749808" y="2460679"/>
            <a:ext cx="165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Innate immune response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9808" y="3716300"/>
            <a:ext cx="185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Adaptive </a:t>
            </a:r>
            <a:r>
              <a:rPr lang="en-US" smtClean="0"/>
              <a:t>immune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-1" y="1377670"/>
            <a:ext cx="9144001" cy="550333"/>
          </a:xfrm>
        </p:spPr>
        <p:txBody>
          <a:bodyPr>
            <a:noAutofit/>
          </a:bodyPr>
          <a:lstStyle/>
          <a:p>
            <a:r>
              <a:rPr lang="en-US" dirty="0" smtClean="0"/>
              <a:t>What are the differences between adaptive and innate?</a:t>
            </a:r>
            <a:br>
              <a:rPr lang="en-US" dirty="0" smtClean="0"/>
            </a:br>
            <a:r>
              <a:rPr lang="en-US" dirty="0" smtClean="0"/>
              <a:t>2 groups of 10, 5 groups of 4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 flipH="1">
            <a:off x="2734055" y="2271940"/>
            <a:ext cx="3997949" cy="550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pPr marL="457200" indent="-457200" algn="l">
              <a:buAutoNum type="arabicPeriod"/>
            </a:pPr>
            <a:r>
              <a:rPr lang="en-US" dirty="0" smtClean="0"/>
              <a:t>Innate immune response</a:t>
            </a:r>
          </a:p>
          <a:p>
            <a:pPr marL="457200" indent="-457200" algn="l">
              <a:buAutoNum type="arabicPeriod"/>
            </a:pPr>
            <a:r>
              <a:rPr lang="en-US" dirty="0" smtClean="0"/>
              <a:t>Adaptive immune response</a:t>
            </a:r>
          </a:p>
        </p:txBody>
      </p:sp>
    </p:spTree>
    <p:extLst>
      <p:ext uri="{BB962C8B-B14F-4D97-AF65-F5344CB8AC3E}">
        <p14:creationId xmlns:p14="http://schemas.microsoft.com/office/powerpoint/2010/main" val="130683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Immune system lines of defense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040" y="757002"/>
            <a:ext cx="5707924" cy="37327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96168" y="4881890"/>
            <a:ext cx="14478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/>
              <a:t>thetwinapproach.com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749808" y="2460679"/>
            <a:ext cx="165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Innate immune response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9808" y="3716300"/>
            <a:ext cx="185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Adaptive </a:t>
            </a:r>
            <a:r>
              <a:rPr lang="en-US" smtClean="0"/>
              <a:t>immune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38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Innate vs. adaptive immune response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7696168" y="4881890"/>
            <a:ext cx="14478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/>
              <a:t>thetwinapproach.com</a:t>
            </a:r>
            <a:endParaRPr lang="en-US" sz="11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089804" y="920344"/>
          <a:ext cx="6964392" cy="3254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464"/>
                <a:gridCol w="2321464"/>
                <a:gridCol w="2321464"/>
              </a:tblGrid>
              <a:tr h="444725">
                <a:tc>
                  <a:txBody>
                    <a:bodyPr/>
                    <a:lstStyle/>
                    <a:p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Innate response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Adaptive response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447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At birth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Totally functional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Start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from nothing</a:t>
                      </a:r>
                      <a:endParaRPr lang="en-US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447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Speed after infection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Immediate response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Takes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a few days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447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What it recognizes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Common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features of viruses and bacteria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Specific viruses and bacteria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44725">
                <a:tc>
                  <a:txBody>
                    <a:bodyPr/>
                    <a:lstStyle/>
                    <a:p>
                      <a:r>
                        <a:rPr lang="en-US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Teamwork</a:t>
                      </a:r>
                      <a:endParaRPr lang="en-US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Operates</a:t>
                      </a:r>
                      <a:r>
                        <a:rPr lang="en-US" i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on its own</a:t>
                      </a:r>
                      <a:endParaRPr lang="en-US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Needs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help from innate response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447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Memory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Same response every time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Second encounter</a:t>
                      </a:r>
                      <a:r>
                        <a:rPr lang="en-US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stronger and faster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402601" y="1393133"/>
            <a:ext cx="4651595" cy="40823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02601" y="1801368"/>
            <a:ext cx="4651595" cy="457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02601" y="2258568"/>
            <a:ext cx="4651595" cy="63093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02601" y="2895448"/>
            <a:ext cx="4651595" cy="6249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02601" y="3520441"/>
            <a:ext cx="4651595" cy="6543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0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Innate immune response seeks and destroys bacteria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606335" y="4866501"/>
            <a:ext cx="9364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Some paper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1831258" y="2219088"/>
            <a:ext cx="5481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6621"/>
                </a:solidFill>
                <a:latin typeface="arial" charset="0"/>
                <a:hlinkClick r:id="rId2"/>
              </a:rPr>
              <a:t>https://</a:t>
            </a:r>
            <a:r>
              <a:rPr lang="en-US" dirty="0" smtClean="0">
                <a:solidFill>
                  <a:srgbClr val="006621"/>
                </a:solidFill>
                <a:latin typeface="arial" charset="0"/>
                <a:hlinkClick r:id="rId2"/>
              </a:rPr>
              <a:t>www.youtube.com/watch?v=Z_mXDvZQ6dU</a:t>
            </a:r>
            <a:endParaRPr lang="en-US" dirty="0" smtClean="0">
              <a:solidFill>
                <a:srgbClr val="006621"/>
              </a:solidFill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5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35467"/>
            <a:ext cx="91440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Innate immune response prepares cells for virus attack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234118" y="4866501"/>
            <a:ext cx="19098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/>
              <a:t>Mosby's Medical Dictionary</a:t>
            </a:r>
            <a:endParaRPr lang="en-US" sz="1400" dirty="0"/>
          </a:p>
        </p:txBody>
      </p:sp>
      <p:grpSp>
        <p:nvGrpSpPr>
          <p:cNvPr id="6" name="Group 5"/>
          <p:cNvGrpSpPr/>
          <p:nvPr/>
        </p:nvGrpSpPr>
        <p:grpSpPr>
          <a:xfrm>
            <a:off x="3813049" y="876484"/>
            <a:ext cx="4023360" cy="3799332"/>
            <a:chOff x="3401568" y="0"/>
            <a:chExt cx="5417967" cy="51435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21024" y="0"/>
              <a:ext cx="5198511" cy="51435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401568" y="1865376"/>
              <a:ext cx="448056" cy="2770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5410201" y="685800"/>
            <a:ext cx="835151" cy="587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39696" y="2651760"/>
            <a:ext cx="1927760" cy="193655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Innate immune cell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8382" y="2333426"/>
            <a:ext cx="53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!!!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3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4574" y="2207219"/>
            <a:ext cx="416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SCID: Severe Combined Immunodeficiency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21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35467"/>
            <a:ext cx="91440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Adaptive immune response tags bacteria for destruction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983926" y="4866501"/>
            <a:ext cx="10619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/>
              <a:t>slideshare.net</a:t>
            </a:r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272230" y="1072959"/>
            <a:ext cx="5065776" cy="3301105"/>
            <a:chOff x="347472" y="1109535"/>
            <a:chExt cx="5065776" cy="330110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205"/>
            <a:stretch/>
          </p:blipFill>
          <p:spPr>
            <a:xfrm>
              <a:off x="347472" y="1109535"/>
              <a:ext cx="5065776" cy="330110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535681" y="1435608"/>
              <a:ext cx="1786127" cy="2459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3660338" y="1100391"/>
            <a:ext cx="289559" cy="2459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X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51978" y="3767391"/>
            <a:ext cx="289559" cy="2459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Y</a:t>
            </a:r>
          </a:p>
        </p:txBody>
      </p:sp>
      <p:sp>
        <p:nvSpPr>
          <p:cNvPr id="17" name="Oval 16"/>
          <p:cNvSpPr/>
          <p:nvPr/>
        </p:nvSpPr>
        <p:spPr>
          <a:xfrm>
            <a:off x="6246566" y="1100391"/>
            <a:ext cx="987552" cy="102101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 cell X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9066222">
            <a:off x="6079728" y="841139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Y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246566" y="2816341"/>
            <a:ext cx="987552" cy="102101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 cell 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9066222">
            <a:off x="6079728" y="2557089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Y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65268" y="4216830"/>
            <a:ext cx="1413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(not to scale)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35467"/>
            <a:ext cx="91440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Adaptive immune response kills infected cells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8093712" y="4866501"/>
            <a:ext cx="1050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/>
              <a:t>blogs.shu.edu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5149" y="1746504"/>
            <a:ext cx="5718107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667511" y="2100046"/>
            <a:ext cx="8055864" cy="550333"/>
          </a:xfrm>
        </p:spPr>
        <p:txBody>
          <a:bodyPr>
            <a:noAutofit/>
          </a:bodyPr>
          <a:lstStyle/>
          <a:p>
            <a:r>
              <a:rPr lang="en-US" dirty="0" smtClean="0"/>
              <a:t>Debate:</a:t>
            </a:r>
            <a:br>
              <a:rPr lang="en-US" dirty="0" smtClean="0"/>
            </a:br>
            <a:r>
              <a:rPr lang="en-US" dirty="0" smtClean="0"/>
              <a:t>Which is more important </a:t>
            </a:r>
            <a:r>
              <a:rPr lang="mr-IN" dirty="0" smtClean="0"/>
              <a:t>–</a:t>
            </a:r>
            <a:r>
              <a:rPr lang="en-US" dirty="0" smtClean="0"/>
              <a:t> innate or adaptive immune response?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0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There are many types of white blood cells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074203" y="4866501"/>
            <a:ext cx="7873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/>
              <a:t>wikipedia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215" y="761581"/>
            <a:ext cx="5812276" cy="41049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522888" y="3937449"/>
            <a:ext cx="831480" cy="83148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286441" y="3273555"/>
            <a:ext cx="663894" cy="66389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981900" y="2857815"/>
            <a:ext cx="679081" cy="67908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734662" y="2857815"/>
            <a:ext cx="679081" cy="67908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537" y="1647379"/>
            <a:ext cx="670031" cy="6625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97537" y="2239046"/>
            <a:ext cx="8678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Dendritic cell</a:t>
            </a:r>
            <a:endParaRPr lang="en-US" sz="1000" dirty="0"/>
          </a:p>
        </p:txBody>
      </p:sp>
      <p:sp>
        <p:nvSpPr>
          <p:cNvPr id="16" name="Oval 15"/>
          <p:cNvSpPr/>
          <p:nvPr/>
        </p:nvSpPr>
        <p:spPr>
          <a:xfrm>
            <a:off x="4288692" y="1639502"/>
            <a:ext cx="976666" cy="97666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1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Macrophages wait in tissues and trigger inflammation</a:t>
            </a:r>
            <a:endParaRPr lang="en-US" sz="2400" dirty="0"/>
          </a:p>
        </p:txBody>
      </p:sp>
      <p:pic>
        <p:nvPicPr>
          <p:cNvPr id="10" name="Picture 9" descr="macrophage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85" y="1447800"/>
            <a:ext cx="2463800" cy="2463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6999" y="422017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http://medical-</a:t>
            </a:r>
            <a:r>
              <a:rPr lang="en-US" sz="1200" dirty="0" err="1"/>
              <a:t>dictionary.thefreedictionary.com</a:t>
            </a:r>
            <a:r>
              <a:rPr lang="en-US" sz="1200" dirty="0"/>
              <a:t>/macrophage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827" y="1215580"/>
            <a:ext cx="2930771" cy="31943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55308" y="2676769"/>
            <a:ext cx="869461" cy="5275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294923" y="3370385"/>
            <a:ext cx="840154" cy="46892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633307" y="4103077"/>
            <a:ext cx="1228291" cy="39409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061" y="912748"/>
            <a:ext cx="4579247" cy="349713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482357" y="4194254"/>
            <a:ext cx="1026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Daisy Cheung</a:t>
            </a:r>
          </a:p>
        </p:txBody>
      </p:sp>
    </p:spTree>
    <p:extLst>
      <p:ext uri="{BB962C8B-B14F-4D97-AF65-F5344CB8AC3E}">
        <p14:creationId xmlns:p14="http://schemas.microsoft.com/office/powerpoint/2010/main" val="141288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Neutrophils arrive from blood and consume microbes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24692" y="4079059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Spike Walker, </a:t>
            </a:r>
            <a:r>
              <a:rPr lang="en-US" sz="1200" dirty="0" err="1" smtClean="0"/>
              <a:t>Wellcome</a:t>
            </a:r>
            <a:r>
              <a:rPr lang="en-US" sz="1200" dirty="0" smtClean="0"/>
              <a:t> Images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92" y="1016405"/>
            <a:ext cx="4235660" cy="2964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681"/>
          <a:stretch/>
        </p:blipFill>
        <p:spPr>
          <a:xfrm>
            <a:off x="9661770" y="1016405"/>
            <a:ext cx="4177678" cy="35657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267448" y="471209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physiologyonline.physiology.org</a:t>
            </a:r>
            <a:r>
              <a:rPr lang="en-US" sz="1200" dirty="0"/>
              <a:t>/content/28/6/391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846" y="1169942"/>
            <a:ext cx="2672328" cy="29091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57092" y="4305176"/>
            <a:ext cx="1026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Daisy Cheung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5777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25253"/>
            <a:ext cx="91440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Dendritic cells pass information </a:t>
            </a:r>
            <a:r>
              <a:rPr lang="en-US" sz="2400" smtClean="0"/>
              <a:t>to adaptive </a:t>
            </a:r>
            <a:r>
              <a:rPr lang="en-US" sz="2400" dirty="0" smtClean="0"/>
              <a:t>immune system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970" y="844020"/>
            <a:ext cx="4180997" cy="35120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80970" y="4356058"/>
            <a:ext cx="1026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Daisy Cheung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90" y="844020"/>
            <a:ext cx="38100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7019" y="4296697"/>
            <a:ext cx="1181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washington.edu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494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T cells detect infected cells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24692" y="4079059"/>
            <a:ext cx="31497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www.wisegeek.com</a:t>
            </a:r>
            <a:r>
              <a:rPr lang="en-US" sz="1200" dirty="0"/>
              <a:t>/what-is-a-t-</a:t>
            </a:r>
            <a:r>
              <a:rPr lang="en-US" sz="1200" dirty="0" err="1"/>
              <a:t>cell.htm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064" y="819151"/>
            <a:ext cx="4140735" cy="3386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43783" y="4224174"/>
            <a:ext cx="1026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Daisy Cheung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102" y="1178602"/>
            <a:ext cx="3234813" cy="258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7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35467"/>
            <a:ext cx="91440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B</a:t>
            </a:r>
            <a:r>
              <a:rPr lang="en-US" sz="2400" dirty="0"/>
              <a:t> </a:t>
            </a:r>
            <a:r>
              <a:rPr lang="en-US" sz="2400" dirty="0" smtClean="0"/>
              <a:t>cells </a:t>
            </a:r>
            <a:r>
              <a:rPr lang="en-US" sz="2400" smtClean="0"/>
              <a:t>produce antibodies against viruses and bacteria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24692" y="3982010"/>
            <a:ext cx="42045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boundless.com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764" y="1092690"/>
            <a:ext cx="2806393" cy="2984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57092" y="4305176"/>
            <a:ext cx="1026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Daisy Cheung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92" y="1014502"/>
            <a:ext cx="4204585" cy="29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667511" y="2100046"/>
            <a:ext cx="8055864" cy="550333"/>
          </a:xfrm>
        </p:spPr>
        <p:txBody>
          <a:bodyPr>
            <a:noAutofit/>
          </a:bodyPr>
          <a:lstStyle/>
          <a:p>
            <a:r>
              <a:rPr lang="en-US" dirty="0" smtClean="0"/>
              <a:t>Draw table of </a:t>
            </a:r>
            <a:r>
              <a:rPr lang="en-US" smtClean="0"/>
              <a:t>5 major immune cell types on the 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231" y="394585"/>
            <a:ext cx="832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David Vetter was born in 1971 with SCID</a:t>
            </a:r>
          </a:p>
          <a:p>
            <a:pPr algn="ctr"/>
            <a:r>
              <a:rPr lang="en-US" dirty="0" smtClean="0"/>
              <a:t>was immediately placed in a plastic bubble to protect him from germs</a:t>
            </a:r>
            <a:endParaRPr lang="en-US" dirty="0"/>
          </a:p>
        </p:txBody>
      </p:sp>
      <p:pic>
        <p:nvPicPr>
          <p:cNvPr id="5" name="Picture 4" descr="davidvetterbab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29" y="1842017"/>
            <a:ext cx="3162993" cy="22693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8923" y="456934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www.everydayhealth.com</a:t>
            </a:r>
            <a:r>
              <a:rPr lang="en-US" sz="1200" dirty="0"/>
              <a:t>/columns/my-health-story/mother-of-the-boy-in-the-bubble-gives-his-short-life-a-long-legacy/</a:t>
            </a:r>
          </a:p>
        </p:txBody>
      </p:sp>
      <p:pic>
        <p:nvPicPr>
          <p:cNvPr id="8" name="Picture 7" descr="bubbleboy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641" y="1159098"/>
            <a:ext cx="2674647" cy="35636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30923" y="472425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www.cbsnews.com</a:t>
            </a:r>
            <a:r>
              <a:rPr lang="en-US" sz="1200" dirty="0"/>
              <a:t>/pictures/bubble-boy-40-years-later-look-back-at-heartbreaking-case/3/</a:t>
            </a:r>
          </a:p>
        </p:txBody>
      </p:sp>
    </p:spTree>
    <p:extLst>
      <p:ext uri="{BB962C8B-B14F-4D97-AF65-F5344CB8AC3E}">
        <p14:creationId xmlns:p14="http://schemas.microsoft.com/office/powerpoint/2010/main" val="360644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5936" y="284202"/>
            <a:ext cx="385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 remained in the bubble for 12 years</a:t>
            </a:r>
            <a:endParaRPr lang="en-US" dirty="0"/>
          </a:p>
        </p:txBody>
      </p:sp>
      <p:pic>
        <p:nvPicPr>
          <p:cNvPr id="3" name="Picture 2" descr="bubbleboy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815" y="1368721"/>
            <a:ext cx="4124601" cy="3093451"/>
          </a:xfrm>
          <a:prstGeom prst="rect">
            <a:avLst/>
          </a:prstGeom>
        </p:spPr>
      </p:pic>
      <p:pic>
        <p:nvPicPr>
          <p:cNvPr id="5" name="Picture 4" descr="bubbleboy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35" y="1368722"/>
            <a:ext cx="4124601" cy="30934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2682" y="4724252"/>
            <a:ext cx="8330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www.cbsnews.com</a:t>
            </a:r>
            <a:r>
              <a:rPr lang="en-US" sz="1200" dirty="0"/>
              <a:t>/pictures/bubble-boy-40-years-later-look-back-at-heartbreaking-case</a:t>
            </a:r>
            <a:r>
              <a:rPr lang="en-US" sz="1200" dirty="0" smtClean="0"/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2363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7803" y="332933"/>
            <a:ext cx="584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designed a suit that allowed David to leave the bubble</a:t>
            </a:r>
            <a:endParaRPr lang="en-US" dirty="0"/>
          </a:p>
        </p:txBody>
      </p:sp>
      <p:pic>
        <p:nvPicPr>
          <p:cNvPr id="3" name="Picture 2" descr="bubbleboy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68" y="1284928"/>
            <a:ext cx="4215706" cy="3161780"/>
          </a:xfrm>
          <a:prstGeom prst="rect">
            <a:avLst/>
          </a:prstGeom>
        </p:spPr>
      </p:pic>
      <p:pic>
        <p:nvPicPr>
          <p:cNvPr id="4" name="Picture 3" descr="davidm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741" y="1265919"/>
            <a:ext cx="4227716" cy="31807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2682" y="4724252"/>
            <a:ext cx="8330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www.cbsnews.com</a:t>
            </a:r>
            <a:r>
              <a:rPr lang="en-US" sz="1200" dirty="0"/>
              <a:t>/pictures/bubble-boy-40-years-later-look-back-at-heartbreaking-case</a:t>
            </a:r>
            <a:r>
              <a:rPr lang="en-US" sz="1200" dirty="0" smtClean="0"/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1341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595" y="1058197"/>
            <a:ext cx="4122808" cy="2108200"/>
          </a:xfrm>
        </p:spPr>
        <p:txBody>
          <a:bodyPr>
            <a:normAutofit/>
          </a:bodyPr>
          <a:lstStyle/>
          <a:p>
            <a:r>
              <a:rPr lang="en-US" dirty="0" smtClean="0"/>
              <a:t>Day 2:</a:t>
            </a:r>
            <a:br>
              <a:rPr lang="en-US" dirty="0" smtClean="0"/>
            </a:br>
            <a:r>
              <a:rPr lang="en-US" dirty="0" smtClean="0"/>
              <a:t>What does the immune system look like?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267" y="2962579"/>
            <a:ext cx="3945465" cy="920749"/>
          </a:xfrm>
        </p:spPr>
        <p:txBody>
          <a:bodyPr/>
          <a:lstStyle/>
          <a:p>
            <a:r>
              <a:rPr lang="en-US" dirty="0" smtClean="0"/>
              <a:t>Sarah Nyquist</a:t>
            </a:r>
          </a:p>
          <a:p>
            <a:r>
              <a:rPr lang="en-US" dirty="0" smtClean="0"/>
              <a:t>Andrew </a:t>
            </a:r>
            <a:r>
              <a:rPr lang="en-US" dirty="0" err="1" smtClean="0"/>
              <a:t>Navia</a:t>
            </a:r>
            <a:endParaRPr lang="en-US" dirty="0" smtClean="0"/>
          </a:p>
          <a:p>
            <a:r>
              <a:rPr lang="en-US" dirty="0"/>
              <a:t>Sam </a:t>
            </a:r>
            <a:r>
              <a:rPr lang="en-US" dirty="0" err="1"/>
              <a:t>Allon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 descr="16105503_10208217048440282_8239032526350524902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974" y="968644"/>
            <a:ext cx="4132251" cy="275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2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defTabSz="914400">
              <a:spcBef>
                <a:spcPts val="0"/>
              </a:spcBef>
              <a:buAutoNum type="arabicPeriod"/>
            </a:pPr>
            <a:endParaRPr lang="en-US" sz="2000" i="1" dirty="0" smtClean="0"/>
          </a:p>
          <a:p>
            <a:pPr marL="342900" lvl="0" indent="-342900" defTabSz="9144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US" sz="2000" dirty="0" smtClean="0"/>
              <a:t>Viral </a:t>
            </a:r>
            <a:r>
              <a:rPr lang="en-US" sz="2000" dirty="0"/>
              <a:t>and bacteria </a:t>
            </a:r>
            <a:r>
              <a:rPr lang="en-US" sz="2000" dirty="0" smtClean="0"/>
              <a:t>infections</a:t>
            </a:r>
          </a:p>
          <a:p>
            <a:pPr marL="342900" lvl="0" indent="-342900" defTabSz="9144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US" sz="2000" i="1" dirty="0" smtClean="0"/>
              <a:t>Zoo of </a:t>
            </a:r>
            <a:r>
              <a:rPr lang="en-US" sz="2000" i="1" dirty="0"/>
              <a:t>white blood </a:t>
            </a:r>
            <a:r>
              <a:rPr lang="en-US" sz="2000" i="1" dirty="0" smtClean="0"/>
              <a:t>cells</a:t>
            </a:r>
          </a:p>
          <a:p>
            <a:pPr marL="342900" lvl="0" indent="-342900" defTabSz="9144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US" sz="2000" dirty="0" smtClean="0"/>
              <a:t>Innate </a:t>
            </a:r>
            <a:r>
              <a:rPr lang="en-US" sz="2000" dirty="0"/>
              <a:t>immune </a:t>
            </a:r>
            <a:r>
              <a:rPr lang="en-US" sz="2000" dirty="0" smtClean="0"/>
              <a:t>response</a:t>
            </a:r>
          </a:p>
          <a:p>
            <a:pPr marL="342900" lvl="0" indent="-342900" defTabSz="9144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US" sz="2000" dirty="0" smtClean="0"/>
              <a:t>Adaptive </a:t>
            </a:r>
            <a:r>
              <a:rPr lang="en-US" sz="2000" dirty="0"/>
              <a:t>immune </a:t>
            </a:r>
            <a:r>
              <a:rPr lang="en-US" sz="2000" dirty="0" smtClean="0"/>
              <a:t>response</a:t>
            </a:r>
          </a:p>
          <a:p>
            <a:pPr marL="342900" lvl="0" indent="-342900" defTabSz="9144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US" sz="2000" dirty="0" smtClean="0"/>
              <a:t>Cancer</a:t>
            </a:r>
          </a:p>
          <a:p>
            <a:pPr marL="342900" lvl="0" indent="-342900" defTabSz="9144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US" sz="2000" dirty="0" smtClean="0"/>
              <a:t>Vaccines</a:t>
            </a:r>
            <a:endParaRPr lang="en-US" sz="20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Course Outline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629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88553"/>
            <a:ext cx="9144000" cy="550333"/>
          </a:xfrm>
        </p:spPr>
        <p:txBody>
          <a:bodyPr>
            <a:noAutofit/>
          </a:bodyPr>
          <a:lstStyle/>
          <a:p>
            <a:r>
              <a:rPr lang="en-US" dirty="0" smtClean="0"/>
              <a:t>3 groups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do we know about white blood cells?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75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defTabSz="914400">
              <a:spcBef>
                <a:spcPts val="0"/>
              </a:spcBef>
              <a:buAutoNum type="arabicPeriod"/>
            </a:pPr>
            <a:endParaRPr lang="en-US" sz="2000" i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US" sz="2000" dirty="0"/>
              <a:t>Anatomy of the immune system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/>
              <a:t>Innate vs. adaptive immune system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 smtClean="0"/>
              <a:t>Cell types </a:t>
            </a:r>
            <a:r>
              <a:rPr lang="en-US" sz="2000" dirty="0"/>
              <a:t>of the immune system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35467"/>
            <a:ext cx="8229600" cy="550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4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Outline for today’s class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97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b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8037</TotalTime>
  <Words>454</Words>
  <Application>Microsoft Macintosh PowerPoint</Application>
  <PresentationFormat>On-screen Show (16:9)</PresentationFormat>
  <Paragraphs>120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</vt:lpstr>
      <vt:lpstr>Mangal</vt:lpstr>
      <vt:lpstr>Arial</vt:lpstr>
      <vt:lpstr>Arial</vt:lpstr>
      <vt:lpstr>Lab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2: What does the immune system look like?</vt:lpstr>
      <vt:lpstr>PowerPoint Presentation</vt:lpstr>
      <vt:lpstr>3 groups   What do we know about white blood cells?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differences between adaptive and innate? 2 groups of 10, 5 groups of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Debate: Which is more important – innate or adaptive immune response?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Draw table of 5 major immune cell types on the board</vt:lpstr>
    </vt:vector>
  </TitlesOfParts>
  <Company>Involution Studios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Sigrid Hart</dc:creator>
  <cp:lastModifiedBy>Sam Allon</cp:lastModifiedBy>
  <cp:revision>122</cp:revision>
  <dcterms:created xsi:type="dcterms:W3CDTF">2017-06-02T13:44:33Z</dcterms:created>
  <dcterms:modified xsi:type="dcterms:W3CDTF">2017-07-17T13:29:33Z</dcterms:modified>
</cp:coreProperties>
</file>