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66"/>
  </p:notesMasterIdLst>
  <p:sldIdLst>
    <p:sldId id="256" r:id="rId2"/>
    <p:sldId id="266" r:id="rId3"/>
    <p:sldId id="268" r:id="rId4"/>
    <p:sldId id="259" r:id="rId5"/>
    <p:sldId id="261" r:id="rId6"/>
    <p:sldId id="264" r:id="rId7"/>
    <p:sldId id="262" r:id="rId8"/>
    <p:sldId id="263" r:id="rId9"/>
    <p:sldId id="265" r:id="rId10"/>
    <p:sldId id="260" r:id="rId11"/>
    <p:sldId id="267" r:id="rId12"/>
    <p:sldId id="25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306" r:id="rId33"/>
    <p:sldId id="303" r:id="rId34"/>
    <p:sldId id="305" r:id="rId35"/>
    <p:sldId id="304" r:id="rId36"/>
    <p:sldId id="307" r:id="rId37"/>
    <p:sldId id="308" r:id="rId38"/>
    <p:sldId id="309" r:id="rId39"/>
    <p:sldId id="310" r:id="rId40"/>
    <p:sldId id="311" r:id="rId41"/>
    <p:sldId id="312" r:id="rId42"/>
    <p:sldId id="313" r:id="rId43"/>
    <p:sldId id="314" r:id="rId44"/>
    <p:sldId id="315" r:id="rId45"/>
    <p:sldId id="316" r:id="rId46"/>
    <p:sldId id="317" r:id="rId47"/>
    <p:sldId id="318" r:id="rId48"/>
    <p:sldId id="319" r:id="rId49"/>
    <p:sldId id="320" r:id="rId50"/>
    <p:sldId id="288" r:id="rId51"/>
    <p:sldId id="290" r:id="rId52"/>
    <p:sldId id="291" r:id="rId53"/>
    <p:sldId id="292" r:id="rId54"/>
    <p:sldId id="289" r:id="rId55"/>
    <p:sldId id="293" r:id="rId56"/>
    <p:sldId id="294" r:id="rId57"/>
    <p:sldId id="295" r:id="rId58"/>
    <p:sldId id="296" r:id="rId59"/>
    <p:sldId id="297" r:id="rId60"/>
    <p:sldId id="298" r:id="rId61"/>
    <p:sldId id="299" r:id="rId62"/>
    <p:sldId id="300" r:id="rId63"/>
    <p:sldId id="301" r:id="rId64"/>
    <p:sldId id="302" r:id="rId6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8"/>
    <p:restoredTop sz="92067"/>
  </p:normalViewPr>
  <p:slideViewPr>
    <p:cSldViewPr snapToObjects="1">
      <p:cViewPr>
        <p:scale>
          <a:sx n="74" d="100"/>
          <a:sy n="74" d="100"/>
        </p:scale>
        <p:origin x="-112" y="6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notesMaster" Target="notesMasters/notesMaster1.xml"/><Relationship Id="rId67" Type="http://schemas.openxmlformats.org/officeDocument/2006/relationships/presProps" Target="presProps.xml"/><Relationship Id="rId68" Type="http://schemas.openxmlformats.org/officeDocument/2006/relationships/viewProps" Target="viewProps.xml"/><Relationship Id="rId69" Type="http://schemas.openxmlformats.org/officeDocument/2006/relationships/theme" Target="theme/theme1.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9E772F-3CA1-E243-963F-A946D859A15B}" type="datetimeFigureOut">
              <a:rPr lang="en-US" smtClean="0"/>
              <a:t>3/24/16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73AEEE-426F-2C4A-9C25-EECDB55A5A0A}" type="slidenum">
              <a:rPr lang="en-US" smtClean="0"/>
              <a:t>‹#›</a:t>
            </a:fld>
            <a:endParaRPr lang="en-US"/>
          </a:p>
        </p:txBody>
      </p:sp>
    </p:spTree>
    <p:extLst>
      <p:ext uri="{BB962C8B-B14F-4D97-AF65-F5344CB8AC3E}">
        <p14:creationId xmlns:p14="http://schemas.microsoft.com/office/powerpoint/2010/main" val="139345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73AEEE-426F-2C4A-9C25-EECDB55A5A0A}" type="slidenum">
              <a:rPr lang="en-US" smtClean="0"/>
              <a:t>10</a:t>
            </a:fld>
            <a:endParaRPr lang="en-US"/>
          </a:p>
        </p:txBody>
      </p:sp>
    </p:spTree>
    <p:extLst>
      <p:ext uri="{BB962C8B-B14F-4D97-AF65-F5344CB8AC3E}">
        <p14:creationId xmlns:p14="http://schemas.microsoft.com/office/powerpoint/2010/main" val="1501149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82E99A3-7BD6-2340-9822-526C397257EF}" type="datetimeFigureOut">
              <a:rPr lang="en-US" smtClean="0"/>
              <a:t>3/24/16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137428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E99A3-7BD6-2340-9822-526C397257EF}" type="datetimeFigureOut">
              <a:rPr lang="en-US" smtClean="0"/>
              <a:t>3/24/16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1301630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E99A3-7BD6-2340-9822-526C397257EF}" type="datetimeFigureOut">
              <a:rPr lang="en-US" smtClean="0"/>
              <a:t>3/24/16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89951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82E99A3-7BD6-2340-9822-526C397257EF}" type="datetimeFigureOut">
              <a:rPr lang="en-US" smtClean="0"/>
              <a:t>3/24/16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1211660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2E99A3-7BD6-2340-9822-526C397257EF}" type="datetimeFigureOut">
              <a:rPr lang="en-US" smtClean="0"/>
              <a:t>3/24/16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1936704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82E99A3-7BD6-2340-9822-526C397257EF}" type="datetimeFigureOut">
              <a:rPr lang="en-US" smtClean="0"/>
              <a:t>3/24/16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782423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82E99A3-7BD6-2340-9822-526C397257EF}" type="datetimeFigureOut">
              <a:rPr lang="en-US" smtClean="0"/>
              <a:t>3/24/16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1146452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82E99A3-7BD6-2340-9822-526C397257EF}" type="datetimeFigureOut">
              <a:rPr lang="en-US" smtClean="0"/>
              <a:t>3/24/16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1207147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E99A3-7BD6-2340-9822-526C397257EF}" type="datetimeFigureOut">
              <a:rPr lang="en-US" smtClean="0"/>
              <a:t>3/24/16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1244540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E99A3-7BD6-2340-9822-526C397257EF}" type="datetimeFigureOut">
              <a:rPr lang="en-US" smtClean="0"/>
              <a:t>3/24/16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496570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2E99A3-7BD6-2340-9822-526C397257EF}" type="datetimeFigureOut">
              <a:rPr lang="en-US" smtClean="0"/>
              <a:t>3/24/16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99F06E-4994-F148-88F4-31E7BBF14752}" type="slidenum">
              <a:rPr lang="en-US" smtClean="0"/>
              <a:t>‹#›</a:t>
            </a:fld>
            <a:endParaRPr lang="en-US"/>
          </a:p>
        </p:txBody>
      </p:sp>
    </p:spTree>
    <p:extLst>
      <p:ext uri="{BB962C8B-B14F-4D97-AF65-F5344CB8AC3E}">
        <p14:creationId xmlns:p14="http://schemas.microsoft.com/office/powerpoint/2010/main" val="74537833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2E99A3-7BD6-2340-9822-526C397257EF}" type="datetimeFigureOut">
              <a:rPr lang="en-US" smtClean="0"/>
              <a:t>3/24/16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99F06E-4994-F148-88F4-31E7BBF14752}" type="slidenum">
              <a:rPr lang="en-US" smtClean="0"/>
              <a:t>‹#›</a:t>
            </a:fld>
            <a:endParaRPr lang="en-US"/>
          </a:p>
        </p:txBody>
      </p:sp>
    </p:spTree>
    <p:extLst>
      <p:ext uri="{BB962C8B-B14F-4D97-AF65-F5344CB8AC3E}">
        <p14:creationId xmlns:p14="http://schemas.microsoft.com/office/powerpoint/2010/main" val="5438107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phonetics.ucla.edu/appendix/languages/idoma/idoma.html" TargetMode="External"/><Relationship Id="rId3" Type="http://schemas.openxmlformats.org/officeDocument/2006/relationships/hyperlink" Target="http://www.phonetics.ucla.edu/course/chapter11/ewe/ewe.html"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Nvvn-ZVdeqQ"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8Sh5hFnIuS4"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ucalgary.ca/pip369/mod6/speech/principles" TargetMode="External"/><Relationship Id="rId3" Type="http://schemas.openxmlformats.org/officeDocument/2006/relationships/image" Target="../media/image3.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ucalgary.ca/pip369/mod6/speech/principles"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jp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g"/><Relationship Id="rId3" Type="http://schemas.openxmlformats.org/officeDocument/2006/relationships/image" Target="../media/image5.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G-lN8vWm3m0"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haskins.yale.edu/featured/sws/swssentences/sentences.html"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emf"/></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8.png"/></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phonetics &amp; phonology</a:t>
            </a:r>
            <a:endParaRPr lang="en-US" dirty="0"/>
          </a:p>
        </p:txBody>
      </p:sp>
      <p:sp>
        <p:nvSpPr>
          <p:cNvPr id="3" name="Subtitle 2"/>
          <p:cNvSpPr>
            <a:spLocks noGrp="1"/>
          </p:cNvSpPr>
          <p:nvPr>
            <p:ph type="subTitle" idx="1"/>
          </p:nvPr>
        </p:nvSpPr>
        <p:spPr/>
        <p:txBody>
          <a:bodyPr/>
          <a:lstStyle/>
          <a:p>
            <a:r>
              <a:rPr lang="en-US" dirty="0" smtClean="0"/>
              <a:t>HSSP Spring 2016, Week 5</a:t>
            </a:r>
          </a:p>
          <a:p>
            <a:r>
              <a:rPr lang="en-US" dirty="0" smtClean="0"/>
              <a:t>Juliet Stanton</a:t>
            </a:r>
            <a:endParaRPr lang="en-US" dirty="0"/>
          </a:p>
        </p:txBody>
      </p:sp>
    </p:spTree>
    <p:extLst>
      <p:ext uri="{BB962C8B-B14F-4D97-AF65-F5344CB8AC3E}">
        <p14:creationId xmlns:p14="http://schemas.microsoft.com/office/powerpoint/2010/main" val="981142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many </a:t>
            </a:r>
            <a:r>
              <a:rPr lang="en-US" i="1" dirty="0" smtClean="0"/>
              <a:t>sounds</a:t>
            </a:r>
            <a:r>
              <a:rPr lang="en-US" dirty="0" smtClean="0"/>
              <a:t> (</a:t>
            </a:r>
            <a:r>
              <a:rPr lang="en-US" b="1" dirty="0" smtClean="0"/>
              <a:t>not</a:t>
            </a:r>
            <a:r>
              <a:rPr lang="en-US" dirty="0" smtClean="0"/>
              <a:t> letters) are there in these words?</a:t>
            </a:r>
          </a:p>
          <a:p>
            <a:pPr lvl="1"/>
            <a:r>
              <a:rPr lang="en-US" dirty="0" smtClean="0"/>
              <a:t>aloof</a:t>
            </a:r>
          </a:p>
          <a:p>
            <a:pPr lvl="1"/>
            <a:r>
              <a:rPr lang="en-US" dirty="0" smtClean="0"/>
              <a:t>mix</a:t>
            </a:r>
          </a:p>
          <a:p>
            <a:pPr lvl="1"/>
            <a:r>
              <a:rPr lang="en-US" dirty="0" smtClean="0"/>
              <a:t>timid</a:t>
            </a:r>
          </a:p>
          <a:p>
            <a:pPr lvl="1"/>
            <a:r>
              <a:rPr lang="en-US" dirty="0" smtClean="0"/>
              <a:t>coup</a:t>
            </a:r>
          </a:p>
          <a:p>
            <a:pPr lvl="1"/>
            <a:r>
              <a:rPr lang="en-US" dirty="0" smtClean="0"/>
              <a:t>lugged</a:t>
            </a:r>
          </a:p>
          <a:p>
            <a:r>
              <a:rPr lang="en-US" i="1" dirty="0" smtClean="0"/>
              <a:t>Answers:</a:t>
            </a:r>
          </a:p>
          <a:p>
            <a:pPr lvl="1"/>
            <a:r>
              <a:rPr lang="en-US" i="1" dirty="0" smtClean="0"/>
              <a:t>aloof: 4 /</a:t>
            </a:r>
            <a:r>
              <a:rPr lang="en-US" i="1" dirty="0" err="1" smtClean="0"/>
              <a:t>əluf</a:t>
            </a:r>
            <a:r>
              <a:rPr lang="en-US" i="1" dirty="0" smtClean="0"/>
              <a:t>/</a:t>
            </a:r>
          </a:p>
          <a:p>
            <a:pPr lvl="1"/>
            <a:r>
              <a:rPr lang="en-US" i="1" dirty="0" smtClean="0"/>
              <a:t>mix: 4 /</a:t>
            </a:r>
            <a:r>
              <a:rPr lang="en-US" i="1" dirty="0" err="1" smtClean="0"/>
              <a:t>mɪks</a:t>
            </a:r>
            <a:r>
              <a:rPr lang="en-US" i="1" dirty="0" smtClean="0"/>
              <a:t>/</a:t>
            </a:r>
          </a:p>
          <a:p>
            <a:pPr lvl="1"/>
            <a:r>
              <a:rPr lang="en-US" i="1" dirty="0" smtClean="0"/>
              <a:t>timid: 5 /</a:t>
            </a:r>
            <a:r>
              <a:rPr lang="en-US" i="1" dirty="0" err="1" smtClean="0"/>
              <a:t>tɪmɪd</a:t>
            </a:r>
            <a:r>
              <a:rPr lang="en-US" i="1" dirty="0" smtClean="0"/>
              <a:t>/</a:t>
            </a:r>
          </a:p>
          <a:p>
            <a:pPr lvl="1"/>
            <a:r>
              <a:rPr lang="en-US" i="1" dirty="0" smtClean="0"/>
              <a:t>coup: 2 /</a:t>
            </a:r>
            <a:r>
              <a:rPr lang="en-US" i="1" dirty="0" err="1" smtClean="0"/>
              <a:t>ku</a:t>
            </a:r>
            <a:r>
              <a:rPr lang="en-US" i="1" dirty="0" smtClean="0"/>
              <a:t>/</a:t>
            </a:r>
          </a:p>
          <a:p>
            <a:pPr lvl="1"/>
            <a:r>
              <a:rPr lang="en-US" i="1" dirty="0" smtClean="0"/>
              <a:t>lugged: 4 /</a:t>
            </a:r>
            <a:r>
              <a:rPr lang="en-US" i="1" dirty="0" err="1" smtClean="0"/>
              <a:t>lʌgd</a:t>
            </a:r>
            <a:r>
              <a:rPr lang="en-US" i="1" dirty="0" smtClean="0"/>
              <a:t>/</a:t>
            </a:r>
          </a:p>
        </p:txBody>
      </p:sp>
    </p:spTree>
    <p:extLst>
      <p:ext uri="{BB962C8B-B14F-4D97-AF65-F5344CB8AC3E}">
        <p14:creationId xmlns:p14="http://schemas.microsoft.com/office/powerpoint/2010/main" val="309834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9" end="9"/>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a:t>
            </a:r>
            <a:endParaRPr lang="en-US" dirty="0"/>
          </a:p>
        </p:txBody>
      </p:sp>
      <p:sp>
        <p:nvSpPr>
          <p:cNvPr id="3" name="Content Placeholder 2"/>
          <p:cNvSpPr>
            <a:spLocks noGrp="1"/>
          </p:cNvSpPr>
          <p:nvPr>
            <p:ph idx="1"/>
          </p:nvPr>
        </p:nvSpPr>
        <p:spPr/>
        <p:txBody>
          <a:bodyPr/>
          <a:lstStyle/>
          <a:p>
            <a:r>
              <a:rPr lang="en-US" dirty="0" smtClean="0"/>
              <a:t>How many sounds (not letters) are there in the following words:</a:t>
            </a:r>
          </a:p>
          <a:p>
            <a:pPr lvl="1"/>
            <a:r>
              <a:rPr lang="en-US" dirty="0" smtClean="0"/>
              <a:t>bird</a:t>
            </a:r>
          </a:p>
          <a:p>
            <a:pPr lvl="1"/>
            <a:r>
              <a:rPr lang="en-US" dirty="0" smtClean="0"/>
              <a:t>windows</a:t>
            </a:r>
          </a:p>
          <a:p>
            <a:pPr lvl="1"/>
            <a:r>
              <a:rPr lang="en-US" dirty="0" smtClean="0"/>
              <a:t>mitten</a:t>
            </a:r>
          </a:p>
          <a:p>
            <a:r>
              <a:rPr lang="en-US" i="1" dirty="0" smtClean="0"/>
              <a:t>Sketchy answers:</a:t>
            </a:r>
          </a:p>
          <a:p>
            <a:pPr lvl="1"/>
            <a:r>
              <a:rPr lang="en-US" i="1" dirty="0" smtClean="0"/>
              <a:t>bird: 3 /</a:t>
            </a:r>
            <a:r>
              <a:rPr lang="en-US" i="1" dirty="0" err="1" smtClean="0"/>
              <a:t>bɹd</a:t>
            </a:r>
            <a:r>
              <a:rPr lang="en-US" i="1" dirty="0" smtClean="0"/>
              <a:t>/? 3 /</a:t>
            </a:r>
            <a:r>
              <a:rPr lang="en-US" i="1" dirty="0" err="1" smtClean="0"/>
              <a:t>bɝd</a:t>
            </a:r>
            <a:r>
              <a:rPr lang="en-US" i="1" dirty="0" smtClean="0"/>
              <a:t>/? 4 /</a:t>
            </a:r>
            <a:r>
              <a:rPr lang="en-US" i="1" dirty="0" err="1" smtClean="0"/>
              <a:t>bɛɹd</a:t>
            </a:r>
            <a:r>
              <a:rPr lang="en-US" i="1" dirty="0" smtClean="0"/>
              <a:t>/?</a:t>
            </a:r>
          </a:p>
          <a:p>
            <a:pPr lvl="1"/>
            <a:r>
              <a:rPr lang="en-US" i="1" dirty="0" smtClean="0"/>
              <a:t>windows: 6 /</a:t>
            </a:r>
            <a:r>
              <a:rPr lang="en-US" i="1" dirty="0" err="1" smtClean="0"/>
              <a:t>wɪndo͜ʊz</a:t>
            </a:r>
            <a:r>
              <a:rPr lang="en-US" i="1" dirty="0" smtClean="0"/>
              <a:t>/</a:t>
            </a:r>
          </a:p>
          <a:p>
            <a:pPr lvl="1"/>
            <a:r>
              <a:rPr lang="en-US" i="1" dirty="0" smtClean="0"/>
              <a:t>mitten: 5 /</a:t>
            </a:r>
            <a:r>
              <a:rPr lang="en-US" i="1" dirty="0" err="1" smtClean="0"/>
              <a:t>mɪtən</a:t>
            </a:r>
            <a:r>
              <a:rPr lang="en-US" i="1" dirty="0" smtClean="0"/>
              <a:t>/, 4 /</a:t>
            </a:r>
            <a:r>
              <a:rPr lang="en-US" i="1" dirty="0" err="1" smtClean="0"/>
              <a:t>mɪʔn</a:t>
            </a:r>
            <a:r>
              <a:rPr lang="en-US" i="1" dirty="0" smtClean="0"/>
              <a:t>/</a:t>
            </a:r>
          </a:p>
          <a:p>
            <a:pPr lvl="1"/>
            <a:endParaRPr lang="en-US" dirty="0"/>
          </a:p>
        </p:txBody>
      </p:sp>
    </p:spTree>
    <p:extLst>
      <p:ext uri="{BB962C8B-B14F-4D97-AF65-F5344CB8AC3E}">
        <p14:creationId xmlns:p14="http://schemas.microsoft.com/office/powerpoint/2010/main" val="1175425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a:t>
            </a:r>
            <a:endParaRPr lang="en-US" dirty="0"/>
          </a:p>
        </p:txBody>
      </p:sp>
      <p:sp>
        <p:nvSpPr>
          <p:cNvPr id="3" name="Content Placeholder 2"/>
          <p:cNvSpPr>
            <a:spLocks noGrp="1"/>
          </p:cNvSpPr>
          <p:nvPr>
            <p:ph idx="1"/>
          </p:nvPr>
        </p:nvSpPr>
        <p:spPr/>
        <p:txBody>
          <a:bodyPr/>
          <a:lstStyle/>
          <a:p>
            <a:r>
              <a:rPr lang="en-US" dirty="0" smtClean="0"/>
              <a:t>How many sounds can &lt;</a:t>
            </a:r>
            <a:r>
              <a:rPr lang="en-US" dirty="0" err="1" smtClean="0"/>
              <a:t>ough</a:t>
            </a:r>
            <a:r>
              <a:rPr lang="en-US" dirty="0" smtClean="0"/>
              <a:t>&gt; (as in </a:t>
            </a:r>
            <a:r>
              <a:rPr lang="en-US" b="1" dirty="0" smtClean="0"/>
              <a:t>hic</a:t>
            </a:r>
            <a:r>
              <a:rPr lang="en-US" b="1" i="1" dirty="0" smtClean="0"/>
              <a:t>cough</a:t>
            </a:r>
            <a:r>
              <a:rPr lang="en-US" dirty="0" smtClean="0"/>
              <a:t>) correspond to?</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958797922"/>
              </p:ext>
            </p:extLst>
          </p:nvPr>
        </p:nvGraphicFramePr>
        <p:xfrm>
          <a:off x="2032000" y="2891314"/>
          <a:ext cx="8128000" cy="2219960"/>
        </p:xfrm>
        <a:graphic>
          <a:graphicData uri="http://schemas.openxmlformats.org/drawingml/2006/table">
            <a:tbl>
              <a:tblPr firstRow="1" bandRow="1">
                <a:tableStyleId>{5C22544A-7EE6-4342-B048-85BDC9FD1C3A}</a:tableStyleId>
              </a:tblPr>
              <a:tblGrid>
                <a:gridCol w="2032000"/>
                <a:gridCol w="2032000"/>
                <a:gridCol w="2032000"/>
                <a:gridCol w="2032000"/>
              </a:tblGrid>
              <a:tr h="0">
                <a:tc>
                  <a:txBody>
                    <a:bodyPr/>
                    <a:lstStyle/>
                    <a:p>
                      <a:r>
                        <a:rPr lang="en-US" dirty="0" smtClean="0"/>
                        <a:t>Sound</a:t>
                      </a:r>
                      <a:endParaRPr lang="en-US" dirty="0"/>
                    </a:p>
                  </a:txBody>
                  <a:tcPr/>
                </a:tc>
                <a:tc>
                  <a:txBody>
                    <a:bodyPr/>
                    <a:lstStyle/>
                    <a:p>
                      <a:r>
                        <a:rPr lang="en-US" dirty="0" smtClean="0"/>
                        <a:t>Word</a:t>
                      </a:r>
                      <a:endParaRPr lang="en-US" dirty="0"/>
                    </a:p>
                  </a:txBody>
                  <a:tcPr/>
                </a:tc>
                <a:tc>
                  <a:txBody>
                    <a:bodyPr/>
                    <a:lstStyle/>
                    <a:p>
                      <a:r>
                        <a:rPr lang="en-US" dirty="0" smtClean="0"/>
                        <a:t>Sound</a:t>
                      </a:r>
                      <a:endParaRPr lang="en-US" dirty="0"/>
                    </a:p>
                  </a:txBody>
                  <a:tcPr/>
                </a:tc>
                <a:tc>
                  <a:txBody>
                    <a:bodyPr/>
                    <a:lstStyle/>
                    <a:p>
                      <a:r>
                        <a:rPr lang="en-US" dirty="0" smtClean="0"/>
                        <a:t>Word</a:t>
                      </a:r>
                      <a:endParaRPr lang="en-US" dirty="0"/>
                    </a:p>
                  </a:txBody>
                  <a:tcPr/>
                </a:tc>
              </a:tr>
              <a:tr h="370840">
                <a:tc>
                  <a:txBody>
                    <a:bodyPr/>
                    <a:lstStyle/>
                    <a:p>
                      <a:r>
                        <a:rPr lang="en-US" dirty="0" smtClean="0"/>
                        <a:t>/</a:t>
                      </a:r>
                      <a:r>
                        <a:rPr lang="en-US" dirty="0" err="1" smtClean="0"/>
                        <a:t>o͜ʊ</a:t>
                      </a:r>
                      <a:r>
                        <a:rPr lang="en-US" dirty="0" smtClean="0"/>
                        <a:t>/</a:t>
                      </a:r>
                      <a:endParaRPr lang="en-US" dirty="0"/>
                    </a:p>
                  </a:txBody>
                  <a:tcPr/>
                </a:tc>
                <a:tc>
                  <a:txBody>
                    <a:bodyPr/>
                    <a:lstStyle/>
                    <a:p>
                      <a:r>
                        <a:rPr lang="en-US" dirty="0" smtClean="0"/>
                        <a:t>th</a:t>
                      </a:r>
                      <a:r>
                        <a:rPr lang="en-US" b="1" dirty="0" smtClean="0"/>
                        <a:t>ough</a:t>
                      </a:r>
                      <a:endParaRPr lang="en-US" dirty="0"/>
                    </a:p>
                  </a:txBody>
                  <a:tcPr/>
                </a:tc>
                <a:tc>
                  <a:txBody>
                    <a:bodyPr/>
                    <a:lstStyle/>
                    <a:p>
                      <a:r>
                        <a:rPr lang="en-US" dirty="0" smtClean="0"/>
                        <a:t>/u/</a:t>
                      </a:r>
                      <a:endParaRPr lang="en-US" dirty="0"/>
                    </a:p>
                  </a:txBody>
                  <a:tcPr/>
                </a:tc>
                <a:tc>
                  <a:txBody>
                    <a:bodyPr/>
                    <a:lstStyle/>
                    <a:p>
                      <a:r>
                        <a:rPr lang="en-US" dirty="0" smtClean="0"/>
                        <a:t>thr</a:t>
                      </a:r>
                      <a:r>
                        <a:rPr lang="en-US" b="1" dirty="0" smtClean="0"/>
                        <a:t>ough</a:t>
                      </a:r>
                      <a:endParaRPr lang="en-US" dirty="0"/>
                    </a:p>
                  </a:txBody>
                  <a:tcPr/>
                </a:tc>
              </a:tr>
              <a:tr h="370840">
                <a:tc>
                  <a:txBody>
                    <a:bodyPr/>
                    <a:lstStyle/>
                    <a:p>
                      <a:r>
                        <a:rPr lang="en-US" dirty="0" smtClean="0"/>
                        <a:t>/</a:t>
                      </a:r>
                      <a:r>
                        <a:rPr lang="en-US" dirty="0" err="1" smtClean="0"/>
                        <a:t>ʌf</a:t>
                      </a:r>
                      <a:r>
                        <a:rPr lang="en-US" dirty="0" smtClean="0"/>
                        <a:t>/</a:t>
                      </a:r>
                      <a:endParaRPr lang="en-US" dirty="0"/>
                    </a:p>
                  </a:txBody>
                  <a:tcPr/>
                </a:tc>
                <a:tc>
                  <a:txBody>
                    <a:bodyPr/>
                    <a:lstStyle/>
                    <a:p>
                      <a:r>
                        <a:rPr lang="en-US" dirty="0" smtClean="0"/>
                        <a:t>t</a:t>
                      </a:r>
                      <a:r>
                        <a:rPr lang="en-US" b="1" dirty="0" smtClean="0"/>
                        <a:t>ough</a:t>
                      </a:r>
                      <a:endParaRPr lang="en-US" dirty="0"/>
                    </a:p>
                  </a:txBody>
                  <a:tcPr/>
                </a:tc>
                <a:tc>
                  <a:txBody>
                    <a:bodyPr/>
                    <a:lstStyle/>
                    <a:p>
                      <a:r>
                        <a:rPr lang="en-US" dirty="0" smtClean="0"/>
                        <a:t>/</a:t>
                      </a:r>
                      <a:r>
                        <a:rPr lang="en-US" dirty="0" err="1" smtClean="0"/>
                        <a:t>ɔ</a:t>
                      </a:r>
                      <a:r>
                        <a:rPr lang="en-US" dirty="0" smtClean="0"/>
                        <a:t>/</a:t>
                      </a:r>
                      <a:endParaRPr lang="en-US" dirty="0"/>
                    </a:p>
                  </a:txBody>
                  <a:tcPr/>
                </a:tc>
                <a:tc>
                  <a:txBody>
                    <a:bodyPr/>
                    <a:lstStyle/>
                    <a:p>
                      <a:r>
                        <a:rPr lang="en-US" dirty="0" err="1" smtClean="0"/>
                        <a:t>n</a:t>
                      </a:r>
                      <a:r>
                        <a:rPr lang="en-US" b="1" dirty="0" err="1" smtClean="0"/>
                        <a:t>ough</a:t>
                      </a:r>
                      <a:r>
                        <a:rPr lang="en-US" b="0" dirty="0" err="1" smtClean="0"/>
                        <a:t>t</a:t>
                      </a:r>
                      <a:endParaRPr lang="en-US" dirty="0"/>
                    </a:p>
                  </a:txBody>
                  <a:tcPr/>
                </a:tc>
              </a:tr>
              <a:tr h="370840">
                <a:tc>
                  <a:txBody>
                    <a:bodyPr/>
                    <a:lstStyle/>
                    <a:p>
                      <a:r>
                        <a:rPr lang="en-US" dirty="0" smtClean="0"/>
                        <a:t>/</a:t>
                      </a:r>
                      <a:r>
                        <a:rPr lang="en-US" dirty="0" err="1" smtClean="0"/>
                        <a:t>af</a:t>
                      </a:r>
                      <a:r>
                        <a:rPr lang="en-US" dirty="0" smtClean="0"/>
                        <a:t>/</a:t>
                      </a:r>
                      <a:endParaRPr lang="en-US" dirty="0"/>
                    </a:p>
                  </a:txBody>
                  <a:tcPr/>
                </a:tc>
                <a:tc>
                  <a:txBody>
                    <a:bodyPr/>
                    <a:lstStyle/>
                    <a:p>
                      <a:r>
                        <a:rPr lang="en-US" dirty="0" smtClean="0"/>
                        <a:t>c</a:t>
                      </a:r>
                      <a:r>
                        <a:rPr lang="en-US" b="1" dirty="0" smtClean="0"/>
                        <a:t>ough</a:t>
                      </a:r>
                      <a:endParaRPr lang="en-US" dirty="0"/>
                    </a:p>
                  </a:txBody>
                  <a:tcPr/>
                </a:tc>
                <a:tc>
                  <a:txBody>
                    <a:bodyPr/>
                    <a:lstStyle/>
                    <a:p>
                      <a:r>
                        <a:rPr lang="en-US" dirty="0" smtClean="0"/>
                        <a:t>/ax/</a:t>
                      </a:r>
                      <a:endParaRPr lang="en-US" dirty="0"/>
                    </a:p>
                  </a:txBody>
                  <a:tcPr/>
                </a:tc>
                <a:tc>
                  <a:txBody>
                    <a:bodyPr/>
                    <a:lstStyle/>
                    <a:p>
                      <a:r>
                        <a:rPr lang="en-US" dirty="0" smtClean="0"/>
                        <a:t>l</a:t>
                      </a:r>
                      <a:r>
                        <a:rPr lang="en-US" b="1" dirty="0" smtClean="0"/>
                        <a:t>ough</a:t>
                      </a:r>
                      <a:r>
                        <a:rPr lang="en-US" b="0" dirty="0" smtClean="0"/>
                        <a:t> (loch?)</a:t>
                      </a:r>
                      <a:endParaRPr lang="en-US" dirty="0"/>
                    </a:p>
                  </a:txBody>
                  <a:tcPr/>
                </a:tc>
              </a:tr>
              <a:tr h="370840">
                <a:tc>
                  <a:txBody>
                    <a:bodyPr/>
                    <a:lstStyle/>
                    <a:p>
                      <a:r>
                        <a:rPr lang="en-US" dirty="0" smtClean="0"/>
                        <a:t>/</a:t>
                      </a:r>
                      <a:r>
                        <a:rPr lang="en-US" dirty="0" err="1" smtClean="0"/>
                        <a:t>ʌp</a:t>
                      </a:r>
                      <a:r>
                        <a:rPr lang="en-US" dirty="0" smtClean="0"/>
                        <a:t>/</a:t>
                      </a:r>
                      <a:endParaRPr lang="en-US" dirty="0"/>
                    </a:p>
                  </a:txBody>
                  <a:tcPr/>
                </a:tc>
                <a:tc>
                  <a:txBody>
                    <a:bodyPr/>
                    <a:lstStyle/>
                    <a:p>
                      <a:r>
                        <a:rPr lang="en-US" dirty="0" smtClean="0"/>
                        <a:t>hicc</a:t>
                      </a:r>
                      <a:r>
                        <a:rPr lang="en-US" b="1" dirty="0" smtClean="0"/>
                        <a:t>ough</a:t>
                      </a:r>
                      <a:r>
                        <a:rPr lang="en-US" b="0" dirty="0" smtClean="0"/>
                        <a:t> (hiccup?)</a:t>
                      </a:r>
                      <a:endParaRPr lang="en-US" dirty="0"/>
                    </a:p>
                  </a:txBody>
                  <a:tcPr/>
                </a:tc>
                <a:tc>
                  <a:txBody>
                    <a:bodyPr/>
                    <a:lstStyle/>
                    <a:p>
                      <a:r>
                        <a:rPr lang="en-US" dirty="0" smtClean="0"/>
                        <a:t>/</a:t>
                      </a:r>
                      <a:r>
                        <a:rPr lang="en-US" dirty="0" err="1" smtClean="0"/>
                        <a:t>ə</a:t>
                      </a:r>
                      <a:r>
                        <a:rPr lang="en-US" dirty="0" smtClean="0"/>
                        <a:t>/</a:t>
                      </a:r>
                      <a:endParaRPr lang="en-US" dirty="0"/>
                    </a:p>
                  </a:txBody>
                  <a:tcPr/>
                </a:tc>
                <a:tc>
                  <a:txBody>
                    <a:bodyPr/>
                    <a:lstStyle/>
                    <a:p>
                      <a:r>
                        <a:rPr lang="en-US" dirty="0" smtClean="0"/>
                        <a:t>bor</a:t>
                      </a:r>
                      <a:r>
                        <a:rPr lang="en-US" b="1" dirty="0" smtClean="0"/>
                        <a:t>ough</a:t>
                      </a:r>
                      <a:endParaRPr lang="en-US" dirty="0"/>
                    </a:p>
                  </a:txBody>
                  <a:tcPr/>
                </a:tc>
              </a:tr>
              <a:tr h="370840">
                <a:tc>
                  <a:txBody>
                    <a:bodyPr/>
                    <a:lstStyle/>
                    <a:p>
                      <a:r>
                        <a:rPr lang="en-US" dirty="0" smtClean="0"/>
                        <a:t>/</a:t>
                      </a:r>
                      <a:r>
                        <a:rPr lang="en-US" dirty="0" err="1" smtClean="0"/>
                        <a:t>aʊ</a:t>
                      </a:r>
                      <a:r>
                        <a:rPr lang="en-US" dirty="0" smtClean="0"/>
                        <a:t>/</a:t>
                      </a:r>
                      <a:endParaRPr lang="en-US" dirty="0"/>
                    </a:p>
                  </a:txBody>
                  <a:tcPr/>
                </a:tc>
                <a:tc>
                  <a:txBody>
                    <a:bodyPr/>
                    <a:lstStyle/>
                    <a:p>
                      <a:r>
                        <a:rPr lang="en-US" dirty="0" smtClean="0"/>
                        <a:t>pl</a:t>
                      </a:r>
                      <a:r>
                        <a:rPr lang="en-US" b="1" dirty="0" smtClean="0"/>
                        <a:t>ough</a:t>
                      </a:r>
                      <a:r>
                        <a:rPr lang="en-US" b="0" dirty="0" smtClean="0"/>
                        <a:t> (plow?)</a:t>
                      </a:r>
                      <a:endParaRPr lang="en-US" dirty="0"/>
                    </a:p>
                  </a:txBody>
                  <a:tcPr/>
                </a:tc>
                <a:tc>
                  <a:txBody>
                    <a:bodyPr/>
                    <a:lstStyle/>
                    <a:p>
                      <a:r>
                        <a:rPr lang="en-US" dirty="0" smtClean="0"/>
                        <a:t>/</a:t>
                      </a:r>
                      <a:r>
                        <a:rPr lang="en-US" dirty="0" err="1" smtClean="0"/>
                        <a:t>ak</a:t>
                      </a:r>
                      <a:r>
                        <a:rPr lang="en-US" dirty="0" smtClean="0"/>
                        <a:t>/</a:t>
                      </a:r>
                      <a:endParaRPr lang="en-US" dirty="0"/>
                    </a:p>
                  </a:txBody>
                  <a:tcPr/>
                </a:tc>
                <a:tc>
                  <a:txBody>
                    <a:bodyPr/>
                    <a:lstStyle/>
                    <a:p>
                      <a:r>
                        <a:rPr lang="en-US" dirty="0" err="1" smtClean="0"/>
                        <a:t>h</a:t>
                      </a:r>
                      <a:r>
                        <a:rPr lang="en-US" b="1" dirty="0" err="1" smtClean="0"/>
                        <a:t>ough</a:t>
                      </a:r>
                      <a:endParaRPr lang="en-US" dirty="0"/>
                    </a:p>
                  </a:txBody>
                  <a:tcPr/>
                </a:tc>
              </a:tr>
            </a:tbl>
          </a:graphicData>
        </a:graphic>
      </p:graphicFrame>
    </p:spTree>
    <p:extLst>
      <p:ext uri="{BB962C8B-B14F-4D97-AF65-F5344CB8AC3E}">
        <p14:creationId xmlns:p14="http://schemas.microsoft.com/office/powerpoint/2010/main" val="895068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a:t>
            </a:r>
            <a:endParaRPr lang="en-US" dirty="0"/>
          </a:p>
        </p:txBody>
      </p:sp>
      <p:sp>
        <p:nvSpPr>
          <p:cNvPr id="3" name="Content Placeholder 2"/>
          <p:cNvSpPr>
            <a:spLocks noGrp="1"/>
          </p:cNvSpPr>
          <p:nvPr>
            <p:ph idx="1"/>
          </p:nvPr>
        </p:nvSpPr>
        <p:spPr/>
        <p:txBody>
          <a:bodyPr/>
          <a:lstStyle/>
          <a:p>
            <a:r>
              <a:rPr lang="en-US" dirty="0" smtClean="0"/>
              <a:t>How many ways are there to spell /</a:t>
            </a:r>
            <a:r>
              <a:rPr lang="en-US" dirty="0" err="1" smtClean="0"/>
              <a:t>i</a:t>
            </a:r>
            <a:r>
              <a:rPr lang="en-US" dirty="0" smtClean="0"/>
              <a:t>/ (as in &lt;m</a:t>
            </a:r>
            <a:r>
              <a:rPr lang="en-US" b="1" dirty="0" smtClean="0"/>
              <a:t>e</a:t>
            </a:r>
            <a:r>
              <a:rPr lang="en-US" dirty="0" smtClean="0"/>
              <a:t>&gt;)?*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980589784"/>
              </p:ext>
            </p:extLst>
          </p:nvPr>
        </p:nvGraphicFramePr>
        <p:xfrm>
          <a:off x="2031999" y="2703354"/>
          <a:ext cx="8128002" cy="2595880"/>
        </p:xfrm>
        <a:graphic>
          <a:graphicData uri="http://schemas.openxmlformats.org/drawingml/2006/table">
            <a:tbl>
              <a:tblPr firstRow="1" bandRow="1">
                <a:tableStyleId>{5C22544A-7EE6-4342-B048-85BDC9FD1C3A}</a:tableStyleId>
              </a:tblPr>
              <a:tblGrid>
                <a:gridCol w="1354667"/>
                <a:gridCol w="1354667"/>
                <a:gridCol w="1354667"/>
                <a:gridCol w="1354667"/>
                <a:gridCol w="1354667"/>
                <a:gridCol w="1354667"/>
              </a:tblGrid>
              <a:tr h="370840">
                <a:tc>
                  <a:txBody>
                    <a:bodyPr/>
                    <a:lstStyle/>
                    <a:p>
                      <a:r>
                        <a:rPr lang="en-US" dirty="0" smtClean="0"/>
                        <a:t>Spelling</a:t>
                      </a:r>
                      <a:endParaRPr lang="en-US" dirty="0"/>
                    </a:p>
                  </a:txBody>
                  <a:tcPr/>
                </a:tc>
                <a:tc>
                  <a:txBody>
                    <a:bodyPr/>
                    <a:lstStyle/>
                    <a:p>
                      <a:r>
                        <a:rPr lang="en-US" dirty="0" smtClean="0"/>
                        <a:t>Word</a:t>
                      </a:r>
                      <a:endParaRPr lang="en-US" dirty="0"/>
                    </a:p>
                  </a:txBody>
                  <a:tcPr/>
                </a:tc>
                <a:tc>
                  <a:txBody>
                    <a:bodyPr/>
                    <a:lstStyle/>
                    <a:p>
                      <a:r>
                        <a:rPr lang="en-US" dirty="0" smtClean="0"/>
                        <a:t>Spelling</a:t>
                      </a:r>
                      <a:endParaRPr lang="en-US" dirty="0"/>
                    </a:p>
                  </a:txBody>
                  <a:tcPr/>
                </a:tc>
                <a:tc>
                  <a:txBody>
                    <a:bodyPr/>
                    <a:lstStyle/>
                    <a:p>
                      <a:r>
                        <a:rPr lang="en-US" dirty="0" smtClean="0"/>
                        <a:t>Word</a:t>
                      </a:r>
                      <a:endParaRPr lang="en-US" dirty="0"/>
                    </a:p>
                  </a:txBody>
                  <a:tcPr/>
                </a:tc>
                <a:tc>
                  <a:txBody>
                    <a:bodyPr/>
                    <a:lstStyle/>
                    <a:p>
                      <a:r>
                        <a:rPr lang="en-US" dirty="0" smtClean="0"/>
                        <a:t>Spelling</a:t>
                      </a:r>
                      <a:endParaRPr lang="en-US" dirty="0"/>
                    </a:p>
                  </a:txBody>
                  <a:tcPr/>
                </a:tc>
                <a:tc>
                  <a:txBody>
                    <a:bodyPr/>
                    <a:lstStyle/>
                    <a:p>
                      <a:r>
                        <a:rPr lang="en-US" dirty="0" smtClean="0"/>
                        <a:t>Word</a:t>
                      </a:r>
                      <a:endParaRPr lang="en-US" dirty="0"/>
                    </a:p>
                  </a:txBody>
                  <a:tcPr/>
                </a:tc>
              </a:tr>
              <a:tr h="370840">
                <a:tc>
                  <a:txBody>
                    <a:bodyPr/>
                    <a:lstStyle/>
                    <a:p>
                      <a:r>
                        <a:rPr lang="en-US" dirty="0" smtClean="0"/>
                        <a:t>e</a:t>
                      </a:r>
                      <a:endParaRPr lang="en-US" dirty="0"/>
                    </a:p>
                  </a:txBody>
                  <a:tcPr/>
                </a:tc>
                <a:tc>
                  <a:txBody>
                    <a:bodyPr/>
                    <a:lstStyle/>
                    <a:p>
                      <a:r>
                        <a:rPr lang="en-US" dirty="0" smtClean="0"/>
                        <a:t>be</a:t>
                      </a:r>
                      <a:endParaRPr lang="en-US" dirty="0"/>
                    </a:p>
                  </a:txBody>
                  <a:tcPr/>
                </a:tc>
                <a:tc>
                  <a:txBody>
                    <a:bodyPr/>
                    <a:lstStyle/>
                    <a:p>
                      <a:r>
                        <a:rPr lang="en-US" dirty="0" err="1" smtClean="0"/>
                        <a:t>i</a:t>
                      </a:r>
                      <a:endParaRPr lang="en-US" dirty="0"/>
                    </a:p>
                  </a:txBody>
                  <a:tcPr/>
                </a:tc>
                <a:tc>
                  <a:txBody>
                    <a:bodyPr/>
                    <a:lstStyle/>
                    <a:p>
                      <a:r>
                        <a:rPr lang="en-US" dirty="0" smtClean="0"/>
                        <a:t>ski</a:t>
                      </a:r>
                      <a:endParaRPr lang="en-US" dirty="0"/>
                    </a:p>
                  </a:txBody>
                  <a:tcPr/>
                </a:tc>
                <a:tc>
                  <a:txBody>
                    <a:bodyPr/>
                    <a:lstStyle/>
                    <a:p>
                      <a:r>
                        <a:rPr lang="en-US" dirty="0" smtClean="0"/>
                        <a:t>a</a:t>
                      </a:r>
                      <a:endParaRPr lang="en-US" dirty="0"/>
                    </a:p>
                  </a:txBody>
                  <a:tcPr/>
                </a:tc>
                <a:tc>
                  <a:txBody>
                    <a:bodyPr/>
                    <a:lstStyle/>
                    <a:p>
                      <a:r>
                        <a:rPr lang="en-US" dirty="0" smtClean="0"/>
                        <a:t>bologna</a:t>
                      </a:r>
                      <a:endParaRPr lang="en-US" dirty="0"/>
                    </a:p>
                  </a:txBody>
                  <a:tcPr/>
                </a:tc>
              </a:tr>
              <a:tr h="370840">
                <a:tc>
                  <a:txBody>
                    <a:bodyPr/>
                    <a:lstStyle/>
                    <a:p>
                      <a:r>
                        <a:rPr lang="en-US" dirty="0" smtClean="0"/>
                        <a:t>ae </a:t>
                      </a:r>
                      <a:endParaRPr lang="en-US" dirty="0"/>
                    </a:p>
                  </a:txBody>
                  <a:tcPr/>
                </a:tc>
                <a:tc>
                  <a:txBody>
                    <a:bodyPr/>
                    <a:lstStyle/>
                    <a:p>
                      <a:r>
                        <a:rPr lang="en-US" dirty="0" smtClean="0"/>
                        <a:t>algae</a:t>
                      </a:r>
                      <a:endParaRPr lang="en-US" dirty="0"/>
                    </a:p>
                  </a:txBody>
                  <a:tcPr/>
                </a:tc>
                <a:tc>
                  <a:txBody>
                    <a:bodyPr/>
                    <a:lstStyle/>
                    <a:p>
                      <a:r>
                        <a:rPr lang="en-US" dirty="0" smtClean="0"/>
                        <a:t>ay</a:t>
                      </a:r>
                      <a:endParaRPr lang="en-US" dirty="0"/>
                    </a:p>
                  </a:txBody>
                  <a:tcPr/>
                </a:tc>
                <a:tc>
                  <a:txBody>
                    <a:bodyPr/>
                    <a:lstStyle/>
                    <a:p>
                      <a:r>
                        <a:rPr lang="en-US" dirty="0" smtClean="0"/>
                        <a:t>quay</a:t>
                      </a:r>
                      <a:endParaRPr lang="en-US" dirty="0"/>
                    </a:p>
                  </a:txBody>
                  <a:tcPr/>
                </a:tc>
                <a:tc>
                  <a:txBody>
                    <a:bodyPr/>
                    <a:lstStyle/>
                    <a:p>
                      <a:r>
                        <a:rPr lang="en-US" dirty="0" err="1" smtClean="0"/>
                        <a:t>ea</a:t>
                      </a:r>
                      <a:endParaRPr lang="en-US" dirty="0"/>
                    </a:p>
                  </a:txBody>
                  <a:tcPr/>
                </a:tc>
                <a:tc>
                  <a:txBody>
                    <a:bodyPr/>
                    <a:lstStyle/>
                    <a:p>
                      <a:r>
                        <a:rPr lang="en-US" dirty="0" smtClean="0"/>
                        <a:t>beach</a:t>
                      </a:r>
                      <a:endParaRPr lang="en-US" dirty="0"/>
                    </a:p>
                  </a:txBody>
                  <a:tcPr/>
                </a:tc>
              </a:tr>
              <a:tr h="370840">
                <a:tc>
                  <a:txBody>
                    <a:bodyPr/>
                    <a:lstStyle/>
                    <a:p>
                      <a:r>
                        <a:rPr lang="en-US" dirty="0" err="1" smtClean="0"/>
                        <a:t>ee</a:t>
                      </a:r>
                      <a:endParaRPr lang="en-US" dirty="0"/>
                    </a:p>
                  </a:txBody>
                  <a:tcPr/>
                </a:tc>
                <a:tc>
                  <a:txBody>
                    <a:bodyPr/>
                    <a:lstStyle/>
                    <a:p>
                      <a:r>
                        <a:rPr lang="en-US" dirty="0" smtClean="0"/>
                        <a:t>bee</a:t>
                      </a:r>
                      <a:endParaRPr lang="en-US" dirty="0"/>
                    </a:p>
                  </a:txBody>
                  <a:tcPr/>
                </a:tc>
                <a:tc>
                  <a:txBody>
                    <a:bodyPr/>
                    <a:lstStyle/>
                    <a:p>
                      <a:r>
                        <a:rPr lang="en-US" dirty="0" err="1" smtClean="0"/>
                        <a:t>ei</a:t>
                      </a:r>
                      <a:endParaRPr lang="en-US" dirty="0"/>
                    </a:p>
                  </a:txBody>
                  <a:tcPr/>
                </a:tc>
                <a:tc>
                  <a:txBody>
                    <a:bodyPr/>
                    <a:lstStyle/>
                    <a:p>
                      <a:r>
                        <a:rPr lang="en-US" dirty="0" smtClean="0"/>
                        <a:t>deceit</a:t>
                      </a:r>
                      <a:endParaRPr lang="en-US" dirty="0"/>
                    </a:p>
                  </a:txBody>
                  <a:tcPr/>
                </a:tc>
                <a:tc>
                  <a:txBody>
                    <a:bodyPr/>
                    <a:lstStyle/>
                    <a:p>
                      <a:r>
                        <a:rPr lang="en-US" dirty="0" err="1" smtClean="0"/>
                        <a:t>eo</a:t>
                      </a:r>
                      <a:endParaRPr lang="en-US" dirty="0"/>
                    </a:p>
                  </a:txBody>
                  <a:tcPr/>
                </a:tc>
                <a:tc>
                  <a:txBody>
                    <a:bodyPr/>
                    <a:lstStyle/>
                    <a:p>
                      <a:r>
                        <a:rPr lang="en-US" dirty="0" smtClean="0"/>
                        <a:t>people</a:t>
                      </a:r>
                      <a:endParaRPr lang="en-US" dirty="0"/>
                    </a:p>
                  </a:txBody>
                  <a:tcPr/>
                </a:tc>
              </a:tr>
              <a:tr h="370840">
                <a:tc>
                  <a:txBody>
                    <a:bodyPr/>
                    <a:lstStyle/>
                    <a:p>
                      <a:r>
                        <a:rPr lang="en-US" dirty="0" err="1" smtClean="0"/>
                        <a:t>ey</a:t>
                      </a:r>
                      <a:endParaRPr lang="en-US" dirty="0"/>
                    </a:p>
                  </a:txBody>
                  <a:tcPr/>
                </a:tc>
                <a:tc>
                  <a:txBody>
                    <a:bodyPr/>
                    <a:lstStyle/>
                    <a:p>
                      <a:r>
                        <a:rPr lang="en-US" dirty="0" smtClean="0"/>
                        <a:t>key</a:t>
                      </a:r>
                      <a:endParaRPr lang="en-US" dirty="0"/>
                    </a:p>
                  </a:txBody>
                  <a:tcPr/>
                </a:tc>
                <a:tc>
                  <a:txBody>
                    <a:bodyPr/>
                    <a:lstStyle/>
                    <a:p>
                      <a:r>
                        <a:rPr lang="en-US" dirty="0" smtClean="0"/>
                        <a:t>eye</a:t>
                      </a:r>
                      <a:endParaRPr lang="en-US" dirty="0"/>
                    </a:p>
                  </a:txBody>
                  <a:tcPr/>
                </a:tc>
                <a:tc>
                  <a:txBody>
                    <a:bodyPr/>
                    <a:lstStyle/>
                    <a:p>
                      <a:r>
                        <a:rPr lang="en-US" dirty="0" smtClean="0"/>
                        <a:t>volleyed</a:t>
                      </a:r>
                      <a:endParaRPr lang="en-US" dirty="0"/>
                    </a:p>
                  </a:txBody>
                  <a:tcPr/>
                </a:tc>
                <a:tc>
                  <a:txBody>
                    <a:bodyPr/>
                    <a:lstStyle/>
                    <a:p>
                      <a:r>
                        <a:rPr lang="en-US" dirty="0" err="1" smtClean="0"/>
                        <a:t>ie</a:t>
                      </a:r>
                      <a:endParaRPr lang="en-US" dirty="0"/>
                    </a:p>
                  </a:txBody>
                  <a:tcPr/>
                </a:tc>
                <a:tc>
                  <a:txBody>
                    <a:bodyPr/>
                    <a:lstStyle/>
                    <a:p>
                      <a:r>
                        <a:rPr lang="en-US" dirty="0" smtClean="0"/>
                        <a:t>field</a:t>
                      </a:r>
                      <a:endParaRPr lang="en-US" dirty="0"/>
                    </a:p>
                  </a:txBody>
                  <a:tcPr/>
                </a:tc>
              </a:tr>
              <a:tr h="370840">
                <a:tc>
                  <a:txBody>
                    <a:bodyPr/>
                    <a:lstStyle/>
                    <a:p>
                      <a:r>
                        <a:rPr lang="en-US" dirty="0" err="1" smtClean="0"/>
                        <a:t>oe</a:t>
                      </a:r>
                      <a:endParaRPr lang="en-US" dirty="0"/>
                    </a:p>
                  </a:txBody>
                  <a:tcPr/>
                </a:tc>
                <a:tc>
                  <a:txBody>
                    <a:bodyPr/>
                    <a:lstStyle/>
                    <a:p>
                      <a:r>
                        <a:rPr lang="en-US" dirty="0" smtClean="0"/>
                        <a:t>amoeba</a:t>
                      </a:r>
                      <a:endParaRPr lang="en-US" dirty="0"/>
                    </a:p>
                  </a:txBody>
                  <a:tcPr/>
                </a:tc>
                <a:tc>
                  <a:txBody>
                    <a:bodyPr/>
                    <a:lstStyle/>
                    <a:p>
                      <a:r>
                        <a:rPr lang="en-US" dirty="0" err="1" smtClean="0"/>
                        <a:t>oi</a:t>
                      </a:r>
                      <a:endParaRPr lang="en-US" dirty="0"/>
                    </a:p>
                  </a:txBody>
                  <a:tcPr/>
                </a:tc>
                <a:tc>
                  <a:txBody>
                    <a:bodyPr/>
                    <a:lstStyle/>
                    <a:p>
                      <a:r>
                        <a:rPr lang="en-US" dirty="0" smtClean="0"/>
                        <a:t>chamois</a:t>
                      </a:r>
                      <a:endParaRPr lang="en-US" dirty="0"/>
                    </a:p>
                  </a:txBody>
                  <a:tcPr/>
                </a:tc>
                <a:tc>
                  <a:txBody>
                    <a:bodyPr/>
                    <a:lstStyle/>
                    <a:p>
                      <a:r>
                        <a:rPr lang="en-US" dirty="0" err="1" smtClean="0"/>
                        <a:t>ue</a:t>
                      </a:r>
                      <a:endParaRPr lang="en-US" dirty="0"/>
                    </a:p>
                  </a:txBody>
                  <a:tcPr/>
                </a:tc>
                <a:tc>
                  <a:txBody>
                    <a:bodyPr/>
                    <a:lstStyle/>
                    <a:p>
                      <a:r>
                        <a:rPr lang="en-US" dirty="0" smtClean="0"/>
                        <a:t>dengue</a:t>
                      </a:r>
                      <a:endParaRPr lang="en-US" dirty="0"/>
                    </a:p>
                  </a:txBody>
                  <a:tcPr/>
                </a:tc>
              </a:tr>
              <a:tr h="370840">
                <a:tc>
                  <a:txBody>
                    <a:bodyPr/>
                    <a:lstStyle/>
                    <a:p>
                      <a:r>
                        <a:rPr lang="en-US" dirty="0" err="1" smtClean="0"/>
                        <a:t>ui</a:t>
                      </a:r>
                      <a:endParaRPr lang="en-US" dirty="0"/>
                    </a:p>
                  </a:txBody>
                  <a:tcPr/>
                </a:tc>
                <a:tc>
                  <a:txBody>
                    <a:bodyPr/>
                    <a:lstStyle/>
                    <a:p>
                      <a:r>
                        <a:rPr lang="en-US" dirty="0" smtClean="0"/>
                        <a:t>beguine</a:t>
                      </a:r>
                      <a:endParaRPr lang="en-US" dirty="0"/>
                    </a:p>
                  </a:txBody>
                  <a:tcPr/>
                </a:tc>
                <a:tc>
                  <a:txBody>
                    <a:bodyPr/>
                    <a:lstStyle/>
                    <a:p>
                      <a:r>
                        <a:rPr lang="en-US" dirty="0" err="1" smtClean="0"/>
                        <a:t>uy</a:t>
                      </a:r>
                      <a:endParaRPr lang="en-US" dirty="0"/>
                    </a:p>
                  </a:txBody>
                  <a:tcPr/>
                </a:tc>
                <a:tc>
                  <a:txBody>
                    <a:bodyPr/>
                    <a:lstStyle/>
                    <a:p>
                      <a:r>
                        <a:rPr lang="en-US" dirty="0" err="1" smtClean="0"/>
                        <a:t>guyot</a:t>
                      </a:r>
                      <a:endParaRPr lang="en-US" dirty="0"/>
                    </a:p>
                  </a:txBody>
                  <a:tcPr/>
                </a:tc>
                <a:tc>
                  <a:txBody>
                    <a:bodyPr/>
                    <a:lstStyle/>
                    <a:p>
                      <a:r>
                        <a:rPr lang="en-US" dirty="0" smtClean="0"/>
                        <a:t>y</a:t>
                      </a:r>
                      <a:endParaRPr lang="en-US" dirty="0"/>
                    </a:p>
                  </a:txBody>
                  <a:tcPr/>
                </a:tc>
                <a:tc>
                  <a:txBody>
                    <a:bodyPr/>
                    <a:lstStyle/>
                    <a:p>
                      <a:r>
                        <a:rPr lang="en-US" dirty="0" smtClean="0"/>
                        <a:t>city</a:t>
                      </a:r>
                      <a:endParaRPr lang="en-US" dirty="0"/>
                    </a:p>
                  </a:txBody>
                  <a:tcPr/>
                </a:tc>
              </a:tr>
            </a:tbl>
          </a:graphicData>
        </a:graphic>
      </p:graphicFrame>
      <p:sp>
        <p:nvSpPr>
          <p:cNvPr id="5" name="TextBox 4"/>
          <p:cNvSpPr txBox="1"/>
          <p:nvPr/>
        </p:nvSpPr>
        <p:spPr>
          <a:xfrm>
            <a:off x="0" y="6431161"/>
            <a:ext cx="3407215" cy="369332"/>
          </a:xfrm>
          <a:prstGeom prst="rect">
            <a:avLst/>
          </a:prstGeom>
          <a:noFill/>
        </p:spPr>
        <p:txBody>
          <a:bodyPr wrap="none" rtlCol="0">
            <a:spAutoFit/>
          </a:bodyPr>
          <a:lstStyle/>
          <a:p>
            <a:r>
              <a:rPr lang="en-US" dirty="0" smtClean="0"/>
              <a:t>*(according to Wikipedia, anyway)</a:t>
            </a:r>
            <a:endParaRPr lang="en-US" dirty="0"/>
          </a:p>
        </p:txBody>
      </p:sp>
    </p:spTree>
    <p:extLst>
      <p:ext uri="{BB962C8B-B14F-4D97-AF65-F5344CB8AC3E}">
        <p14:creationId xmlns:p14="http://schemas.microsoft.com/office/powerpoint/2010/main" val="170317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a:t>
            </a:r>
            <a:endParaRPr lang="en-US" dirty="0"/>
          </a:p>
        </p:txBody>
      </p:sp>
      <p:sp>
        <p:nvSpPr>
          <p:cNvPr id="3" name="Content Placeholder 2"/>
          <p:cNvSpPr>
            <a:spLocks noGrp="1"/>
          </p:cNvSpPr>
          <p:nvPr>
            <p:ph idx="1"/>
          </p:nvPr>
        </p:nvSpPr>
        <p:spPr/>
        <p:txBody>
          <a:bodyPr/>
          <a:lstStyle/>
          <a:p>
            <a:r>
              <a:rPr lang="en-US" dirty="0" smtClean="0"/>
              <a:t>How many ways are there to spell /</a:t>
            </a:r>
            <a:r>
              <a:rPr lang="en-US" dirty="0" err="1" smtClean="0"/>
              <a:t>eɪ</a:t>
            </a:r>
            <a:r>
              <a:rPr lang="en-US" dirty="0" smtClean="0"/>
              <a:t>/ (as in pl</a:t>
            </a:r>
            <a:r>
              <a:rPr lang="en-US" b="1" dirty="0" smtClean="0"/>
              <a:t>ay</a:t>
            </a:r>
            <a:r>
              <a:rPr lang="en-US" dirty="0" smtClean="0"/>
              <a:t>)?</a:t>
            </a:r>
          </a:p>
          <a:p>
            <a:pPr lvl="1"/>
            <a:r>
              <a:rPr lang="en-US" dirty="0" smtClean="0"/>
              <a:t>There are at least 34. </a:t>
            </a:r>
          </a:p>
          <a:p>
            <a:pPr lvl="1"/>
            <a:r>
              <a:rPr lang="en-US" dirty="0" smtClean="0"/>
              <a:t>Examples: </a:t>
            </a:r>
            <a:r>
              <a:rPr lang="en-US" dirty="0" err="1" smtClean="0"/>
              <a:t>ez</a:t>
            </a:r>
            <a:r>
              <a:rPr lang="en-US" dirty="0" smtClean="0"/>
              <a:t> in </a:t>
            </a:r>
            <a:r>
              <a:rPr lang="en-US" i="1" dirty="0" smtClean="0"/>
              <a:t>chez</a:t>
            </a:r>
            <a:r>
              <a:rPr lang="en-US" dirty="0" smtClean="0"/>
              <a:t>, </a:t>
            </a:r>
            <a:r>
              <a:rPr lang="en-US" dirty="0" err="1" smtClean="0"/>
              <a:t>ete</a:t>
            </a:r>
            <a:r>
              <a:rPr lang="en-US" dirty="0" smtClean="0"/>
              <a:t> in </a:t>
            </a:r>
            <a:r>
              <a:rPr lang="en-US" i="1" dirty="0" smtClean="0"/>
              <a:t>crocheted</a:t>
            </a:r>
            <a:r>
              <a:rPr lang="en-US" dirty="0" smtClean="0"/>
              <a:t>, ae in </a:t>
            </a:r>
            <a:r>
              <a:rPr lang="en-US" i="1" dirty="0" smtClean="0"/>
              <a:t>reggae</a:t>
            </a:r>
            <a:r>
              <a:rPr lang="en-US" dirty="0" smtClean="0"/>
              <a:t>, au in </a:t>
            </a:r>
            <a:r>
              <a:rPr lang="en-US" i="1" dirty="0" smtClean="0"/>
              <a:t>gauge</a:t>
            </a:r>
            <a:r>
              <a:rPr lang="en-US" dirty="0" smtClean="0"/>
              <a:t>...</a:t>
            </a:r>
          </a:p>
          <a:p>
            <a:pPr lvl="1"/>
            <a:r>
              <a:rPr lang="en-US" dirty="0" smtClean="0"/>
              <a:t>We won’t go through the whole list.</a:t>
            </a:r>
          </a:p>
          <a:p>
            <a:r>
              <a:rPr lang="en-US" dirty="0" smtClean="0"/>
              <a:t>The larger point here: that in English (and many other languages), the spelling-to-orthography conversion is </a:t>
            </a:r>
            <a:r>
              <a:rPr lang="en-US" i="1" dirty="0" smtClean="0"/>
              <a:t>not</a:t>
            </a:r>
            <a:r>
              <a:rPr lang="en-US" dirty="0" smtClean="0"/>
              <a:t> one-to-one. So when we study the sounds of a language, we are </a:t>
            </a:r>
            <a:r>
              <a:rPr lang="en-US" i="1" dirty="0" smtClean="0"/>
              <a:t>not</a:t>
            </a:r>
            <a:r>
              <a:rPr lang="en-US" dirty="0" smtClean="0"/>
              <a:t> studying its spelling.</a:t>
            </a:r>
            <a:endParaRPr lang="is-IS" dirty="0" smtClean="0"/>
          </a:p>
        </p:txBody>
      </p:sp>
    </p:spTree>
    <p:extLst>
      <p:ext uri="{BB962C8B-B14F-4D97-AF65-F5344CB8AC3E}">
        <p14:creationId xmlns:p14="http://schemas.microsoft.com/office/powerpoint/2010/main" val="699389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4" name="Content Placeholder 3"/>
          <p:cNvSpPr>
            <a:spLocks noGrp="1"/>
          </p:cNvSpPr>
          <p:nvPr>
            <p:ph sz="half" idx="1"/>
          </p:nvPr>
        </p:nvSpPr>
        <p:spPr/>
        <p:txBody>
          <a:bodyPr/>
          <a:lstStyle/>
          <a:p>
            <a:r>
              <a:rPr lang="en-US" dirty="0" smtClean="0"/>
              <a:t>How and where are the sounds of English made?</a:t>
            </a:r>
          </a:p>
          <a:p>
            <a:r>
              <a:rPr lang="en-US" dirty="0" smtClean="0"/>
              <a:t>All English sounds start with air in the lungs. </a:t>
            </a:r>
          </a:p>
          <a:p>
            <a:r>
              <a:rPr lang="en-US" dirty="0" smtClean="0"/>
              <a:t>The diaphragm raises, pushing air through the vocal tract.</a:t>
            </a:r>
          </a:p>
          <a:p>
            <a:r>
              <a:rPr lang="en-US" dirty="0" smtClean="0"/>
              <a:t>Different sounds are formed by making different kind of constrictions in the vocal tract.</a:t>
            </a:r>
            <a:endParaRPr lang="en-US" dirty="0"/>
          </a:p>
        </p:txBody>
      </p:sp>
      <p:pic>
        <p:nvPicPr>
          <p:cNvPr id="6" name="Content Placeholder 5"/>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681020" y="1825625"/>
            <a:ext cx="4163959" cy="4351338"/>
          </a:xfrm>
        </p:spPr>
      </p:pic>
    </p:spTree>
    <p:extLst>
      <p:ext uri="{BB962C8B-B14F-4D97-AF65-F5344CB8AC3E}">
        <p14:creationId xmlns:p14="http://schemas.microsoft.com/office/powerpoint/2010/main" val="96989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articulatory phonetics</a:t>
            </a:r>
            <a:endParaRPr lang="en-US" dirty="0"/>
          </a:p>
        </p:txBody>
      </p:sp>
      <p:sp>
        <p:nvSpPr>
          <p:cNvPr id="6" name="Content Placeholder 5"/>
          <p:cNvSpPr>
            <a:spLocks noGrp="1"/>
          </p:cNvSpPr>
          <p:nvPr>
            <p:ph idx="1"/>
          </p:nvPr>
        </p:nvSpPr>
        <p:spPr/>
        <p:txBody>
          <a:bodyPr>
            <a:normAutofit lnSpcReduction="10000"/>
          </a:bodyPr>
          <a:lstStyle/>
          <a:p>
            <a:r>
              <a:rPr lang="en-US" dirty="0" smtClean="0"/>
              <a:t>One way we can identify consonants (we will be ignoring vowels</a:t>
            </a:r>
            <a:r>
              <a:rPr lang="is-IS" dirty="0" smtClean="0"/>
              <a:t>… sorry </a:t>
            </a:r>
            <a:r>
              <a:rPr lang="is-IS" dirty="0" smtClean="0">
                <a:sym typeface="Wingdings"/>
              </a:rPr>
              <a:t>)</a:t>
            </a:r>
            <a:r>
              <a:rPr lang="en-US" dirty="0" smtClean="0"/>
              <a:t>: </a:t>
            </a:r>
            <a:r>
              <a:rPr lang="en-US" i="1" dirty="0" smtClean="0"/>
              <a:t>where </a:t>
            </a:r>
            <a:r>
              <a:rPr lang="en-US" dirty="0" smtClean="0"/>
              <a:t>the constriction is made.</a:t>
            </a:r>
          </a:p>
          <a:p>
            <a:pPr lvl="1"/>
            <a:r>
              <a:rPr lang="en-US" dirty="0" smtClean="0"/>
              <a:t>Can you identify some consonants that are produced with your lips (</a:t>
            </a:r>
            <a:r>
              <a:rPr lang="en-US" i="1" dirty="0" smtClean="0"/>
              <a:t>labial</a:t>
            </a:r>
            <a:r>
              <a:rPr lang="en-US" dirty="0" smtClean="0"/>
              <a:t> consonants)?</a:t>
            </a:r>
          </a:p>
          <a:p>
            <a:pPr lvl="1"/>
            <a:r>
              <a:rPr lang="en-US" dirty="0" smtClean="0"/>
              <a:t>Can you identify some consonants that are produced with your teeth and your tongue (</a:t>
            </a:r>
            <a:r>
              <a:rPr lang="en-US" i="1" dirty="0" smtClean="0"/>
              <a:t>interdental</a:t>
            </a:r>
            <a:r>
              <a:rPr lang="en-US" dirty="0" smtClean="0"/>
              <a:t> consonants)?</a:t>
            </a:r>
          </a:p>
          <a:p>
            <a:pPr lvl="1"/>
            <a:r>
              <a:rPr lang="en-US" dirty="0" smtClean="0"/>
              <a:t>Can you identify some consonants that are produced with the front part of your tongue (</a:t>
            </a:r>
            <a:r>
              <a:rPr lang="en-US" i="1" dirty="0" smtClean="0"/>
              <a:t>coronal</a:t>
            </a:r>
            <a:r>
              <a:rPr lang="en-US" dirty="0" smtClean="0"/>
              <a:t> consonants)?</a:t>
            </a:r>
          </a:p>
          <a:p>
            <a:pPr lvl="1"/>
            <a:r>
              <a:rPr lang="en-US" dirty="0" smtClean="0"/>
              <a:t>Can you identify some consonants that are produced with the back part of your tongue (</a:t>
            </a:r>
            <a:r>
              <a:rPr lang="en-US" i="1" dirty="0" smtClean="0"/>
              <a:t>dorsal</a:t>
            </a:r>
            <a:r>
              <a:rPr lang="en-US" dirty="0" smtClean="0"/>
              <a:t> consonants)?</a:t>
            </a:r>
          </a:p>
          <a:p>
            <a:pPr lvl="1"/>
            <a:r>
              <a:rPr lang="en-US" dirty="0" smtClean="0"/>
              <a:t>And how about some consonants that are produced with the middle of your tongue (so: not coronal, but not dorsal, either)?</a:t>
            </a:r>
            <a:endParaRPr lang="en-US" dirty="0"/>
          </a:p>
        </p:txBody>
      </p:sp>
    </p:spTree>
    <p:extLst>
      <p:ext uri="{BB962C8B-B14F-4D97-AF65-F5344CB8AC3E}">
        <p14:creationId xmlns:p14="http://schemas.microsoft.com/office/powerpoint/2010/main" val="153723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3" name="Content Placeholder 2"/>
          <p:cNvSpPr>
            <a:spLocks noGrp="1"/>
          </p:cNvSpPr>
          <p:nvPr>
            <p:ph idx="1"/>
          </p:nvPr>
        </p:nvSpPr>
        <p:spPr/>
        <p:txBody>
          <a:bodyPr/>
          <a:lstStyle/>
          <a:p>
            <a:r>
              <a:rPr lang="en-US" dirty="0" smtClean="0"/>
              <a:t>Another way we can identify consonants: </a:t>
            </a:r>
            <a:r>
              <a:rPr lang="en-US" i="1" dirty="0" smtClean="0"/>
              <a:t>how</a:t>
            </a:r>
            <a:r>
              <a:rPr lang="en-US" dirty="0" smtClean="0"/>
              <a:t> the constriction is made. There are a number of parameters here; we’ll focus on the roles of </a:t>
            </a:r>
            <a:r>
              <a:rPr lang="en-US" i="1" dirty="0" smtClean="0"/>
              <a:t>voicing</a:t>
            </a:r>
            <a:r>
              <a:rPr lang="en-US" dirty="0" smtClean="0"/>
              <a:t> and </a:t>
            </a:r>
            <a:r>
              <a:rPr lang="en-US" i="1" dirty="0" smtClean="0"/>
              <a:t>airflow</a:t>
            </a:r>
            <a:r>
              <a:rPr lang="en-US" dirty="0" smtClean="0"/>
              <a:t>.</a:t>
            </a:r>
          </a:p>
          <a:p>
            <a:endParaRPr lang="en-US" dirty="0"/>
          </a:p>
        </p:txBody>
      </p:sp>
    </p:spTree>
    <p:extLst>
      <p:ext uri="{BB962C8B-B14F-4D97-AF65-F5344CB8AC3E}">
        <p14:creationId xmlns:p14="http://schemas.microsoft.com/office/powerpoint/2010/main" val="16904715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3" name="Content Placeholder 2"/>
          <p:cNvSpPr>
            <a:spLocks noGrp="1"/>
          </p:cNvSpPr>
          <p:nvPr>
            <p:ph idx="1"/>
          </p:nvPr>
        </p:nvSpPr>
        <p:spPr/>
        <p:txBody>
          <a:bodyPr/>
          <a:lstStyle/>
          <a:p>
            <a:r>
              <a:rPr lang="en-US" b="1" dirty="0" smtClean="0"/>
              <a:t>Voicing </a:t>
            </a:r>
          </a:p>
          <a:p>
            <a:pPr lvl="1"/>
            <a:r>
              <a:rPr lang="en-US" dirty="0" smtClean="0"/>
              <a:t>Voicing refers to the activity of the vocal folds during production. In English, consonants can be either </a:t>
            </a:r>
            <a:r>
              <a:rPr lang="en-US" i="1" dirty="0" smtClean="0"/>
              <a:t>voiceless</a:t>
            </a:r>
            <a:r>
              <a:rPr lang="en-US" dirty="0" smtClean="0"/>
              <a:t> (no vibration) or </a:t>
            </a:r>
            <a:r>
              <a:rPr lang="en-US" i="1" dirty="0" smtClean="0"/>
              <a:t>voiced</a:t>
            </a:r>
            <a:r>
              <a:rPr lang="en-US" dirty="0" smtClean="0"/>
              <a:t> (vibration).</a:t>
            </a:r>
          </a:p>
          <a:p>
            <a:pPr lvl="1"/>
            <a:r>
              <a:rPr lang="en-US" dirty="0" smtClean="0"/>
              <a:t>Some examples of </a:t>
            </a:r>
            <a:r>
              <a:rPr lang="en-US" i="1" dirty="0" smtClean="0"/>
              <a:t>voiced</a:t>
            </a:r>
            <a:r>
              <a:rPr lang="en-US" dirty="0" smtClean="0"/>
              <a:t> consonants: v, z.</a:t>
            </a:r>
          </a:p>
          <a:p>
            <a:pPr lvl="1"/>
            <a:r>
              <a:rPr lang="en-US" dirty="0" smtClean="0"/>
              <a:t>Some examples of </a:t>
            </a:r>
            <a:r>
              <a:rPr lang="en-US" i="1" dirty="0" smtClean="0"/>
              <a:t>voiceless</a:t>
            </a:r>
            <a:r>
              <a:rPr lang="en-US" dirty="0" smtClean="0"/>
              <a:t> consonants: f, s.</a:t>
            </a:r>
          </a:p>
          <a:p>
            <a:pPr lvl="1"/>
            <a:r>
              <a:rPr lang="en-US" dirty="0" smtClean="0"/>
              <a:t>Can you think of other examples, in either category?</a:t>
            </a:r>
            <a:endParaRPr lang="en-US" dirty="0"/>
          </a:p>
        </p:txBody>
      </p:sp>
    </p:spTree>
    <p:extLst>
      <p:ext uri="{BB962C8B-B14F-4D97-AF65-F5344CB8AC3E}">
        <p14:creationId xmlns:p14="http://schemas.microsoft.com/office/powerpoint/2010/main" val="1500818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 </a:t>
            </a:r>
            <a:endParaRPr lang="en-US" dirty="0"/>
          </a:p>
        </p:txBody>
      </p:sp>
      <p:sp>
        <p:nvSpPr>
          <p:cNvPr id="3" name="Content Placeholder 2"/>
          <p:cNvSpPr>
            <a:spLocks noGrp="1"/>
          </p:cNvSpPr>
          <p:nvPr>
            <p:ph idx="1"/>
          </p:nvPr>
        </p:nvSpPr>
        <p:spPr/>
        <p:txBody>
          <a:bodyPr/>
          <a:lstStyle/>
          <a:p>
            <a:r>
              <a:rPr lang="en-US" b="1" dirty="0" smtClean="0"/>
              <a:t>Airflow</a:t>
            </a:r>
          </a:p>
          <a:p>
            <a:pPr lvl="1"/>
            <a:r>
              <a:rPr lang="en-US" dirty="0" smtClean="0"/>
              <a:t>Sounds differ in the amount of air expelled from the mouth (or the nose) during production. For example: what is the difference between /t/ (as in </a:t>
            </a:r>
            <a:r>
              <a:rPr lang="en-US" b="1" dirty="0" smtClean="0"/>
              <a:t>tee</a:t>
            </a:r>
            <a:r>
              <a:rPr lang="en-US" dirty="0" smtClean="0"/>
              <a:t>) and /s/ (as in </a:t>
            </a:r>
            <a:r>
              <a:rPr lang="en-US" b="1" dirty="0" smtClean="0"/>
              <a:t>see</a:t>
            </a:r>
            <a:r>
              <a:rPr lang="en-US" dirty="0" smtClean="0"/>
              <a:t>)?</a:t>
            </a:r>
          </a:p>
          <a:p>
            <a:pPr lvl="2"/>
            <a:r>
              <a:rPr lang="en-US" i="1" dirty="0" smtClean="0"/>
              <a:t>Stops</a:t>
            </a:r>
            <a:r>
              <a:rPr lang="en-US" dirty="0" smtClean="0"/>
              <a:t> completely stop the flow of air; there is a pressure buildup, and then a release. Some examples: /p/, /d/, /k/. Others?</a:t>
            </a:r>
          </a:p>
          <a:p>
            <a:pPr lvl="2"/>
            <a:r>
              <a:rPr lang="en-US" i="1" dirty="0" smtClean="0"/>
              <a:t>Fricatives</a:t>
            </a:r>
            <a:r>
              <a:rPr lang="en-US" dirty="0" smtClean="0"/>
              <a:t> create a narrow path for the air; there is no complete stop of airflow. Some examples: /v/, /f/, /</a:t>
            </a:r>
            <a:r>
              <a:rPr lang="en-US" dirty="0" err="1" smtClean="0"/>
              <a:t>ʒ</a:t>
            </a:r>
            <a:r>
              <a:rPr lang="en-US" dirty="0" smtClean="0"/>
              <a:t>/. Others?</a:t>
            </a:r>
          </a:p>
          <a:p>
            <a:pPr lvl="2"/>
            <a:r>
              <a:rPr lang="en-US" i="1" dirty="0" smtClean="0"/>
              <a:t>Nasals</a:t>
            </a:r>
            <a:r>
              <a:rPr lang="en-US" dirty="0" smtClean="0"/>
              <a:t> are weird cousins of stops that also allow air to escape through the nasal cavity. Some examples: /m/, /n/.</a:t>
            </a:r>
          </a:p>
          <a:p>
            <a:pPr lvl="2"/>
            <a:r>
              <a:rPr lang="en-US" i="1" dirty="0" smtClean="0"/>
              <a:t>Affricates</a:t>
            </a:r>
            <a:r>
              <a:rPr lang="en-US" dirty="0" smtClean="0"/>
              <a:t>: more or less, a stop immediately followed by a fricative. Example: /</a:t>
            </a:r>
            <a:r>
              <a:rPr lang="en-US" dirty="0" err="1" smtClean="0"/>
              <a:t>tʃ</a:t>
            </a:r>
            <a:r>
              <a:rPr lang="en-US" dirty="0" smtClean="0"/>
              <a:t>/, /</a:t>
            </a:r>
            <a:r>
              <a:rPr lang="en-US" dirty="0" err="1" smtClean="0"/>
              <a:t>dʒ</a:t>
            </a:r>
            <a:r>
              <a:rPr lang="en-US" dirty="0" smtClean="0"/>
              <a:t>/.</a:t>
            </a:r>
          </a:p>
          <a:p>
            <a:pPr lvl="2"/>
            <a:r>
              <a:rPr lang="en-US" i="1" dirty="0" smtClean="0"/>
              <a:t>Approximants</a:t>
            </a:r>
            <a:r>
              <a:rPr lang="en-US" dirty="0" smtClean="0"/>
              <a:t>: consonants with a lesser degree of constriction than those listed above. Examples: /l/, /w/, /j/. </a:t>
            </a:r>
            <a:endParaRPr lang="en-US" i="1" dirty="0"/>
          </a:p>
        </p:txBody>
      </p:sp>
    </p:spTree>
    <p:extLst>
      <p:ext uri="{BB962C8B-B14F-4D97-AF65-F5344CB8AC3E}">
        <p14:creationId xmlns:p14="http://schemas.microsoft.com/office/powerpoint/2010/main" val="1868986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a:t>So far in this class, we’ve covered</a:t>
            </a:r>
            <a:r>
              <a:rPr lang="is-IS" dirty="0"/>
              <a:t>…</a:t>
            </a:r>
          </a:p>
          <a:p>
            <a:pPr lvl="1"/>
            <a:r>
              <a:rPr lang="en-US" i="1" dirty="0"/>
              <a:t>Morphology:</a:t>
            </a:r>
            <a:r>
              <a:rPr lang="en-US" dirty="0"/>
              <a:t> how morphemes combine to form words.</a:t>
            </a:r>
          </a:p>
          <a:p>
            <a:pPr lvl="1"/>
            <a:r>
              <a:rPr lang="en-US" i="1" dirty="0"/>
              <a:t>Syntax: </a:t>
            </a:r>
            <a:r>
              <a:rPr lang="en-US" dirty="0"/>
              <a:t>how words combine to form sentences.</a:t>
            </a:r>
            <a:endParaRPr lang="en-US" i="1" dirty="0"/>
          </a:p>
          <a:p>
            <a:pPr lvl="1"/>
            <a:r>
              <a:rPr lang="en-US" i="1" dirty="0"/>
              <a:t>Semantics: </a:t>
            </a:r>
            <a:r>
              <a:rPr lang="en-US" dirty="0"/>
              <a:t>how combinations of words can lead to certain meanings.</a:t>
            </a:r>
          </a:p>
          <a:p>
            <a:r>
              <a:rPr lang="en-US" dirty="0"/>
              <a:t>But there are a lot of things we haven’t </a:t>
            </a:r>
            <a:r>
              <a:rPr lang="en-US" dirty="0" smtClean="0"/>
              <a:t>covered</a:t>
            </a:r>
            <a:r>
              <a:rPr lang="is-IS" dirty="0" smtClean="0"/>
              <a:t>: namely, that utterances are made up of sounds.*</a:t>
            </a:r>
            <a:endParaRPr lang="en-US" dirty="0"/>
          </a:p>
          <a:p>
            <a:pPr lvl="1"/>
            <a:r>
              <a:rPr lang="en-US" dirty="0" smtClean="0"/>
              <a:t>Phonetics: the study of the sounds of human speech</a:t>
            </a:r>
            <a:endParaRPr lang="en-US" dirty="0"/>
          </a:p>
          <a:p>
            <a:pPr lvl="1"/>
            <a:r>
              <a:rPr lang="en-US" dirty="0" smtClean="0"/>
              <a:t>Phonology: the study of how sounds are organized and used in natural language.</a:t>
            </a:r>
            <a:endParaRPr lang="en-US" dirty="0"/>
          </a:p>
          <a:p>
            <a:r>
              <a:rPr lang="en-US" dirty="0" smtClean="0"/>
              <a:t>Today we’ll do a little bit of both.</a:t>
            </a:r>
            <a:endParaRPr lang="en-US" dirty="0"/>
          </a:p>
        </p:txBody>
      </p:sp>
      <p:sp>
        <p:nvSpPr>
          <p:cNvPr id="4" name="TextBox 3"/>
          <p:cNvSpPr txBox="1"/>
          <p:nvPr/>
        </p:nvSpPr>
        <p:spPr>
          <a:xfrm>
            <a:off x="0" y="6488668"/>
            <a:ext cx="6275372" cy="369332"/>
          </a:xfrm>
          <a:prstGeom prst="rect">
            <a:avLst/>
          </a:prstGeom>
          <a:noFill/>
        </p:spPr>
        <p:txBody>
          <a:bodyPr wrap="none" rtlCol="0">
            <a:spAutoFit/>
          </a:bodyPr>
          <a:lstStyle/>
          <a:p>
            <a:r>
              <a:rPr lang="en-US" dirty="0" smtClean="0"/>
              <a:t>*or gestures. but I know regrettably little about signed languages.</a:t>
            </a:r>
            <a:endParaRPr lang="en-US" dirty="0"/>
          </a:p>
        </p:txBody>
      </p:sp>
    </p:spTree>
    <p:extLst>
      <p:ext uri="{BB962C8B-B14F-4D97-AF65-F5344CB8AC3E}">
        <p14:creationId xmlns:p14="http://schemas.microsoft.com/office/powerpoint/2010/main" val="327223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3" name="Content Placeholder 2"/>
          <p:cNvSpPr>
            <a:spLocks noGrp="1"/>
          </p:cNvSpPr>
          <p:nvPr>
            <p:ph idx="1"/>
          </p:nvPr>
        </p:nvSpPr>
        <p:spPr/>
        <p:txBody>
          <a:bodyPr/>
          <a:lstStyle/>
          <a:p>
            <a:r>
              <a:rPr lang="en-US" dirty="0" smtClean="0"/>
              <a:t>We can categorize consonant sounds according to the articulatory properties listed above.</a:t>
            </a:r>
          </a:p>
          <a:p>
            <a:r>
              <a:rPr lang="en-US" dirty="0" smtClean="0"/>
              <a:t>For example, /z/ is a</a:t>
            </a:r>
            <a:r>
              <a:rPr lang="is-IS" dirty="0" smtClean="0"/>
              <a:t>…</a:t>
            </a:r>
          </a:p>
          <a:p>
            <a:pPr lvl="1"/>
            <a:r>
              <a:rPr lang="is-IS" i="1" dirty="0" smtClean="0"/>
              <a:t>voiced</a:t>
            </a:r>
            <a:r>
              <a:rPr lang="en-US" i="1" dirty="0" smtClean="0"/>
              <a:t> </a:t>
            </a:r>
            <a:r>
              <a:rPr lang="en-US" dirty="0" smtClean="0"/>
              <a:t>(the vocal cords vibrate during production)</a:t>
            </a:r>
          </a:p>
          <a:p>
            <a:pPr lvl="1"/>
            <a:r>
              <a:rPr lang="en-US" i="1" dirty="0" smtClean="0"/>
              <a:t>alveolar</a:t>
            </a:r>
            <a:r>
              <a:rPr lang="en-US" dirty="0" smtClean="0"/>
              <a:t> (the front of the tongue makes contact with the alveolar ridge)</a:t>
            </a:r>
          </a:p>
          <a:p>
            <a:pPr lvl="1"/>
            <a:r>
              <a:rPr lang="en-US" i="1" dirty="0" smtClean="0"/>
              <a:t>fricative </a:t>
            </a:r>
            <a:r>
              <a:rPr lang="en-US" dirty="0" smtClean="0"/>
              <a:t>(the airstream is constricted to a narrow stream of air)</a:t>
            </a:r>
          </a:p>
          <a:p>
            <a:r>
              <a:rPr lang="en-US" dirty="0" smtClean="0"/>
              <a:t>And /k/ is a</a:t>
            </a:r>
            <a:r>
              <a:rPr lang="is-IS" dirty="0" smtClean="0"/>
              <a:t>…</a:t>
            </a:r>
          </a:p>
          <a:p>
            <a:pPr lvl="1"/>
            <a:r>
              <a:rPr lang="is-IS" i="1" dirty="0" smtClean="0"/>
              <a:t>voiceless</a:t>
            </a:r>
            <a:r>
              <a:rPr lang="is-IS" dirty="0" smtClean="0"/>
              <a:t> (the vocal cords do not vibrate during production)</a:t>
            </a:r>
          </a:p>
          <a:p>
            <a:pPr lvl="1"/>
            <a:r>
              <a:rPr lang="is-IS" i="1" dirty="0" smtClean="0"/>
              <a:t>velar</a:t>
            </a:r>
            <a:r>
              <a:rPr lang="is-IS" dirty="0" smtClean="0"/>
              <a:t> (the back of the tongue makes contact with the velum)</a:t>
            </a:r>
          </a:p>
          <a:p>
            <a:pPr lvl="1"/>
            <a:r>
              <a:rPr lang="is-IS" i="1" dirty="0" smtClean="0"/>
              <a:t>stop</a:t>
            </a:r>
            <a:r>
              <a:rPr lang="is-IS" dirty="0" smtClean="0"/>
              <a:t> (airflow stops, pressure builds up, constriction is released)</a:t>
            </a:r>
            <a:endParaRPr lang="en-US" dirty="0"/>
          </a:p>
        </p:txBody>
      </p:sp>
    </p:spTree>
    <p:extLst>
      <p:ext uri="{BB962C8B-B14F-4D97-AF65-F5344CB8AC3E}">
        <p14:creationId xmlns:p14="http://schemas.microsoft.com/office/powerpoint/2010/main" val="10538096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3" name="Content Placeholder 2"/>
          <p:cNvSpPr>
            <a:spLocks noGrp="1"/>
          </p:cNvSpPr>
          <p:nvPr>
            <p:ph idx="1"/>
          </p:nvPr>
        </p:nvSpPr>
        <p:spPr/>
        <p:txBody>
          <a:bodyPr/>
          <a:lstStyle/>
          <a:p>
            <a:r>
              <a:rPr lang="en-US" dirty="0" smtClean="0"/>
              <a:t>Being able to categorize sounds in this way makes arranging them into a table very easy!</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82815132"/>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161742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3" name="Content Placeholder 2"/>
          <p:cNvSpPr>
            <a:spLocks noGrp="1"/>
          </p:cNvSpPr>
          <p:nvPr>
            <p:ph idx="1"/>
          </p:nvPr>
        </p:nvSpPr>
        <p:spPr/>
        <p:txBody>
          <a:bodyPr/>
          <a:lstStyle/>
          <a:p>
            <a:r>
              <a:rPr lang="en-US" dirty="0" smtClean="0"/>
              <a:t>For example, /z/ is </a:t>
            </a:r>
            <a:r>
              <a:rPr lang="en-US" i="1" dirty="0" smtClean="0"/>
              <a:t>voiced</a:t>
            </a:r>
            <a:r>
              <a:rPr lang="en-US" dirty="0" smtClean="0"/>
              <a:t>, </a:t>
            </a:r>
            <a:endParaRPr lang="en-US" i="1" dirty="0"/>
          </a:p>
        </p:txBody>
      </p:sp>
      <p:graphicFrame>
        <p:nvGraphicFramePr>
          <p:cNvPr id="5" name="Table 4"/>
          <p:cNvGraphicFramePr>
            <a:graphicFrameLocks noGrp="1"/>
          </p:cNvGraphicFramePr>
          <p:nvPr>
            <p:extLst>
              <p:ext uri="{D42A27DB-BD31-4B8C-83A1-F6EECF244321}">
                <p14:modId xmlns:p14="http://schemas.microsoft.com/office/powerpoint/2010/main" val="875717131"/>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solidFill>
                          <a:srgbClr val="FFFFFF"/>
                        </a:solidFill>
                      </a:endParaRPr>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solidFill>
                          <a:srgbClr val="FFFFFF"/>
                        </a:solidFill>
                      </a:endParaRPr>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solidFill>
                          <a:srgbClr val="FFFFFF"/>
                        </a:solidFill>
                      </a:endParaRPr>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solidFill>
                          <a:srgbClr val="FFFFFF"/>
                        </a:solidFill>
                      </a:endParaRPr>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solidFill>
                          <a:srgbClr val="FFFFFF"/>
                        </a:solidFill>
                      </a:endParaRPr>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solidFill>
                          <a:srgbClr val="FFFFFF"/>
                        </a:solidFill>
                      </a:endParaRPr>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solidFill>
                          <a:srgbClr val="FFFFFF"/>
                        </a:solidFill>
                      </a:endParaRPr>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solidFill>
                          <a:srgbClr val="FFFFFF"/>
                        </a:solidFill>
                      </a:endParaRPr>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solidFill>
                          <a:srgbClr val="FFFFFF"/>
                        </a:solidFill>
                      </a:endParaRPr>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r>
            </a:tbl>
          </a:graphicData>
        </a:graphic>
      </p:graphicFrame>
    </p:spTree>
    <p:extLst>
      <p:ext uri="{BB962C8B-B14F-4D97-AF65-F5344CB8AC3E}">
        <p14:creationId xmlns:p14="http://schemas.microsoft.com/office/powerpoint/2010/main" val="2183819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3" name="Content Placeholder 2"/>
          <p:cNvSpPr>
            <a:spLocks noGrp="1"/>
          </p:cNvSpPr>
          <p:nvPr>
            <p:ph idx="1"/>
          </p:nvPr>
        </p:nvSpPr>
        <p:spPr/>
        <p:txBody>
          <a:bodyPr/>
          <a:lstStyle/>
          <a:p>
            <a:r>
              <a:rPr lang="en-US" dirty="0"/>
              <a:t>For example, /z/ is </a:t>
            </a:r>
            <a:r>
              <a:rPr lang="en-US" i="1" dirty="0"/>
              <a:t>voiced</a:t>
            </a:r>
            <a:r>
              <a:rPr lang="en-US" dirty="0"/>
              <a:t>, </a:t>
            </a:r>
            <a:r>
              <a:rPr lang="en-US" i="1" dirty="0" smtClean="0"/>
              <a:t>alveolar,</a:t>
            </a:r>
            <a:endParaRPr lang="en-US" i="1"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036744701"/>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r>
            </a:tbl>
          </a:graphicData>
        </a:graphic>
      </p:graphicFrame>
    </p:spTree>
    <p:extLst>
      <p:ext uri="{BB962C8B-B14F-4D97-AF65-F5344CB8AC3E}">
        <p14:creationId xmlns:p14="http://schemas.microsoft.com/office/powerpoint/2010/main" val="9681272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3" name="Content Placeholder 2"/>
          <p:cNvSpPr>
            <a:spLocks noGrp="1"/>
          </p:cNvSpPr>
          <p:nvPr>
            <p:ph idx="1"/>
          </p:nvPr>
        </p:nvSpPr>
        <p:spPr/>
        <p:txBody>
          <a:bodyPr/>
          <a:lstStyle/>
          <a:p>
            <a:r>
              <a:rPr lang="en-US" dirty="0"/>
              <a:t>For example, /z/ is </a:t>
            </a:r>
            <a:r>
              <a:rPr lang="en-US" i="1" dirty="0"/>
              <a:t>voiced</a:t>
            </a:r>
            <a:r>
              <a:rPr lang="en-US" dirty="0"/>
              <a:t>, </a:t>
            </a:r>
            <a:r>
              <a:rPr lang="en-US" i="1" dirty="0" smtClean="0"/>
              <a:t>alveolar, </a:t>
            </a:r>
            <a:r>
              <a:rPr lang="en-US" dirty="0" smtClean="0"/>
              <a:t>and a </a:t>
            </a:r>
            <a:r>
              <a:rPr lang="en-US" i="1" dirty="0" smtClean="0"/>
              <a:t>fricative</a:t>
            </a:r>
            <a:r>
              <a:rPr lang="is-IS" i="1" dirty="0" smtClean="0"/>
              <a:t>…</a:t>
            </a:r>
            <a:endParaRPr lang="en-US" i="1" dirty="0"/>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55038558"/>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200" dirty="0" smtClean="0">
                          <a:solidFill>
                            <a:schemeClr val="bg1"/>
                          </a:solidFill>
                        </a:rPr>
                        <a:t>z</a:t>
                      </a:r>
                      <a:endParaRPr lang="en-US" sz="1200" dirty="0">
                        <a:solidFill>
                          <a:schemeClr val="bg1"/>
                        </a:solidFill>
                      </a:endParaRPr>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r>
            </a:tbl>
          </a:graphicData>
        </a:graphic>
      </p:graphicFrame>
    </p:spTree>
    <p:extLst>
      <p:ext uri="{BB962C8B-B14F-4D97-AF65-F5344CB8AC3E}">
        <p14:creationId xmlns:p14="http://schemas.microsoft.com/office/powerpoint/2010/main" val="5443342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3" name="Content Placeholder 2"/>
          <p:cNvSpPr>
            <a:spLocks noGrp="1"/>
          </p:cNvSpPr>
          <p:nvPr>
            <p:ph idx="1"/>
          </p:nvPr>
        </p:nvSpPr>
        <p:spPr/>
        <p:txBody>
          <a:bodyPr/>
          <a:lstStyle/>
          <a:p>
            <a:r>
              <a:rPr lang="is-IS" dirty="0" smtClean="0"/>
              <a:t>…and /k/ is </a:t>
            </a:r>
            <a:r>
              <a:rPr lang="is-IS" i="1" dirty="0" smtClean="0"/>
              <a:t>voiceless</a:t>
            </a:r>
            <a:r>
              <a:rPr lang="is-I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17066237"/>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8518181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articulatory phonetics</a:t>
            </a:r>
            <a:endParaRPr lang="en-US"/>
          </a:p>
        </p:txBody>
      </p:sp>
      <p:sp>
        <p:nvSpPr>
          <p:cNvPr id="3" name="Content Placeholder 2"/>
          <p:cNvSpPr>
            <a:spLocks noGrp="1"/>
          </p:cNvSpPr>
          <p:nvPr>
            <p:ph idx="1"/>
          </p:nvPr>
        </p:nvSpPr>
        <p:spPr/>
        <p:txBody>
          <a:bodyPr/>
          <a:lstStyle/>
          <a:p>
            <a:r>
              <a:rPr lang="is-IS" dirty="0" smtClean="0"/>
              <a:t>…and /k/ is </a:t>
            </a:r>
            <a:r>
              <a:rPr lang="is-IS" i="1" dirty="0" smtClean="0"/>
              <a:t>voiceless</a:t>
            </a:r>
            <a:r>
              <a:rPr lang="is-IS" dirty="0" smtClean="0"/>
              <a:t>, </a:t>
            </a:r>
            <a:r>
              <a:rPr lang="is-IS" i="1" dirty="0" smtClean="0"/>
              <a:t>velar</a:t>
            </a:r>
            <a:r>
              <a:rPr lang="is-IS" dirty="0" smtClean="0"/>
              <a:t>,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41362432"/>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6377808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articulatory phonetics</a:t>
            </a:r>
            <a:endParaRPr lang="en-US"/>
          </a:p>
        </p:txBody>
      </p:sp>
      <p:sp>
        <p:nvSpPr>
          <p:cNvPr id="3" name="Content Placeholder 2"/>
          <p:cNvSpPr>
            <a:spLocks noGrp="1"/>
          </p:cNvSpPr>
          <p:nvPr>
            <p:ph idx="1"/>
          </p:nvPr>
        </p:nvSpPr>
        <p:spPr/>
        <p:txBody>
          <a:bodyPr/>
          <a:lstStyle/>
          <a:p>
            <a:r>
              <a:rPr lang="is-IS" dirty="0" smtClean="0"/>
              <a:t>…and /k/ is </a:t>
            </a:r>
            <a:r>
              <a:rPr lang="is-IS" i="1" dirty="0" smtClean="0"/>
              <a:t>voiceless</a:t>
            </a:r>
            <a:r>
              <a:rPr lang="is-IS" dirty="0" smtClean="0"/>
              <a:t>, </a:t>
            </a:r>
            <a:r>
              <a:rPr lang="is-IS" i="1" dirty="0" smtClean="0"/>
              <a:t>velar</a:t>
            </a:r>
            <a:r>
              <a:rPr lang="is-IS" dirty="0" smtClean="0"/>
              <a:t>, and a </a:t>
            </a:r>
            <a:r>
              <a:rPr lang="is-IS" i="1" dirty="0" smtClean="0"/>
              <a:t>stop</a:t>
            </a:r>
            <a:r>
              <a:rPr lang="is-IS" dirty="0" smtClean="0"/>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35658277"/>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200" dirty="0" smtClean="0">
                          <a:solidFill>
                            <a:schemeClr val="bg1"/>
                          </a:solidFill>
                        </a:rPr>
                        <a:t>k</a:t>
                      </a:r>
                      <a:endParaRPr lang="en-US" sz="1200" dirty="0">
                        <a:solidFill>
                          <a:schemeClr val="bg1"/>
                        </a:solidFill>
                      </a:endParaRPr>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tx1"/>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endParaRPr lang="en-US"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2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4"/>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accent6"/>
                    </a:solidFill>
                  </a:tcPr>
                </a:tc>
                <a:tc>
                  <a:txBody>
                    <a:bodyPr/>
                    <a:lstStyle/>
                    <a:p>
                      <a:pPr algn="ctr"/>
                      <a:endParaRPr lang="en-US" sz="12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2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F5C040"/>
                    </a:solidFill>
                  </a:tcPr>
                </a:tc>
                <a:tc>
                  <a:txBody>
                    <a:bodyPr/>
                    <a:lstStyle/>
                    <a:p>
                      <a:pPr algn="ctr"/>
                      <a:endParaRPr lang="en-US" sz="12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16642675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inventories</a:t>
            </a:r>
            <a:endParaRPr lang="en-US" dirty="0"/>
          </a:p>
        </p:txBody>
      </p:sp>
      <p:sp>
        <p:nvSpPr>
          <p:cNvPr id="3" name="Content Placeholder 2"/>
          <p:cNvSpPr>
            <a:spLocks noGrp="1"/>
          </p:cNvSpPr>
          <p:nvPr>
            <p:ph idx="1"/>
          </p:nvPr>
        </p:nvSpPr>
        <p:spPr/>
        <p:txBody>
          <a:bodyPr/>
          <a:lstStyle/>
          <a:p>
            <a:r>
              <a:rPr lang="en-US" dirty="0" smtClean="0"/>
              <a:t>We can follow this practice for the entire consonantal inventory of (American English). It looks (more or less) like this: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260247589"/>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dirty="0" smtClean="0"/>
                        <a:t>p</a:t>
                      </a:r>
                      <a:endParaRPr lang="en-US" sz="18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b</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t</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d</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k</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g</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ʔ</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sz="1800" dirty="0" smtClean="0"/>
                        <a:t>f</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v</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θ</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ð</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s</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z</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ʃ</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ʒ</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h</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tʃ</a:t>
                      </a:r>
                      <a:endParaRPr lang="en-US" sz="1800" dirty="0" smtClean="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dʒ</a:t>
                      </a:r>
                      <a:endParaRPr lang="en-US" sz="1800" dirty="0" smtClean="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m</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n</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ŋ</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l</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ɹ</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w</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j</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1643640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inventories</a:t>
            </a:r>
            <a:endParaRPr lang="en-US" dirty="0"/>
          </a:p>
        </p:txBody>
      </p:sp>
      <p:sp>
        <p:nvSpPr>
          <p:cNvPr id="3" name="Content Placeholder 2"/>
          <p:cNvSpPr>
            <a:spLocks noGrp="1"/>
          </p:cNvSpPr>
          <p:nvPr>
            <p:ph idx="1"/>
          </p:nvPr>
        </p:nvSpPr>
        <p:spPr/>
        <p:txBody>
          <a:bodyPr/>
          <a:lstStyle/>
          <a:p>
            <a:r>
              <a:rPr lang="en-US" dirty="0" smtClean="0"/>
              <a:t>A language’s </a:t>
            </a:r>
            <a:r>
              <a:rPr lang="en-US" i="1" dirty="0" smtClean="0"/>
              <a:t>consonantal inventory</a:t>
            </a:r>
            <a:r>
              <a:rPr lang="en-US" dirty="0" smtClean="0"/>
              <a:t>: the set of consonants that can combine (with vowels) to form words in that language.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38013800"/>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dirty="0" smtClean="0"/>
                        <a:t>p</a:t>
                      </a:r>
                      <a:endParaRPr lang="en-US" sz="18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b</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t</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d</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k</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g</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ʔ</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sz="1800" dirty="0" smtClean="0"/>
                        <a:t>f</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v</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θ</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ð</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s</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z</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ʃ</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ʒ</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h</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tʃ</a:t>
                      </a:r>
                      <a:endParaRPr lang="en-US" sz="1800" dirty="0" smtClean="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dʒ</a:t>
                      </a:r>
                      <a:endParaRPr lang="en-US" sz="1800" dirty="0" smtClean="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m</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n</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ŋ</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l</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ɹ</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w</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j</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3053283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Sound != Spelling.</a:t>
            </a:r>
          </a:p>
          <a:p>
            <a:r>
              <a:rPr lang="en-US" dirty="0" smtClean="0"/>
              <a:t>Phonemic inventories</a:t>
            </a:r>
          </a:p>
          <a:p>
            <a:pPr lvl="1"/>
            <a:r>
              <a:rPr lang="en-US" dirty="0" smtClean="0"/>
              <a:t>English</a:t>
            </a:r>
          </a:p>
          <a:p>
            <a:pPr lvl="1"/>
            <a:r>
              <a:rPr lang="en-US" dirty="0" smtClean="0"/>
              <a:t>Sounds in other languages</a:t>
            </a:r>
          </a:p>
          <a:p>
            <a:pPr lvl="1"/>
            <a:r>
              <a:rPr lang="en-US" dirty="0" smtClean="0"/>
              <a:t>How do we know which sounds a language has?</a:t>
            </a:r>
          </a:p>
          <a:p>
            <a:r>
              <a:rPr lang="en-US" dirty="0"/>
              <a:t>Perception</a:t>
            </a:r>
          </a:p>
          <a:p>
            <a:pPr lvl="1"/>
            <a:r>
              <a:rPr lang="en-US" dirty="0"/>
              <a:t>Categorical perception</a:t>
            </a:r>
          </a:p>
          <a:p>
            <a:pPr lvl="1"/>
            <a:r>
              <a:rPr lang="en-US" dirty="0"/>
              <a:t>Sine wave </a:t>
            </a:r>
            <a:r>
              <a:rPr lang="en-US" dirty="0" smtClean="0"/>
              <a:t>speech</a:t>
            </a:r>
          </a:p>
          <a:p>
            <a:r>
              <a:rPr lang="en-US" dirty="0" err="1" smtClean="0"/>
              <a:t>Phonotactics</a:t>
            </a:r>
            <a:r>
              <a:rPr lang="en-US" dirty="0" smtClean="0"/>
              <a:t> (sound sequencing)</a:t>
            </a:r>
          </a:p>
          <a:p>
            <a:pPr lvl="1"/>
            <a:r>
              <a:rPr lang="en-US" dirty="0" smtClean="0"/>
              <a:t>English</a:t>
            </a:r>
          </a:p>
          <a:p>
            <a:pPr lvl="1"/>
            <a:r>
              <a:rPr lang="en-US" dirty="0" smtClean="0"/>
              <a:t>Some differences in other languages</a:t>
            </a:r>
          </a:p>
        </p:txBody>
      </p:sp>
    </p:spTree>
    <p:extLst>
      <p:ext uri="{BB962C8B-B14F-4D97-AF65-F5344CB8AC3E}">
        <p14:creationId xmlns:p14="http://schemas.microsoft.com/office/powerpoint/2010/main" val="11482927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inventories</a:t>
            </a:r>
            <a:endParaRPr lang="en-US" dirty="0"/>
          </a:p>
        </p:txBody>
      </p:sp>
      <p:sp>
        <p:nvSpPr>
          <p:cNvPr id="3" name="Content Placeholder 2"/>
          <p:cNvSpPr>
            <a:spLocks noGrp="1"/>
          </p:cNvSpPr>
          <p:nvPr>
            <p:ph idx="1"/>
          </p:nvPr>
        </p:nvSpPr>
        <p:spPr/>
        <p:txBody>
          <a:bodyPr/>
          <a:lstStyle/>
          <a:p>
            <a:r>
              <a:rPr lang="en-US" dirty="0" smtClean="0"/>
              <a:t>Other language have different sets of consonants.</a:t>
            </a:r>
          </a:p>
          <a:p>
            <a:r>
              <a:rPr lang="en-US" dirty="0" smtClean="0"/>
              <a:t>For example, English looks very different than Hawaiian (below)</a:t>
            </a:r>
            <a:r>
              <a:rPr lang="is-IS" dirty="0" smtClean="0"/>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4407886"/>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dirty="0" smtClean="0"/>
                        <a:t>p</a:t>
                      </a:r>
                      <a:endParaRPr lang="en-US" sz="18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k</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ʔ</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h</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m</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n</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l</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w</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16359236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inventories</a:t>
            </a:r>
            <a:endParaRPr lang="en-US" dirty="0"/>
          </a:p>
        </p:txBody>
      </p:sp>
      <p:sp>
        <p:nvSpPr>
          <p:cNvPr id="3" name="Content Placeholder 2"/>
          <p:cNvSpPr>
            <a:spLocks noGrp="1"/>
          </p:cNvSpPr>
          <p:nvPr>
            <p:ph idx="1"/>
          </p:nvPr>
        </p:nvSpPr>
        <p:spPr/>
        <p:txBody>
          <a:bodyPr/>
          <a:lstStyle/>
          <a:p>
            <a:r>
              <a:rPr lang="is-IS" dirty="0" smtClean="0"/>
              <a:t>...it also looks different from French...</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709426243"/>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447543"/>
                <a:gridCol w="223576"/>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Uvular</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dirty="0" smtClean="0"/>
                        <a:t>p</a:t>
                      </a:r>
                      <a:endParaRPr lang="en-US" sz="18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b</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t</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d</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k</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g</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sz="1800" dirty="0" smtClean="0"/>
                        <a:t>f</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v</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s</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z</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ʃ</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ʒ</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(x)</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ʁ</a:t>
                      </a: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m</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n</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ɲ</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a:t>
                      </a:r>
                      <a:r>
                        <a:rPr lang="en-US" sz="1800" dirty="0" err="1" smtClean="0"/>
                        <a:t>ŋ</a:t>
                      </a:r>
                      <a:r>
                        <a:rPr lang="en-US" sz="1800" dirty="0" smtClean="0"/>
                        <a:t>)</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l</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w</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j, </a:t>
                      </a:r>
                      <a:r>
                        <a:rPr lang="en-US" sz="1800" dirty="0" err="1" smtClean="0"/>
                        <a:t>ɥ</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r>
            </a:tbl>
          </a:graphicData>
        </a:graphic>
      </p:graphicFrame>
      <p:sp>
        <p:nvSpPr>
          <p:cNvPr id="6" name="TextBox 5"/>
          <p:cNvSpPr txBox="1"/>
          <p:nvPr/>
        </p:nvSpPr>
        <p:spPr>
          <a:xfrm>
            <a:off x="0" y="6550223"/>
            <a:ext cx="11234357" cy="307777"/>
          </a:xfrm>
          <a:prstGeom prst="rect">
            <a:avLst/>
          </a:prstGeom>
          <a:noFill/>
        </p:spPr>
        <p:txBody>
          <a:bodyPr wrap="none" rtlCol="0">
            <a:spAutoFit/>
          </a:bodyPr>
          <a:lstStyle/>
          <a:p>
            <a:r>
              <a:rPr lang="en-US" sz="1400" dirty="0" smtClean="0"/>
              <a:t>Note: one factor that contributes to foreign accents is a difference in category structure among languages. So French natives have trouble with /</a:t>
            </a:r>
            <a:r>
              <a:rPr lang="en-US" sz="1400" dirty="0" err="1" smtClean="0"/>
              <a:t>θ</a:t>
            </a:r>
            <a:r>
              <a:rPr lang="en-US" sz="1400" dirty="0" smtClean="0"/>
              <a:t>/, /</a:t>
            </a:r>
            <a:r>
              <a:rPr lang="en-US" sz="1400" dirty="0" err="1" smtClean="0"/>
              <a:t>ð</a:t>
            </a:r>
            <a:r>
              <a:rPr lang="en-US" sz="1400" dirty="0" smtClean="0"/>
              <a:t>/. </a:t>
            </a:r>
            <a:endParaRPr lang="en-US" sz="1400" dirty="0"/>
          </a:p>
        </p:txBody>
      </p:sp>
    </p:spTree>
    <p:extLst>
      <p:ext uri="{BB962C8B-B14F-4D97-AF65-F5344CB8AC3E}">
        <p14:creationId xmlns:p14="http://schemas.microsoft.com/office/powerpoint/2010/main" val="2159378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inventories</a:t>
            </a:r>
            <a:endParaRPr lang="en-US" dirty="0"/>
          </a:p>
        </p:txBody>
      </p:sp>
      <p:sp>
        <p:nvSpPr>
          <p:cNvPr id="3" name="Content Placeholder 2"/>
          <p:cNvSpPr>
            <a:spLocks noGrp="1"/>
          </p:cNvSpPr>
          <p:nvPr>
            <p:ph idx="1"/>
          </p:nvPr>
        </p:nvSpPr>
        <p:spPr/>
        <p:txBody>
          <a:bodyPr/>
          <a:lstStyle/>
          <a:p>
            <a:r>
              <a:rPr lang="is-IS" dirty="0" smtClean="0"/>
              <a:t>…and very different from Ewe.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400272848"/>
              </p:ext>
            </p:extLst>
          </p:nvPr>
        </p:nvGraphicFramePr>
        <p:xfrm>
          <a:off x="1718013" y="2754154"/>
          <a:ext cx="8755973" cy="2494280"/>
        </p:xfrm>
        <a:graphic>
          <a:graphicData uri="http://schemas.openxmlformats.org/drawingml/2006/table">
            <a:tbl>
              <a:tblPr firstRow="1" bandRow="1">
                <a:tableStyleId>{2D5ABB26-0587-4C30-8999-92F81FD0307C}</a:tableStyleId>
              </a:tblPr>
              <a:tblGrid>
                <a:gridCol w="742039"/>
                <a:gridCol w="302008"/>
                <a:gridCol w="557530"/>
                <a:gridCol w="415634"/>
                <a:gridCol w="533400"/>
                <a:gridCol w="457200"/>
                <a:gridCol w="457200"/>
                <a:gridCol w="457200"/>
                <a:gridCol w="446405"/>
                <a:gridCol w="381000"/>
                <a:gridCol w="495618"/>
                <a:gridCol w="385903"/>
                <a:gridCol w="495618"/>
                <a:gridCol w="457200"/>
                <a:gridCol w="495618"/>
                <a:gridCol w="457200"/>
                <a:gridCol w="457200"/>
                <a:gridCol w="457200"/>
                <a:gridCol w="304800"/>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Retroflex</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Labio</a:t>
                      </a: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pPr algn="ct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dirty="0" smtClean="0"/>
                        <a:t>p</a:t>
                      </a:r>
                      <a:endParaRPr lang="en-US" sz="18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(b)</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t</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d</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a:t>
                      </a:r>
                      <a:r>
                        <a:rPr lang="en-US" sz="1800" dirty="0" err="1" smtClean="0"/>
                        <a:t>ɖ</a:t>
                      </a:r>
                      <a:r>
                        <a:rPr lang="en-US" sz="1800" dirty="0" smtClean="0"/>
                        <a:t>)</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a:t>
                      </a:r>
                      <a:r>
                        <a:rPr lang="en-US" sz="1800" dirty="0" err="1" smtClean="0"/>
                        <a:t>ɟ</a:t>
                      </a:r>
                      <a:r>
                        <a:rPr lang="en-US" sz="1800" dirty="0" smtClean="0"/>
                        <a:t>)</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k</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(g)</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kp</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gb</a:t>
                      </a:r>
                      <a:endParaRPr lang="en-US" sz="1800" dirty="0"/>
                    </a:p>
                  </a:txBody>
                  <a:tcPr anchor="ct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dirty="0" err="1" smtClean="0"/>
                        <a:t>ɸ</a:t>
                      </a: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β</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sz="1800" dirty="0" smtClean="0"/>
                        <a:t>f</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v</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s</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z</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x</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ɣ</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ɦ</a:t>
                      </a:r>
                      <a:endParaRPr lang="en-US" sz="1800" dirty="0"/>
                    </a:p>
                  </a:txBody>
                  <a:tcPr anchor="ct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ts</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dz</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(m)</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a:t>
                      </a:r>
                      <a:r>
                        <a:rPr lang="en-US" sz="1800" dirty="0" err="1" smtClean="0"/>
                        <a:t>ɳ</a:t>
                      </a:r>
                      <a:r>
                        <a:rPr lang="en-US" sz="1800" dirty="0" smtClean="0"/>
                        <a:t>)</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a:t>
                      </a:r>
                      <a:r>
                        <a:rPr lang="en-US" sz="1800" dirty="0" err="1" smtClean="0"/>
                        <a:t>ɲ</a:t>
                      </a:r>
                      <a:r>
                        <a:rPr lang="en-US" sz="1800" dirty="0" smtClean="0"/>
                        <a:t>)</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t>
                      </a:r>
                      <a:r>
                        <a:rPr lang="en-US" sz="1800" dirty="0" err="1" smtClean="0"/>
                        <a:t>ŋ</a:t>
                      </a:r>
                      <a:r>
                        <a:rPr lang="en-US" sz="1800" dirty="0" smtClean="0"/>
                        <a:t>)</a:t>
                      </a:r>
                    </a:p>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l</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bl>
          </a:graphicData>
        </a:graphic>
      </p:graphicFrame>
      <p:sp>
        <p:nvSpPr>
          <p:cNvPr id="5" name="TextBox 4"/>
          <p:cNvSpPr txBox="1"/>
          <p:nvPr/>
        </p:nvSpPr>
        <p:spPr>
          <a:xfrm>
            <a:off x="0" y="6325755"/>
            <a:ext cx="7982250" cy="523220"/>
          </a:xfrm>
          <a:prstGeom prst="rect">
            <a:avLst/>
          </a:prstGeom>
          <a:noFill/>
        </p:spPr>
        <p:txBody>
          <a:bodyPr wrap="none" rtlCol="0">
            <a:spAutoFit/>
          </a:bodyPr>
          <a:lstStyle/>
          <a:p>
            <a:r>
              <a:rPr lang="en-US" sz="1400" dirty="0"/>
              <a:t>Labiovelars (in another language): </a:t>
            </a:r>
            <a:r>
              <a:rPr lang="en-US" sz="1400" dirty="0">
                <a:hlinkClick r:id="rId2"/>
              </a:rPr>
              <a:t>http://</a:t>
            </a:r>
            <a:r>
              <a:rPr lang="en-US" sz="1400" dirty="0" smtClean="0">
                <a:hlinkClick r:id="rId2"/>
              </a:rPr>
              <a:t>www.phonetics.ucla.edu/appendix/languages/idoma/idoma.html</a:t>
            </a:r>
            <a:endParaRPr lang="en-US" sz="1400" dirty="0"/>
          </a:p>
          <a:p>
            <a:r>
              <a:rPr lang="en-US" sz="1400" dirty="0" smtClean="0"/>
              <a:t>Bilabial vs. labiodental fricatives</a:t>
            </a:r>
            <a:r>
              <a:rPr lang="en-US" sz="1400" dirty="0"/>
              <a:t>: </a:t>
            </a:r>
            <a:r>
              <a:rPr lang="en-US" sz="1400" dirty="0" smtClean="0">
                <a:hlinkClick r:id="rId3"/>
              </a:rPr>
              <a:t>http</a:t>
            </a:r>
            <a:r>
              <a:rPr lang="en-US" sz="1400" dirty="0">
                <a:hlinkClick r:id="rId3"/>
              </a:rPr>
              <a:t>://</a:t>
            </a:r>
            <a:r>
              <a:rPr lang="en-US" sz="1400" dirty="0" smtClean="0">
                <a:hlinkClick r:id="rId3"/>
              </a:rPr>
              <a:t>www.phonetics.ucla.edu/course/chapter11/ewe/ewe.html</a:t>
            </a:r>
            <a:endParaRPr lang="en-US" sz="1400" dirty="0" smtClean="0"/>
          </a:p>
        </p:txBody>
      </p:sp>
    </p:spTree>
    <p:extLst>
      <p:ext uri="{BB962C8B-B14F-4D97-AF65-F5344CB8AC3E}">
        <p14:creationId xmlns:p14="http://schemas.microsoft.com/office/powerpoint/2010/main" val="14970171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a:t>
            </a:r>
            <a:endParaRPr lang="en-US" dirty="0"/>
          </a:p>
        </p:txBody>
      </p:sp>
      <p:sp>
        <p:nvSpPr>
          <p:cNvPr id="3" name="Content Placeholder 2"/>
          <p:cNvSpPr>
            <a:spLocks noGrp="1"/>
          </p:cNvSpPr>
          <p:nvPr>
            <p:ph idx="1"/>
          </p:nvPr>
        </p:nvSpPr>
        <p:spPr/>
        <p:txBody>
          <a:bodyPr/>
          <a:lstStyle/>
          <a:p>
            <a:r>
              <a:rPr lang="en-US" dirty="0" smtClean="0"/>
              <a:t>Question: how do researchers know such detailed information about how speech sound are produced?</a:t>
            </a:r>
          </a:p>
          <a:p>
            <a:pPr lvl="1"/>
            <a:r>
              <a:rPr lang="en-US" dirty="0" smtClean="0"/>
              <a:t>One approach: stick your fingers in your mouth.</a:t>
            </a:r>
          </a:p>
          <a:p>
            <a:pPr lvl="1"/>
            <a:r>
              <a:rPr lang="en-US" dirty="0" smtClean="0"/>
              <a:t>Another (better) approach: study these things instrumentally.</a:t>
            </a:r>
            <a:endParaRPr lang="en-US" dirty="0"/>
          </a:p>
        </p:txBody>
      </p:sp>
    </p:spTree>
    <p:extLst>
      <p:ext uri="{BB962C8B-B14F-4D97-AF65-F5344CB8AC3E}">
        <p14:creationId xmlns:p14="http://schemas.microsoft.com/office/powerpoint/2010/main" val="2076784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	</a:t>
            </a:r>
            <a:endParaRPr lang="en-US" dirty="0"/>
          </a:p>
        </p:txBody>
      </p:sp>
      <p:sp>
        <p:nvSpPr>
          <p:cNvPr id="3" name="Content Placeholder 2"/>
          <p:cNvSpPr>
            <a:spLocks noGrp="1"/>
          </p:cNvSpPr>
          <p:nvPr>
            <p:ph idx="1"/>
          </p:nvPr>
        </p:nvSpPr>
        <p:spPr/>
        <p:txBody>
          <a:bodyPr/>
          <a:lstStyle/>
          <a:p>
            <a:r>
              <a:rPr lang="en-US" dirty="0" smtClean="0"/>
              <a:t>One way to study articulator properties of language is to use various kind of imaging: for example, with MRI, you can observe the tongue in fascinating detail.</a:t>
            </a:r>
          </a:p>
          <a:p>
            <a:pPr lvl="1"/>
            <a:r>
              <a:rPr lang="en-US" dirty="0" smtClean="0">
                <a:hlinkClick r:id="rId2"/>
              </a:rPr>
              <a:t>https</a:t>
            </a:r>
            <a:r>
              <a:rPr lang="en-US" dirty="0">
                <a:hlinkClick r:id="rId2"/>
              </a:rPr>
              <a:t>://</a:t>
            </a:r>
            <a:r>
              <a:rPr lang="en-US" dirty="0" err="1" smtClean="0">
                <a:hlinkClick r:id="rId2"/>
              </a:rPr>
              <a:t>www.youtube.com</a:t>
            </a:r>
            <a:r>
              <a:rPr lang="en-US" dirty="0" smtClean="0">
                <a:hlinkClick r:id="rId2"/>
              </a:rPr>
              <a:t>/</a:t>
            </a:r>
            <a:r>
              <a:rPr lang="en-US" dirty="0" err="1" smtClean="0">
                <a:hlinkClick r:id="rId2"/>
              </a:rPr>
              <a:t>watch?v</a:t>
            </a:r>
            <a:r>
              <a:rPr lang="en-US" dirty="0" smtClean="0">
                <a:hlinkClick r:id="rId2"/>
              </a:rPr>
              <a:t>=</a:t>
            </a:r>
            <a:r>
              <a:rPr lang="en-US" dirty="0" err="1" smtClean="0">
                <a:hlinkClick r:id="rId2"/>
              </a:rPr>
              <a:t>Nvvn-ZVdeqQ</a:t>
            </a:r>
            <a:r>
              <a:rPr lang="en-US" dirty="0" smtClean="0">
                <a:hlinkClick r:id="rId2"/>
              </a:rPr>
              <a:t> </a:t>
            </a:r>
            <a:endParaRPr lang="en-US" dirty="0" smtClean="0"/>
          </a:p>
          <a:p>
            <a:r>
              <a:rPr lang="en-US" dirty="0" smtClean="0"/>
              <a:t>There’s also </a:t>
            </a:r>
            <a:r>
              <a:rPr lang="en-US" dirty="0" err="1" smtClean="0"/>
              <a:t>electropalatography</a:t>
            </a:r>
            <a:r>
              <a:rPr lang="en-US" dirty="0" smtClean="0"/>
              <a:t>, where a device containing many electrodes measures where the tongue makes contact with the roof of the mouth. But this isn’t so interesting to watch.</a:t>
            </a:r>
            <a:endParaRPr lang="en-US" dirty="0"/>
          </a:p>
          <a:p>
            <a:pPr lvl="1"/>
            <a:endParaRPr lang="en-US" dirty="0" smtClean="0"/>
          </a:p>
          <a:p>
            <a:pPr lvl="1"/>
            <a:endParaRPr lang="en-US" dirty="0"/>
          </a:p>
        </p:txBody>
      </p:sp>
    </p:spTree>
    <p:extLst>
      <p:ext uri="{BB962C8B-B14F-4D97-AF65-F5344CB8AC3E}">
        <p14:creationId xmlns:p14="http://schemas.microsoft.com/office/powerpoint/2010/main" val="279464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articulatory phonetics	</a:t>
            </a:r>
            <a:endParaRPr lang="en-US" dirty="0"/>
          </a:p>
        </p:txBody>
      </p:sp>
      <p:sp>
        <p:nvSpPr>
          <p:cNvPr id="3" name="Content Placeholder 2"/>
          <p:cNvSpPr>
            <a:spLocks noGrp="1"/>
          </p:cNvSpPr>
          <p:nvPr>
            <p:ph idx="1"/>
          </p:nvPr>
        </p:nvSpPr>
        <p:spPr/>
        <p:txBody>
          <a:bodyPr/>
          <a:lstStyle/>
          <a:p>
            <a:r>
              <a:rPr lang="en-US" dirty="0" smtClean="0"/>
              <a:t>And if these kinds of studies are unavailable (e.g. if you’re trying to figure out what the sounds of a language are that’s spoken in a really remote area), there’s always </a:t>
            </a:r>
            <a:r>
              <a:rPr lang="en-US" dirty="0" err="1" smtClean="0"/>
              <a:t>palatography</a:t>
            </a:r>
            <a:r>
              <a:rPr lang="is-IS" dirty="0" smtClean="0"/>
              <a:t>…</a:t>
            </a:r>
          </a:p>
          <a:p>
            <a:pPr lvl="1"/>
            <a:r>
              <a:rPr lang="en-US" dirty="0" smtClean="0">
                <a:hlinkClick r:id="rId2"/>
              </a:rPr>
              <a:t>https</a:t>
            </a:r>
            <a:r>
              <a:rPr lang="en-US" dirty="0">
                <a:hlinkClick r:id="rId2"/>
              </a:rPr>
              <a:t>://</a:t>
            </a:r>
            <a:r>
              <a:rPr lang="en-US" dirty="0" err="1" smtClean="0">
                <a:hlinkClick r:id="rId2"/>
              </a:rPr>
              <a:t>www.youtube.com</a:t>
            </a:r>
            <a:r>
              <a:rPr lang="en-US" dirty="0" smtClean="0">
                <a:hlinkClick r:id="rId2"/>
              </a:rPr>
              <a:t>/</a:t>
            </a:r>
            <a:r>
              <a:rPr lang="en-US" dirty="0" err="1" smtClean="0">
                <a:hlinkClick r:id="rId2"/>
              </a:rPr>
              <a:t>watch?v</a:t>
            </a:r>
            <a:r>
              <a:rPr lang="en-US" dirty="0" smtClean="0">
                <a:hlinkClick r:id="rId2"/>
              </a:rPr>
              <a:t>=8Sh5hFnIuS4 </a:t>
            </a:r>
            <a:endParaRPr lang="en-US" dirty="0"/>
          </a:p>
        </p:txBody>
      </p:sp>
    </p:spTree>
    <p:extLst>
      <p:ext uri="{BB962C8B-B14F-4D97-AF65-F5344CB8AC3E}">
        <p14:creationId xmlns:p14="http://schemas.microsoft.com/office/powerpoint/2010/main" val="122205365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p:txBody>
          <a:bodyPr/>
          <a:lstStyle/>
          <a:p>
            <a:r>
              <a:rPr lang="en-US" dirty="0" smtClean="0"/>
              <a:t>Let’s go back to Ewe for a bit.</a:t>
            </a:r>
          </a:p>
          <a:p>
            <a:r>
              <a:rPr lang="en-US" dirty="0" smtClean="0"/>
              <a:t>I, and probably many of you, have difficulty telling the bilabial and labiodental fricatives apart: they sound like the same sounds.</a:t>
            </a:r>
          </a:p>
          <a:p>
            <a:r>
              <a:rPr lang="en-US" dirty="0" smtClean="0"/>
              <a:t>This is not a personal deficit: it’s a fact about how our auditory systems work.</a:t>
            </a:r>
            <a:endParaRPr lang="en-US" dirty="0"/>
          </a:p>
        </p:txBody>
      </p:sp>
    </p:spTree>
    <p:extLst>
      <p:ext uri="{BB962C8B-B14F-4D97-AF65-F5344CB8AC3E}">
        <p14:creationId xmlns:p14="http://schemas.microsoft.com/office/powerpoint/2010/main" val="1389739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p:txBody>
          <a:bodyPr/>
          <a:lstStyle/>
          <a:p>
            <a:r>
              <a:rPr lang="en-US" dirty="0" smtClean="0"/>
              <a:t>We tend to perceive speech sounds </a:t>
            </a:r>
            <a:r>
              <a:rPr lang="en-US" i="1" dirty="0" smtClean="0"/>
              <a:t>categorically</a:t>
            </a:r>
            <a:r>
              <a:rPr lang="en-US" dirty="0" smtClean="0"/>
              <a:t>, not </a:t>
            </a:r>
            <a:r>
              <a:rPr lang="en-US" i="1" dirty="0" smtClean="0"/>
              <a:t>continuously</a:t>
            </a:r>
            <a:r>
              <a:rPr lang="en-US" dirty="0" smtClean="0"/>
              <a:t>.</a:t>
            </a:r>
          </a:p>
          <a:p>
            <a:r>
              <a:rPr lang="en-US" dirty="0" smtClean="0"/>
              <a:t>In other words: when we hear speech sounds, we place them into categories (i.e. that was a X, or that was a Y). We have a hard time telling the difference among particular instances of X and Y.</a:t>
            </a:r>
          </a:p>
          <a:p>
            <a:r>
              <a:rPr lang="en-US" dirty="0" smtClean="0"/>
              <a:t>We’ll illustrate with two categories, /b/ and /p/. The only difference between these is that /p/ is voiceless, but /b/ is voiced. </a:t>
            </a:r>
          </a:p>
          <a:p>
            <a:endParaRPr lang="en-US" dirty="0"/>
          </a:p>
        </p:txBody>
      </p:sp>
      <p:pic>
        <p:nvPicPr>
          <p:cNvPr id="4" name="Picture 3" descr="Screen Shot 2015-07-26 at 1.29.15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12143" y="4455650"/>
            <a:ext cx="6567714" cy="2402350"/>
          </a:xfrm>
          <a:prstGeom prst="rect">
            <a:avLst/>
          </a:prstGeom>
        </p:spPr>
      </p:pic>
    </p:spTree>
    <p:extLst>
      <p:ext uri="{BB962C8B-B14F-4D97-AF65-F5344CB8AC3E}">
        <p14:creationId xmlns:p14="http://schemas.microsoft.com/office/powerpoint/2010/main" val="1824313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p:txBody>
          <a:bodyPr/>
          <a:lstStyle/>
          <a:p>
            <a:r>
              <a:rPr lang="en-US" dirty="0" smtClean="0"/>
              <a:t>We can create a voicing </a:t>
            </a:r>
            <a:r>
              <a:rPr lang="en-US" i="1" dirty="0" smtClean="0"/>
              <a:t>continuum</a:t>
            </a:r>
            <a:r>
              <a:rPr lang="en-US" dirty="0" smtClean="0"/>
              <a:t>: the sounds to the left (lower #s) are more /b/-like, while the sounds to the left (higher #s) are more /p/-like.</a:t>
            </a:r>
          </a:p>
        </p:txBody>
      </p:sp>
      <p:sp>
        <p:nvSpPr>
          <p:cNvPr id="5" name="TextBox 4"/>
          <p:cNvSpPr txBox="1"/>
          <p:nvPr/>
        </p:nvSpPr>
        <p:spPr>
          <a:xfrm>
            <a:off x="113553" y="6376177"/>
            <a:ext cx="6169318" cy="369332"/>
          </a:xfrm>
          <a:prstGeom prst="rect">
            <a:avLst/>
          </a:prstGeom>
          <a:noFill/>
        </p:spPr>
        <p:txBody>
          <a:bodyPr wrap="none" rtlCol="0">
            <a:spAutoFit/>
          </a:bodyPr>
          <a:lstStyle/>
          <a:p>
            <a:r>
              <a:rPr lang="en-US" dirty="0" smtClean="0"/>
              <a:t>Audio here: </a:t>
            </a:r>
            <a:r>
              <a:rPr lang="en-US" dirty="0">
                <a:hlinkClick r:id="rId2"/>
              </a:rPr>
              <a:t>http://</a:t>
            </a:r>
            <a:r>
              <a:rPr lang="en-US" dirty="0" smtClean="0">
                <a:hlinkClick r:id="rId2"/>
              </a:rPr>
              <a:t>ucalgary.ca/pip369/mod6/speech/principles</a:t>
            </a:r>
            <a:r>
              <a:rPr lang="en-US" dirty="0" smtClean="0"/>
              <a:t> </a:t>
            </a:r>
            <a:endParaRPr lang="en-US" dirty="0"/>
          </a:p>
        </p:txBody>
      </p:sp>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4248" y="3373406"/>
            <a:ext cx="8223504" cy="1255776"/>
          </a:xfrm>
          <a:prstGeom prst="rect">
            <a:avLst/>
          </a:prstGeom>
        </p:spPr>
      </p:pic>
    </p:spTree>
    <p:extLst>
      <p:ext uri="{BB962C8B-B14F-4D97-AF65-F5344CB8AC3E}">
        <p14:creationId xmlns:p14="http://schemas.microsoft.com/office/powerpoint/2010/main" val="201105045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p:txBody>
          <a:bodyPr/>
          <a:lstStyle/>
          <a:p>
            <a:r>
              <a:rPr lang="en-US" dirty="0" smtClean="0"/>
              <a:t>Many of you probably started to hear a /p/ starting around 6.</a:t>
            </a:r>
          </a:p>
          <a:p>
            <a:r>
              <a:rPr lang="en-US" dirty="0" smtClean="0"/>
              <a:t>For labial stops, that’s approximately where English speakers place the boundary: lower numbers are /b/s, while higher numbers are /p/s.</a:t>
            </a:r>
          </a:p>
          <a:p>
            <a:r>
              <a:rPr lang="en-US" dirty="0" smtClean="0"/>
              <a:t>But notice something: while you were doing this task, you heard </a:t>
            </a:r>
            <a:r>
              <a:rPr lang="en-US" i="1" dirty="0" smtClean="0"/>
              <a:t>categories</a:t>
            </a:r>
            <a:r>
              <a:rPr lang="en-US" dirty="0" smtClean="0"/>
              <a:t>, not </a:t>
            </a:r>
            <a:r>
              <a:rPr lang="en-US" i="1" dirty="0" smtClean="0"/>
              <a:t>sounds</a:t>
            </a:r>
            <a:r>
              <a:rPr lang="en-US" dirty="0" smtClean="0"/>
              <a:t>.</a:t>
            </a:r>
          </a:p>
          <a:p>
            <a:pPr lvl="1"/>
            <a:r>
              <a:rPr lang="en-US" dirty="0" smtClean="0"/>
              <a:t>Each sound in the continuum is slightly different from each other.</a:t>
            </a:r>
          </a:p>
          <a:p>
            <a:pPr lvl="1"/>
            <a:r>
              <a:rPr lang="en-US" dirty="0" smtClean="0"/>
              <a:t>Yet we hear them all as /p/, /b/, etc.</a:t>
            </a:r>
            <a:endParaRPr lang="en-US" dirty="0"/>
          </a:p>
        </p:txBody>
      </p:sp>
    </p:spTree>
    <p:extLst>
      <p:ext uri="{BB962C8B-B14F-4D97-AF65-F5344CB8AC3E}">
        <p14:creationId xmlns:p14="http://schemas.microsoft.com/office/powerpoint/2010/main" val="120571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a:t>
            </a:r>
            <a:endParaRPr lang="en-US" dirty="0"/>
          </a:p>
        </p:txBody>
      </p:sp>
      <p:sp>
        <p:nvSpPr>
          <p:cNvPr id="3" name="Content Placeholder 2"/>
          <p:cNvSpPr>
            <a:spLocks noGrp="1"/>
          </p:cNvSpPr>
          <p:nvPr>
            <p:ph idx="1"/>
          </p:nvPr>
        </p:nvSpPr>
        <p:spPr/>
        <p:txBody>
          <a:bodyPr/>
          <a:lstStyle/>
          <a:p>
            <a:r>
              <a:rPr lang="en-US" dirty="0" smtClean="0"/>
              <a:t>How many consonant letters are there in English?</a:t>
            </a:r>
            <a:endParaRPr lang="en-US" dirty="0"/>
          </a:p>
          <a:p>
            <a:pPr lvl="1"/>
            <a:r>
              <a:rPr lang="en-US" dirty="0" smtClean="0"/>
              <a:t>20 or 21, depending on whether or not you count &lt;y&gt;.</a:t>
            </a:r>
          </a:p>
          <a:p>
            <a:pPr lvl="1"/>
            <a:r>
              <a:rPr lang="en-US" dirty="0" smtClean="0"/>
              <a:t>b, c, d, f, g, h, j, k, l, m, n, p, q, r, s, t, v, w, x, (y), z</a:t>
            </a:r>
            <a:endParaRPr lang="en-US" dirty="0"/>
          </a:p>
        </p:txBody>
      </p:sp>
    </p:spTree>
    <p:extLst>
      <p:ext uri="{BB962C8B-B14F-4D97-AF65-F5344CB8AC3E}">
        <p14:creationId xmlns:p14="http://schemas.microsoft.com/office/powerpoint/2010/main" val="1769891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When we graph the results of a task like the one we just did, they typically look like this:</a:t>
            </a:r>
          </a:p>
          <a:p>
            <a:endParaRPr lang="en-US" dirty="0"/>
          </a:p>
          <a:p>
            <a:endParaRPr lang="en-US" dirty="0" smtClean="0"/>
          </a:p>
          <a:p>
            <a:endParaRPr lang="en-US" dirty="0"/>
          </a:p>
          <a:p>
            <a:endParaRPr lang="en-US" dirty="0" smtClean="0"/>
          </a:p>
          <a:p>
            <a:endParaRPr lang="en-US" dirty="0"/>
          </a:p>
          <a:p>
            <a:endParaRPr lang="en-US" dirty="0" smtClean="0"/>
          </a:p>
          <a:p>
            <a:r>
              <a:rPr lang="en-US" dirty="0" smtClean="0"/>
              <a:t>Point of note here: humans are </a:t>
            </a:r>
            <a:r>
              <a:rPr lang="en-US" i="1" dirty="0" smtClean="0"/>
              <a:t>very good</a:t>
            </a:r>
            <a:r>
              <a:rPr lang="en-US" dirty="0" smtClean="0"/>
              <a:t> at discriminating between instances of different categories in their native languages. </a:t>
            </a:r>
            <a:endParaRPr lang="en-US" dirty="0"/>
          </a:p>
        </p:txBody>
      </p:sp>
      <p:pic>
        <p:nvPicPr>
          <p:cNvPr id="4" name="Picture 3" descr="Screen Shot 2015-07-26 at 1.39.32 PM.png"/>
          <p:cNvPicPr>
            <a:picLocks noChangeAspect="1"/>
          </p:cNvPicPr>
          <p:nvPr/>
        </p:nvPicPr>
        <p:blipFill rotWithShape="1">
          <a:blip r:embed="rId2">
            <a:extLst>
              <a:ext uri="{28A0092B-C50C-407E-A947-70E740481C1C}">
                <a14:useLocalDpi xmlns:a14="http://schemas.microsoft.com/office/drawing/2010/main" val="0"/>
              </a:ext>
            </a:extLst>
          </a:blip>
          <a:srcRect b="10811"/>
          <a:stretch/>
        </p:blipFill>
        <p:spPr>
          <a:xfrm>
            <a:off x="3657600" y="2362200"/>
            <a:ext cx="4090895" cy="2514600"/>
          </a:xfrm>
          <a:prstGeom prst="rect">
            <a:avLst/>
          </a:prstGeom>
        </p:spPr>
      </p:pic>
      <p:sp>
        <p:nvSpPr>
          <p:cNvPr id="5" name="TextBox 4"/>
          <p:cNvSpPr txBox="1"/>
          <p:nvPr/>
        </p:nvSpPr>
        <p:spPr>
          <a:xfrm>
            <a:off x="4660447" y="4800600"/>
            <a:ext cx="2237600" cy="338554"/>
          </a:xfrm>
          <a:prstGeom prst="rect">
            <a:avLst/>
          </a:prstGeom>
          <a:noFill/>
        </p:spPr>
        <p:txBody>
          <a:bodyPr wrap="none" rtlCol="0">
            <a:spAutoFit/>
          </a:bodyPr>
          <a:lstStyle/>
          <a:p>
            <a:r>
              <a:rPr lang="en-US" sz="1600" dirty="0" smtClean="0"/>
              <a:t>Amount of </a:t>
            </a:r>
            <a:r>
              <a:rPr lang="en-US" sz="1600" dirty="0" err="1" smtClean="0"/>
              <a:t>voicelessness</a:t>
            </a:r>
            <a:endParaRPr lang="en-US" sz="1600" dirty="0"/>
          </a:p>
        </p:txBody>
      </p:sp>
    </p:spTree>
    <p:extLst>
      <p:ext uri="{BB962C8B-B14F-4D97-AF65-F5344CB8AC3E}">
        <p14:creationId xmlns:p14="http://schemas.microsoft.com/office/powerpoint/2010/main" val="189259265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p:txBody>
          <a:bodyPr/>
          <a:lstStyle/>
          <a:p>
            <a:r>
              <a:rPr lang="en-US" dirty="0" smtClean="0"/>
              <a:t>With a voicing continuum, we can also perform discrimination tasks: is sound A different than sound B?</a:t>
            </a:r>
          </a:p>
          <a:p>
            <a:pPr lvl="1"/>
            <a:r>
              <a:rPr lang="en-US" dirty="0" smtClean="0"/>
              <a:t>Audio here: </a:t>
            </a:r>
            <a:r>
              <a:rPr lang="en-US" dirty="0">
                <a:hlinkClick r:id="rId2"/>
              </a:rPr>
              <a:t>http://</a:t>
            </a:r>
            <a:r>
              <a:rPr lang="en-US" dirty="0" smtClean="0">
                <a:hlinkClick r:id="rId2"/>
              </a:rPr>
              <a:t>ucalgary.ca/pip369/mod6/speech/principles</a:t>
            </a:r>
            <a:endParaRPr lang="en-US" dirty="0" smtClean="0"/>
          </a:p>
          <a:p>
            <a:r>
              <a:rPr lang="en-US" dirty="0" smtClean="0"/>
              <a:t>Listeners tend to report all sounds that are on the same side of the phonetic boundary as “same”, while sounds on either side of the boundary are reported as “different”.</a:t>
            </a:r>
          </a:p>
          <a:p>
            <a:r>
              <a:rPr lang="en-US" dirty="0" smtClean="0"/>
              <a:t>Point of note here: humans are </a:t>
            </a:r>
            <a:r>
              <a:rPr lang="en-US" i="1" dirty="0" smtClean="0"/>
              <a:t>very bad</a:t>
            </a:r>
            <a:r>
              <a:rPr lang="en-US" dirty="0" smtClean="0"/>
              <a:t> at discriminating within categories in their native languages.</a:t>
            </a:r>
            <a:endParaRPr lang="en-US" dirty="0"/>
          </a:p>
        </p:txBody>
      </p:sp>
    </p:spTree>
    <p:extLst>
      <p:ext uri="{BB962C8B-B14F-4D97-AF65-F5344CB8AC3E}">
        <p14:creationId xmlns:p14="http://schemas.microsoft.com/office/powerpoint/2010/main" val="1282423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	</a:t>
            </a:r>
            <a:endParaRPr lang="en-US" dirty="0"/>
          </a:p>
        </p:txBody>
      </p:sp>
      <p:sp>
        <p:nvSpPr>
          <p:cNvPr id="3" name="Content Placeholder 2"/>
          <p:cNvSpPr>
            <a:spLocks noGrp="1"/>
          </p:cNvSpPr>
          <p:nvPr>
            <p:ph idx="1"/>
          </p:nvPr>
        </p:nvSpPr>
        <p:spPr/>
        <p:txBody>
          <a:bodyPr/>
          <a:lstStyle/>
          <a:p>
            <a:r>
              <a:rPr lang="en-US" dirty="0" smtClean="0"/>
              <a:t>Why do our perceptual systems work this way?</a:t>
            </a:r>
          </a:p>
          <a:p>
            <a:pPr lvl="1"/>
            <a:r>
              <a:rPr lang="en-US" dirty="0" smtClean="0"/>
              <a:t>Allows us to “ignore” irrelevant variations in the speech signal. It </a:t>
            </a:r>
            <a:r>
              <a:rPr lang="en-US" dirty="0" err="1" smtClean="0"/>
              <a:t>doesn</a:t>
            </a:r>
            <a:r>
              <a:rPr lang="uk-UA" dirty="0" smtClean="0"/>
              <a:t>’</a:t>
            </a:r>
            <a:r>
              <a:rPr lang="en-US" dirty="0" smtClean="0"/>
              <a:t>t matter if a /p/ is extremely or just mostly voiceless, it’s still a /p/.</a:t>
            </a:r>
          </a:p>
          <a:p>
            <a:pPr lvl="1"/>
            <a:r>
              <a:rPr lang="en-US" dirty="0" smtClean="0"/>
              <a:t>The difference between a /b/ and a /p/, however, is very important! (e.g. </a:t>
            </a:r>
            <a:r>
              <a:rPr lang="en-US" i="1" dirty="0" smtClean="0"/>
              <a:t>back up</a:t>
            </a:r>
            <a:r>
              <a:rPr lang="en-US" dirty="0" smtClean="0"/>
              <a:t> vs. </a:t>
            </a:r>
            <a:r>
              <a:rPr lang="en-US" i="1" dirty="0" smtClean="0"/>
              <a:t>pack up</a:t>
            </a:r>
            <a:r>
              <a:rPr lang="en-US" dirty="0" smtClean="0"/>
              <a:t>)</a:t>
            </a:r>
          </a:p>
          <a:p>
            <a:r>
              <a:rPr lang="en-US" dirty="0" smtClean="0"/>
              <a:t>Sort of interestingly however, categorical perception is not something only humans display</a:t>
            </a:r>
            <a:r>
              <a:rPr lang="is-IS" dirty="0" smtClean="0"/>
              <a:t>…</a:t>
            </a:r>
            <a:endParaRPr lang="en-US" dirty="0"/>
          </a:p>
        </p:txBody>
      </p:sp>
    </p:spTree>
    <p:extLst>
      <p:ext uri="{BB962C8B-B14F-4D97-AF65-F5344CB8AC3E}">
        <p14:creationId xmlns:p14="http://schemas.microsoft.com/office/powerpoint/2010/main" val="636414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a:xfrm>
            <a:off x="838200" y="1828800"/>
            <a:ext cx="10515600" cy="4351338"/>
          </a:xfrm>
        </p:spPr>
        <p:txBody>
          <a:bodyPr/>
          <a:lstStyle/>
          <a:p>
            <a:r>
              <a:rPr lang="en-US" dirty="0" smtClean="0"/>
              <a:t>Chinchillas (below, right) also have categorical perception of VOT, and somewhat surprisingly, the phonetic boundary resembles that of an English speaker</a:t>
            </a:r>
            <a:r>
              <a:rPr lang="is-IS" dirty="0" smtClean="0"/>
              <a:t>…</a:t>
            </a:r>
            <a:endParaRPr lang="en-US" dirty="0"/>
          </a:p>
        </p:txBody>
      </p:sp>
      <p:pic>
        <p:nvPicPr>
          <p:cNvPr id="4" name="Picture 3"/>
          <p:cNvPicPr>
            <a:picLocks noChangeAspect="1"/>
          </p:cNvPicPr>
          <p:nvPr/>
        </p:nvPicPr>
        <p:blipFill>
          <a:blip r:embed="rId2"/>
          <a:stretch>
            <a:fillRect/>
          </a:stretch>
        </p:blipFill>
        <p:spPr>
          <a:xfrm>
            <a:off x="1295400" y="3200400"/>
            <a:ext cx="5240279" cy="3380387"/>
          </a:xfrm>
          <a:prstGeom prst="rect">
            <a:avLst/>
          </a:prstGeom>
        </p:spPr>
      </p:pic>
      <p:pic>
        <p:nvPicPr>
          <p:cNvPr id="5" name="Picture 4" descr="chinchilla_D.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30239" y="2951463"/>
            <a:ext cx="3429000" cy="3429000"/>
          </a:xfrm>
          <a:prstGeom prst="rect">
            <a:avLst/>
          </a:prstGeom>
        </p:spPr>
      </p:pic>
    </p:spTree>
    <p:extLst>
      <p:ext uri="{BB962C8B-B14F-4D97-AF65-F5344CB8AC3E}">
        <p14:creationId xmlns:p14="http://schemas.microsoft.com/office/powerpoint/2010/main" val="20372042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hinchilla_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30239" y="2951463"/>
            <a:ext cx="3429000" cy="3429000"/>
          </a:xfrm>
          <a:prstGeom prst="rect">
            <a:avLst/>
          </a:prstGeom>
        </p:spPr>
      </p:pic>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a:xfrm>
            <a:off x="838200" y="1828800"/>
            <a:ext cx="10515600" cy="4351338"/>
          </a:xfrm>
        </p:spPr>
        <p:txBody>
          <a:bodyPr/>
          <a:lstStyle/>
          <a:p>
            <a:r>
              <a:rPr lang="en-US" dirty="0" smtClean="0"/>
              <a:t>This suggests the following: there are general, cross-species auditory sensitivities that lead to effects like categorical perception.</a:t>
            </a:r>
          </a:p>
          <a:p>
            <a:r>
              <a:rPr lang="en-US" dirty="0" smtClean="0"/>
              <a:t>The categories that we find in speech capitalize on these sensitivities.</a:t>
            </a:r>
          </a:p>
        </p:txBody>
      </p:sp>
      <p:pic>
        <p:nvPicPr>
          <p:cNvPr id="4" name="Picture 3"/>
          <p:cNvPicPr>
            <a:picLocks noChangeAspect="1"/>
          </p:cNvPicPr>
          <p:nvPr/>
        </p:nvPicPr>
        <p:blipFill>
          <a:blip r:embed="rId3"/>
          <a:stretch>
            <a:fillRect/>
          </a:stretch>
        </p:blipFill>
        <p:spPr>
          <a:xfrm>
            <a:off x="1295400" y="3200400"/>
            <a:ext cx="5240279" cy="3380387"/>
          </a:xfrm>
          <a:prstGeom prst="rect">
            <a:avLst/>
          </a:prstGeom>
        </p:spPr>
      </p:pic>
    </p:spTree>
    <p:extLst>
      <p:ext uri="{BB962C8B-B14F-4D97-AF65-F5344CB8AC3E}">
        <p14:creationId xmlns:p14="http://schemas.microsoft.com/office/powerpoint/2010/main" val="145995051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p:txBody>
          <a:bodyPr/>
          <a:lstStyle/>
          <a:p>
            <a:r>
              <a:rPr lang="en-US" dirty="0"/>
              <a:t>We’ve learned from categorical perception that what we </a:t>
            </a:r>
            <a:r>
              <a:rPr lang="en-US" i="1" dirty="0"/>
              <a:t>hear</a:t>
            </a:r>
            <a:r>
              <a:rPr lang="en-US" dirty="0"/>
              <a:t> is not what we </a:t>
            </a:r>
            <a:r>
              <a:rPr lang="en-US" i="1" dirty="0"/>
              <a:t>perceive</a:t>
            </a:r>
            <a:r>
              <a:rPr lang="en-US" dirty="0"/>
              <a:t>.</a:t>
            </a:r>
          </a:p>
          <a:p>
            <a:pPr lvl="1"/>
            <a:r>
              <a:rPr lang="en-US" dirty="0"/>
              <a:t>What do we hear? What you saw in the spectrograms: a bunch of formant frequencies and noise.</a:t>
            </a:r>
          </a:p>
          <a:p>
            <a:pPr lvl="1"/>
            <a:r>
              <a:rPr lang="en-US" dirty="0"/>
              <a:t>What do we perceive? Categories, more or less.</a:t>
            </a:r>
          </a:p>
          <a:p>
            <a:r>
              <a:rPr lang="en-US" dirty="0"/>
              <a:t>But it’s not even this simple. There’s a good amount of evidence that “speech perception” involves a complex interplay of a number of factors: what we hear, what we see, what we know about the speaker, what we know about ourselves…</a:t>
            </a:r>
          </a:p>
          <a:p>
            <a:r>
              <a:rPr lang="en-US" dirty="0"/>
              <a:t>We’ll discuss some of this other factors next.</a:t>
            </a:r>
          </a:p>
          <a:p>
            <a:endParaRPr lang="en-US" dirty="0"/>
          </a:p>
        </p:txBody>
      </p:sp>
    </p:spTree>
    <p:extLst>
      <p:ext uri="{BB962C8B-B14F-4D97-AF65-F5344CB8AC3E}">
        <p14:creationId xmlns:p14="http://schemas.microsoft.com/office/powerpoint/2010/main" val="410024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p:txBody>
          <a:bodyPr/>
          <a:lstStyle/>
          <a:p>
            <a:r>
              <a:rPr lang="en-US" dirty="0"/>
              <a:t>What does the listener recover from the acoustic signal? And how is that information present in the input signal?</a:t>
            </a:r>
          </a:p>
          <a:p>
            <a:r>
              <a:rPr lang="en-US" dirty="0"/>
              <a:t>There’s no universally accepted answer, but there are a number of different theories.</a:t>
            </a:r>
          </a:p>
          <a:p>
            <a:pPr lvl="1"/>
            <a:r>
              <a:rPr lang="en-US" i="1" dirty="0"/>
              <a:t>Gestural</a:t>
            </a:r>
            <a:r>
              <a:rPr lang="en-US" dirty="0"/>
              <a:t> theories: the objects of speech perception are articulatory/gestural. Speakers control, and listeners perceive, vocal tract gestures.</a:t>
            </a:r>
          </a:p>
          <a:p>
            <a:pPr lvl="1"/>
            <a:r>
              <a:rPr lang="en-US" i="1" dirty="0"/>
              <a:t>Auditory</a:t>
            </a:r>
            <a:r>
              <a:rPr lang="en-US" dirty="0"/>
              <a:t> theories: domain of articulation is acoustic/auditory. Speakers control, and listeners perceive, the acoustic signal</a:t>
            </a:r>
            <a:r>
              <a:rPr lang="en-US" dirty="0" smtClean="0"/>
              <a:t>.</a:t>
            </a:r>
            <a:endParaRPr lang="en-US" i="1" dirty="0"/>
          </a:p>
        </p:txBody>
      </p:sp>
    </p:spTree>
    <p:extLst>
      <p:ext uri="{BB962C8B-B14F-4D97-AF65-F5344CB8AC3E}">
        <p14:creationId xmlns:p14="http://schemas.microsoft.com/office/powerpoint/2010/main" val="1678142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	</a:t>
            </a:r>
            <a:endParaRPr lang="en-US" dirty="0"/>
          </a:p>
        </p:txBody>
      </p:sp>
      <p:sp>
        <p:nvSpPr>
          <p:cNvPr id="3" name="Content Placeholder 2"/>
          <p:cNvSpPr>
            <a:spLocks noGrp="1"/>
          </p:cNvSpPr>
          <p:nvPr>
            <p:ph idx="1"/>
          </p:nvPr>
        </p:nvSpPr>
        <p:spPr/>
        <p:txBody>
          <a:bodyPr/>
          <a:lstStyle/>
          <a:p>
            <a:r>
              <a:rPr lang="en-US" dirty="0"/>
              <a:t>Some evidence that neither (and both) of these theories are correct comes from the </a:t>
            </a:r>
            <a:r>
              <a:rPr lang="en-US" dirty="0" err="1"/>
              <a:t>McGurk</a:t>
            </a:r>
            <a:r>
              <a:rPr lang="en-US" dirty="0"/>
              <a:t> effect:</a:t>
            </a:r>
          </a:p>
          <a:p>
            <a:r>
              <a:rPr lang="en-US" dirty="0">
                <a:hlinkClick r:id="rId2"/>
              </a:rPr>
              <a:t>https://www.youtube.com/watch?v=G-lN8vWm3m0</a:t>
            </a:r>
            <a:endParaRPr lang="en-US" dirty="0"/>
          </a:p>
          <a:p>
            <a:r>
              <a:rPr lang="en-US" dirty="0"/>
              <a:t>The effect is automatic and mandatory: visual speech information, when present, </a:t>
            </a:r>
            <a:r>
              <a:rPr lang="en-US" i="1" dirty="0"/>
              <a:t>cannot be ignored</a:t>
            </a:r>
            <a:r>
              <a:rPr lang="en-US" dirty="0"/>
              <a:t>. </a:t>
            </a:r>
          </a:p>
          <a:p>
            <a:r>
              <a:rPr lang="en-US" dirty="0"/>
              <a:t>So when we perceive speech sounds, we are synthesizing at least two types of information:</a:t>
            </a:r>
          </a:p>
          <a:p>
            <a:pPr lvl="1"/>
            <a:r>
              <a:rPr lang="en-US" i="1" dirty="0"/>
              <a:t>Auditory </a:t>
            </a:r>
            <a:r>
              <a:rPr lang="en-US" dirty="0"/>
              <a:t>information: what we hear.</a:t>
            </a:r>
          </a:p>
          <a:p>
            <a:pPr lvl="1"/>
            <a:r>
              <a:rPr lang="en-US" i="1" dirty="0"/>
              <a:t>Gestural</a:t>
            </a:r>
            <a:r>
              <a:rPr lang="en-US" dirty="0"/>
              <a:t> information: what we see.</a:t>
            </a:r>
            <a:endParaRPr lang="en-US" i="1" dirty="0"/>
          </a:p>
        </p:txBody>
      </p:sp>
    </p:spTree>
    <p:extLst>
      <p:ext uri="{BB962C8B-B14F-4D97-AF65-F5344CB8AC3E}">
        <p14:creationId xmlns:p14="http://schemas.microsoft.com/office/powerpoint/2010/main" val="13462792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p:txBody>
          <a:bodyPr/>
          <a:lstStyle/>
          <a:p>
            <a:r>
              <a:rPr lang="en-US" dirty="0"/>
              <a:t>There are a lot of questions about what it means to perceive a gesture.</a:t>
            </a:r>
          </a:p>
          <a:p>
            <a:r>
              <a:rPr lang="en-US" dirty="0"/>
              <a:t>There are also questions about what it means to perceive a sound.</a:t>
            </a:r>
          </a:p>
          <a:p>
            <a:pPr lvl="1"/>
            <a:r>
              <a:rPr lang="en-US" b="1" dirty="0"/>
              <a:t>Question</a:t>
            </a:r>
            <a:r>
              <a:rPr lang="en-US" dirty="0"/>
              <a:t>: which acoustic elements are essential for the perception of speech?</a:t>
            </a:r>
          </a:p>
          <a:p>
            <a:pPr lvl="1"/>
            <a:r>
              <a:rPr lang="en-US" dirty="0"/>
              <a:t>Rubin et al.’s </a:t>
            </a:r>
            <a:r>
              <a:rPr lang="en-US" b="1" dirty="0"/>
              <a:t>answer</a:t>
            </a:r>
            <a:r>
              <a:rPr lang="en-US" dirty="0"/>
              <a:t>: none of them.</a:t>
            </a:r>
          </a:p>
          <a:p>
            <a:pPr lvl="1"/>
            <a:r>
              <a:rPr lang="en-US" dirty="0"/>
              <a:t>Sine wave speech discards all of the acoustic elements of the speech signal, keeping only the changing pattern of vocal resonances. Yet to some speakers, the percept of speech is still there…</a:t>
            </a:r>
          </a:p>
          <a:p>
            <a:pPr lvl="1"/>
            <a:r>
              <a:rPr lang="en-US" dirty="0">
                <a:hlinkClick r:id="rId2"/>
              </a:rPr>
              <a:t>http://www.haskins.yale.edu/featured/sws/swssentences/sentences.html</a:t>
            </a:r>
            <a:r>
              <a:rPr lang="en-US" dirty="0" smtClean="0">
                <a:hlinkClick r:id="rId2"/>
              </a:rPr>
              <a:t>#</a:t>
            </a:r>
            <a:endParaRPr lang="en-US" dirty="0"/>
          </a:p>
        </p:txBody>
      </p:sp>
    </p:spTree>
    <p:extLst>
      <p:ext uri="{BB962C8B-B14F-4D97-AF65-F5344CB8AC3E}">
        <p14:creationId xmlns:p14="http://schemas.microsoft.com/office/powerpoint/2010/main" val="1623807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a:t>
            </a:r>
            <a:endParaRPr lang="en-US" dirty="0"/>
          </a:p>
        </p:txBody>
      </p:sp>
      <p:sp>
        <p:nvSpPr>
          <p:cNvPr id="3" name="Content Placeholder 2"/>
          <p:cNvSpPr>
            <a:spLocks noGrp="1"/>
          </p:cNvSpPr>
          <p:nvPr>
            <p:ph idx="1"/>
          </p:nvPr>
        </p:nvSpPr>
        <p:spPr/>
        <p:txBody>
          <a:bodyPr>
            <a:normAutofit lnSpcReduction="10000"/>
          </a:bodyPr>
          <a:lstStyle/>
          <a:p>
            <a:r>
              <a:rPr lang="en-US" dirty="0"/>
              <a:t>When we perceive speech sounds, we also take into account a lot of other information:</a:t>
            </a:r>
          </a:p>
          <a:p>
            <a:pPr lvl="1"/>
            <a:r>
              <a:rPr lang="en-US" dirty="0" err="1"/>
              <a:t>Coarticulatory</a:t>
            </a:r>
            <a:r>
              <a:rPr lang="en-US" dirty="0"/>
              <a:t> context:</a:t>
            </a:r>
          </a:p>
          <a:p>
            <a:pPr lvl="2"/>
            <a:r>
              <a:rPr lang="en-US" dirty="0"/>
              <a:t>A /k/ before an /</a:t>
            </a:r>
            <a:r>
              <a:rPr lang="en-US" dirty="0" err="1"/>
              <a:t>i</a:t>
            </a:r>
            <a:r>
              <a:rPr lang="en-US" dirty="0"/>
              <a:t>/ sounds different than a /k/ before an /a/.</a:t>
            </a:r>
          </a:p>
          <a:p>
            <a:pPr lvl="2"/>
            <a:r>
              <a:rPr lang="en-US" dirty="0"/>
              <a:t>Yet we perceive them both as /k/s.</a:t>
            </a:r>
          </a:p>
          <a:p>
            <a:pPr lvl="1"/>
            <a:r>
              <a:rPr lang="en-US" dirty="0"/>
              <a:t>Knowledge of the speaker’s native language (you can adapt to foreign accents pretty well).</a:t>
            </a:r>
          </a:p>
          <a:p>
            <a:pPr lvl="1"/>
            <a:r>
              <a:rPr lang="en-US" dirty="0"/>
              <a:t>Socio-indexical knowledge (e.g. dialect, age, ethnicity, occupation).</a:t>
            </a:r>
          </a:p>
          <a:p>
            <a:pPr lvl="1"/>
            <a:r>
              <a:rPr lang="en-US" dirty="0"/>
              <a:t>Lexical knowledge: the </a:t>
            </a:r>
            <a:r>
              <a:rPr lang="en-US" i="1" dirty="0" err="1"/>
              <a:t>Ganong</a:t>
            </a:r>
            <a:r>
              <a:rPr lang="en-US" i="1" dirty="0"/>
              <a:t> Effect</a:t>
            </a:r>
            <a:r>
              <a:rPr lang="en-US" dirty="0"/>
              <a:t>.</a:t>
            </a:r>
          </a:p>
          <a:p>
            <a:pPr lvl="2"/>
            <a:r>
              <a:rPr lang="en-US" dirty="0" err="1"/>
              <a:t>Ganong</a:t>
            </a:r>
            <a:r>
              <a:rPr lang="en-US" dirty="0"/>
              <a:t> (1980): speakers, when presented with a sound that is ambiguous between “duke” and “</a:t>
            </a:r>
            <a:r>
              <a:rPr lang="en-US" dirty="0" err="1"/>
              <a:t>tuke</a:t>
            </a:r>
            <a:r>
              <a:rPr lang="en-US" dirty="0"/>
              <a:t>”, for example, speakers will respond that they heard “duke.”</a:t>
            </a:r>
          </a:p>
          <a:p>
            <a:pPr lvl="2"/>
            <a:r>
              <a:rPr lang="en-US" dirty="0"/>
              <a:t>We are biased to perceive real words</a:t>
            </a:r>
            <a:r>
              <a:rPr lang="en-US" dirty="0" smtClean="0"/>
              <a:t>.</a:t>
            </a:r>
            <a:endParaRPr lang="en-US" dirty="0"/>
          </a:p>
        </p:txBody>
      </p:sp>
    </p:spTree>
    <p:extLst>
      <p:ext uri="{BB962C8B-B14F-4D97-AF65-F5344CB8AC3E}">
        <p14:creationId xmlns:p14="http://schemas.microsoft.com/office/powerpoint/2010/main" val="112362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a:t>
            </a:r>
            <a:endParaRPr lang="en-US" dirty="0"/>
          </a:p>
        </p:txBody>
      </p:sp>
      <p:sp>
        <p:nvSpPr>
          <p:cNvPr id="3" name="Content Placeholder 2"/>
          <p:cNvSpPr>
            <a:spLocks noGrp="1"/>
          </p:cNvSpPr>
          <p:nvPr>
            <p:ph idx="1"/>
          </p:nvPr>
        </p:nvSpPr>
        <p:spPr/>
        <p:txBody>
          <a:bodyPr/>
          <a:lstStyle/>
          <a:p>
            <a:r>
              <a:rPr lang="en-US" dirty="0" smtClean="0"/>
              <a:t>How many consonant sounds are there in English?</a:t>
            </a:r>
          </a:p>
          <a:p>
            <a:pPr lvl="1"/>
            <a:r>
              <a:rPr lang="en-US" dirty="0" smtClean="0"/>
              <a:t>At least 25.</a:t>
            </a:r>
          </a:p>
        </p:txBody>
      </p:sp>
    </p:spTree>
    <p:extLst>
      <p:ext uri="{BB962C8B-B14F-4D97-AF65-F5344CB8AC3E}">
        <p14:creationId xmlns:p14="http://schemas.microsoft.com/office/powerpoint/2010/main" val="890852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endParaRPr lang="en-US" dirty="0"/>
          </a:p>
        </p:txBody>
      </p:sp>
      <p:sp>
        <p:nvSpPr>
          <p:cNvPr id="3" name="Content Placeholder 2"/>
          <p:cNvSpPr>
            <a:spLocks noGrp="1"/>
          </p:cNvSpPr>
          <p:nvPr>
            <p:ph idx="1"/>
          </p:nvPr>
        </p:nvSpPr>
        <p:spPr/>
        <p:txBody>
          <a:bodyPr/>
          <a:lstStyle/>
          <a:p>
            <a:r>
              <a:rPr lang="en-US" dirty="0" smtClean="0"/>
              <a:t>Reminder: English’s consonantal inventory is below.</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80785746"/>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dirty="0" smtClean="0"/>
                        <a:t>p</a:t>
                      </a:r>
                      <a:endParaRPr lang="en-US" sz="18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b</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t</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d</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k</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g</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ʔ</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sz="1800" dirty="0" smtClean="0"/>
                        <a:t>f</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v</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θ</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ð</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s</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z</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ʃ</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ʒ</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h</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tʃ</a:t>
                      </a:r>
                      <a:endParaRPr lang="en-US" sz="1800" dirty="0" smtClean="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dʒ</a:t>
                      </a:r>
                      <a:endParaRPr lang="en-US" sz="1800" dirty="0" smtClean="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m</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n</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ŋ</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l</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ɹ</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w</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j</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154916558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endParaRPr lang="en-US" dirty="0"/>
          </a:p>
        </p:txBody>
      </p:sp>
      <p:sp>
        <p:nvSpPr>
          <p:cNvPr id="3" name="Content Placeholder 2"/>
          <p:cNvSpPr>
            <a:spLocks noGrp="1"/>
          </p:cNvSpPr>
          <p:nvPr>
            <p:ph idx="1"/>
          </p:nvPr>
        </p:nvSpPr>
        <p:spPr/>
        <p:txBody>
          <a:bodyPr/>
          <a:lstStyle/>
          <a:p>
            <a:r>
              <a:rPr lang="en-US" dirty="0" smtClean="0"/>
              <a:t>How to form words: pick some consonants out of the set below, add vowels. For example: if we pick /m/, /v/, /r/ we get </a:t>
            </a:r>
            <a:r>
              <a:rPr lang="en-US" i="1" dirty="0" smtClean="0"/>
              <a:t>mover</a:t>
            </a:r>
            <a:r>
              <a:rPr lang="en-US" dirty="0" smtClean="0"/>
              <a:t>, or </a:t>
            </a:r>
            <a:r>
              <a:rPr lang="en-US" i="1" dirty="0" smtClean="0"/>
              <a:t>remove</a:t>
            </a:r>
            <a:r>
              <a:rPr lang="en-US" dirty="0" smtClean="0"/>
              <a:t>.</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80785746"/>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dirty="0" smtClean="0"/>
                        <a:t>p</a:t>
                      </a:r>
                      <a:endParaRPr lang="en-US" sz="18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b</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t</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d</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k</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g</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ʔ</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sz="1800" dirty="0" smtClean="0"/>
                        <a:t>f</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v</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θ</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ð</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s</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z</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ʃ</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ʒ</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h</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tʃ</a:t>
                      </a:r>
                      <a:endParaRPr lang="en-US" sz="1800" dirty="0" smtClean="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dʒ</a:t>
                      </a:r>
                      <a:endParaRPr lang="en-US" sz="1800" dirty="0" smtClean="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m</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n</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ŋ</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l</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ɹ</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w</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j</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203067813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endParaRPr lang="en-US" dirty="0"/>
          </a:p>
        </p:txBody>
      </p:sp>
      <p:sp>
        <p:nvSpPr>
          <p:cNvPr id="3" name="Content Placeholder 2"/>
          <p:cNvSpPr>
            <a:spLocks noGrp="1"/>
          </p:cNvSpPr>
          <p:nvPr>
            <p:ph idx="1"/>
          </p:nvPr>
        </p:nvSpPr>
        <p:spPr/>
        <p:txBody>
          <a:bodyPr/>
          <a:lstStyle/>
          <a:p>
            <a:r>
              <a:rPr lang="en-US" dirty="0" smtClean="0"/>
              <a:t>But not all orderings of consonants within the word results in a possible English word. </a:t>
            </a:r>
            <a:r>
              <a:rPr lang="en-US" i="1" dirty="0" err="1" smtClean="0"/>
              <a:t>mvro</a:t>
            </a:r>
            <a:r>
              <a:rPr lang="en-US" i="1" dirty="0" smtClean="0"/>
              <a:t>? </a:t>
            </a:r>
            <a:r>
              <a:rPr lang="en-US" i="1" dirty="0" err="1" smtClean="0"/>
              <a:t>mver</a:t>
            </a:r>
            <a:r>
              <a:rPr lang="en-US" i="1" dirty="0" smtClean="0"/>
              <a:t>? </a:t>
            </a:r>
            <a:r>
              <a:rPr lang="en-US" i="1" dirty="0" err="1" smtClean="0"/>
              <a:t>rvome</a:t>
            </a:r>
            <a:r>
              <a:rPr lang="en-US" i="1" dirty="0" smtClean="0"/>
              <a:t>? vroom?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580785746"/>
              </p:ext>
            </p:extLst>
          </p:nvPr>
        </p:nvGraphicFramePr>
        <p:xfrm>
          <a:off x="2451309" y="3037523"/>
          <a:ext cx="7289382" cy="3139440"/>
        </p:xfrm>
        <a:graphic>
          <a:graphicData uri="http://schemas.openxmlformats.org/drawingml/2006/table">
            <a:tbl>
              <a:tblPr firstRow="1" bandRow="1">
                <a:tableStyleId>{2D5ABB26-0587-4C30-8999-92F81FD0307C}</a:tableStyleId>
              </a:tblPr>
              <a:tblGrid>
                <a:gridCol w="807204"/>
                <a:gridCol w="328530"/>
                <a:gridCol w="387492"/>
                <a:gridCol w="507742"/>
                <a:gridCol w="457330"/>
                <a:gridCol w="443971"/>
                <a:gridCol w="454296"/>
                <a:gridCol w="340722"/>
                <a:gridCol w="371697"/>
                <a:gridCol w="598845"/>
                <a:gridCol w="587871"/>
                <a:gridCol w="320721"/>
                <a:gridCol w="320072"/>
                <a:gridCol w="340722"/>
                <a:gridCol w="330397"/>
                <a:gridCol w="371697"/>
                <a:gridCol w="320073"/>
              </a:tblGrid>
              <a:tr h="370840">
                <a:tc>
                  <a:txBody>
                    <a:bodyPr/>
                    <a:lstStyle/>
                    <a:p>
                      <a:pPr algn="ct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gridSpan="2">
                  <a:txBody>
                    <a:bodyPr/>
                    <a:lstStyle/>
                    <a:p>
                      <a:pPr algn="ctr"/>
                      <a:r>
                        <a:rPr lang="en-US" sz="1200" dirty="0" smtClean="0"/>
                        <a:t>Bilabial</a:t>
                      </a:r>
                      <a:endParaRPr lang="en-US" sz="1200" dirty="0"/>
                    </a:p>
                  </a:txBody>
                  <a:tcPr anchor="ctr">
                    <a:lnL w="28575"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Labiodental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Interdental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err="1" smtClean="0"/>
                        <a:t>Palato</a:t>
                      </a:r>
                      <a:r>
                        <a:rPr lang="en-US" sz="1200" dirty="0" smtClean="0"/>
                        <a:t>-Alveolar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Palatal</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Velar</a:t>
                      </a:r>
                      <a:endParaRPr lang="en-US" sz="1200" dirty="0"/>
                    </a:p>
                  </a:txBody>
                  <a:tcPr anchor="ctr">
                    <a:lnL w="12700" cap="flat" cmpd="sng" algn="ctr">
                      <a:solidFill>
                        <a:scrgbClr r="0" g="0" b="0"/>
                      </a:solidFill>
                      <a:prstDash val="solid"/>
                      <a:round/>
                      <a:headEnd type="none" w="med" len="med"/>
                      <a:tailEnd type="none" w="med" len="med"/>
                    </a:lnL>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c gridSpan="2">
                  <a:txBody>
                    <a:bodyPr/>
                    <a:lstStyle/>
                    <a:p>
                      <a:pPr algn="ctr"/>
                      <a:r>
                        <a:rPr lang="en-US" sz="1200" dirty="0" smtClean="0"/>
                        <a:t>Glottal</a:t>
                      </a:r>
                      <a:endParaRPr lang="en-US" sz="1200" dirty="0"/>
                    </a:p>
                  </a:txBody>
                  <a:tcPr anchor="ctr">
                    <a:lnL w="12700"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hMerge="1">
                  <a:txBody>
                    <a:bodyPr/>
                    <a:lstStyle/>
                    <a:p>
                      <a:endParaRPr lang="en-US" dirty="0"/>
                    </a:p>
                  </a:txBody>
                  <a:tcPr/>
                </a:tc>
              </a:tr>
              <a:tr h="370840">
                <a:tc>
                  <a:txBody>
                    <a:bodyPr/>
                    <a:lstStyle/>
                    <a:p>
                      <a:pPr algn="ctr"/>
                      <a:r>
                        <a:rPr lang="en-US" sz="1200" dirty="0" smtClean="0"/>
                        <a:t>Stop</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r>
                        <a:rPr lang="en-US" sz="1800" dirty="0" smtClean="0"/>
                        <a:t>p</a:t>
                      </a:r>
                      <a:endParaRPr lang="en-US" sz="1800" dirty="0"/>
                    </a:p>
                  </a:txBody>
                  <a:tcPr anchor="ctr">
                    <a:lnL w="28575"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b</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t</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d</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k</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g</a:t>
                      </a:r>
                      <a:endParaRPr lang="en-US" sz="1800" dirty="0"/>
                    </a:p>
                  </a:txBody>
                  <a:tcPr anchor="ctr">
                    <a:lnR w="12700"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ʔ</a:t>
                      </a:r>
                      <a:endParaRPr lang="en-US" sz="1800" dirty="0"/>
                    </a:p>
                  </a:txBody>
                  <a:tcPr anchor="ctr">
                    <a:lnL w="12700" cap="flat" cmpd="sng" algn="ctr">
                      <a:solidFill>
                        <a:scrgbClr r="0" g="0" b="0"/>
                      </a:solidFill>
                      <a:prstDash val="solid"/>
                      <a:round/>
                      <a:headEnd type="none" w="med" len="med"/>
                      <a:tailEnd type="none" w="med" len="med"/>
                    </a:lnL>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28575"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Fricative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r>
                        <a:rPr lang="en-US" sz="1800" dirty="0" smtClean="0"/>
                        <a:t>f</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v</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θ</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ð</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s</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z</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err="1" smtClean="0"/>
                        <a:t>ʃ</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ʒ</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r>
                        <a:rPr lang="en-US" sz="1800" dirty="0" smtClean="0"/>
                        <a:t>h</a:t>
                      </a: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Affricate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tʃ</a:t>
                      </a:r>
                      <a:endParaRPr lang="en-US" sz="1800" dirty="0" smtClean="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err="1" smtClean="0"/>
                        <a:t>dʒ</a:t>
                      </a:r>
                      <a:endParaRPr lang="en-US" sz="1800" dirty="0" smtClean="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Nasal</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m</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n</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ŋ</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Lateral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smtClean="0"/>
                        <a:t>l</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Retroflex Approx.</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r>
                        <a:rPr lang="en-US" sz="1800" dirty="0" err="1" smtClean="0"/>
                        <a:t>ɹ</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12700" cap="flat" cmpd="sng" algn="ctr">
                      <a:solidFill>
                        <a:scrgbClr r="0" g="0" b="0"/>
                      </a:solidFill>
                      <a:prstDash val="solid"/>
                      <a:round/>
                      <a:headEnd type="none" w="med" len="med"/>
                      <a:tailEnd type="none" w="med" len="med"/>
                    </a:lnB>
                    <a:solidFill>
                      <a:srgbClr val="D9D9D9"/>
                    </a:solidFill>
                  </a:tcPr>
                </a:tc>
              </a:tr>
              <a:tr h="370840">
                <a:tc>
                  <a:txBody>
                    <a:bodyPr/>
                    <a:lstStyle/>
                    <a:p>
                      <a:pPr algn="ctr"/>
                      <a:r>
                        <a:rPr lang="en-US" sz="1200" dirty="0" smtClean="0"/>
                        <a:t>Glide</a:t>
                      </a:r>
                      <a:endParaRPr lang="en-US" sz="1200" dirty="0"/>
                    </a:p>
                  </a:txBody>
                  <a:tcPr anchor="ctr">
                    <a:lnL w="28575" cap="flat" cmpd="sng" algn="ctr">
                      <a:solidFill>
                        <a:scrgbClr r="0" g="0" b="0"/>
                      </a:solidFill>
                      <a:prstDash val="solid"/>
                      <a:round/>
                      <a:headEnd type="none" w="med" len="med"/>
                      <a:tailEnd type="none" w="med" len="med"/>
                    </a:lnL>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tcPr>
                </a:tc>
                <a:tc>
                  <a:txBody>
                    <a:bodyPr/>
                    <a:lstStyle/>
                    <a:p>
                      <a:pPr algn="ctr"/>
                      <a:endParaRPr lang="en-US" sz="1800" dirty="0"/>
                    </a:p>
                  </a:txBody>
                  <a:tcPr anchor="ctr">
                    <a:lnL w="28575"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w</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chemeClr val="bg1">
                        <a:lumMod val="85000"/>
                      </a:schemeClr>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r>
                        <a:rPr lang="en-US" sz="1800" dirty="0" smtClean="0"/>
                        <a:t>j</a:t>
                      </a: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12700"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c>
                  <a:txBody>
                    <a:bodyPr/>
                    <a:lstStyle/>
                    <a:p>
                      <a:pPr algn="ctr"/>
                      <a:endParaRPr lang="en-US" sz="1800" dirty="0"/>
                    </a:p>
                  </a:txBody>
                  <a:tcPr anchor="ctr">
                    <a:lnL w="12700" cap="flat" cmpd="sng" algn="ctr">
                      <a:solidFill>
                        <a:scrgbClr r="0" g="0" b="0"/>
                      </a:solidFill>
                      <a:prstDash val="solid"/>
                      <a:round/>
                      <a:headEnd type="none" w="med" len="med"/>
                      <a:tailEnd type="none" w="med" len="med"/>
                    </a:lnL>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noFill/>
                  </a:tcPr>
                </a:tc>
                <a:tc>
                  <a:txBody>
                    <a:bodyPr/>
                    <a:lstStyle/>
                    <a:p>
                      <a:pPr algn="ctr"/>
                      <a:endParaRPr lang="en-US" sz="1800" dirty="0"/>
                    </a:p>
                  </a:txBody>
                  <a:tcPr anchor="ctr">
                    <a:lnR w="28575" cap="flat" cmpd="sng" algn="ctr">
                      <a:solidFill>
                        <a:scrgbClr r="0" g="0" b="0"/>
                      </a:solidFill>
                      <a:prstDash val="solid"/>
                      <a:round/>
                      <a:headEnd type="none" w="med" len="med"/>
                      <a:tailEnd type="none" w="med" len="med"/>
                    </a:lnR>
                    <a:lnT w="12700" cap="flat" cmpd="sng" algn="ctr">
                      <a:solidFill>
                        <a:scrgbClr r="0" g="0" b="0"/>
                      </a:solidFill>
                      <a:prstDash val="solid"/>
                      <a:round/>
                      <a:headEnd type="none" w="med" len="med"/>
                      <a:tailEnd type="none" w="med" len="med"/>
                    </a:lnT>
                    <a:lnB w="28575" cap="flat" cmpd="sng" algn="ctr">
                      <a:solidFill>
                        <a:scrgbClr r="0" g="0" b="0"/>
                      </a:solidFill>
                      <a:prstDash val="solid"/>
                      <a:round/>
                      <a:headEnd type="none" w="med" len="med"/>
                      <a:tailEnd type="none" w="med" len="med"/>
                    </a:lnB>
                    <a:solidFill>
                      <a:srgbClr val="D9D9D9"/>
                    </a:solidFill>
                  </a:tcPr>
                </a:tc>
              </a:tr>
            </a:tbl>
          </a:graphicData>
        </a:graphic>
      </p:graphicFrame>
    </p:spTree>
    <p:extLst>
      <p:ext uri="{BB962C8B-B14F-4D97-AF65-F5344CB8AC3E}">
        <p14:creationId xmlns:p14="http://schemas.microsoft.com/office/powerpoint/2010/main" val="76660518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r>
              <a:rPr lang="en-US" dirty="0" smtClean="0"/>
              <a:t>	</a:t>
            </a:r>
            <a:endParaRPr lang="en-US" dirty="0"/>
          </a:p>
        </p:txBody>
      </p:sp>
      <p:sp>
        <p:nvSpPr>
          <p:cNvPr id="3" name="Content Placeholder 2"/>
          <p:cNvSpPr>
            <a:spLocks noGrp="1"/>
          </p:cNvSpPr>
          <p:nvPr>
            <p:ph idx="1"/>
          </p:nvPr>
        </p:nvSpPr>
        <p:spPr/>
        <p:txBody>
          <a:bodyPr/>
          <a:lstStyle/>
          <a:p>
            <a:r>
              <a:rPr lang="en-US" dirty="0" smtClean="0"/>
              <a:t>Although English has a lot of consonantal phonemes, </a:t>
            </a:r>
            <a:r>
              <a:rPr lang="en-US" dirty="0" err="1" smtClean="0"/>
              <a:t>therir</a:t>
            </a:r>
            <a:r>
              <a:rPr lang="en-US" dirty="0" smtClean="0"/>
              <a:t> combinatorial properties (which ones can be adjacent to one another) are limited. </a:t>
            </a:r>
          </a:p>
          <a:p>
            <a:r>
              <a:rPr lang="en-US" dirty="0" smtClean="0"/>
              <a:t>For example, let’s figure out which combinations of consonants (consonant </a:t>
            </a:r>
            <a:r>
              <a:rPr lang="en-US" i="1" dirty="0" smtClean="0"/>
              <a:t>clusters</a:t>
            </a:r>
            <a:r>
              <a:rPr lang="en-US" dirty="0" smtClean="0"/>
              <a:t>) can occur at the beginnings of English words</a:t>
            </a:r>
            <a:r>
              <a:rPr lang="is-IS" dirty="0" smtClean="0"/>
              <a:t>…</a:t>
            </a:r>
            <a:endParaRPr lang="en-US" dirty="0"/>
          </a:p>
        </p:txBody>
      </p:sp>
    </p:spTree>
    <p:extLst>
      <p:ext uri="{BB962C8B-B14F-4D97-AF65-F5344CB8AC3E}">
        <p14:creationId xmlns:p14="http://schemas.microsoft.com/office/powerpoint/2010/main" val="633425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2440" t="7879" r="25860" b="53333"/>
          <a:stretch/>
        </p:blipFill>
        <p:spPr>
          <a:xfrm>
            <a:off x="2411123" y="431134"/>
            <a:ext cx="7369754" cy="5995731"/>
          </a:xfrm>
          <a:prstGeom prst="rect">
            <a:avLst/>
          </a:prstGeom>
        </p:spPr>
      </p:pic>
      <p:sp>
        <p:nvSpPr>
          <p:cNvPr id="6" name="Rectangle 5"/>
          <p:cNvSpPr/>
          <p:nvPr/>
        </p:nvSpPr>
        <p:spPr>
          <a:xfrm>
            <a:off x="2411123" y="431134"/>
            <a:ext cx="7494877" cy="59957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 blackboard)</a:t>
            </a:r>
            <a:endParaRPr lang="en-US" dirty="0"/>
          </a:p>
        </p:txBody>
      </p:sp>
    </p:spTree>
    <p:extLst>
      <p:ext uri="{BB962C8B-B14F-4D97-AF65-F5344CB8AC3E}">
        <p14:creationId xmlns:p14="http://schemas.microsoft.com/office/powerpoint/2010/main" val="1196330934"/>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2440" t="7879" r="25860" b="53333"/>
          <a:stretch/>
        </p:blipFill>
        <p:spPr>
          <a:xfrm>
            <a:off x="2411123" y="431134"/>
            <a:ext cx="7369754" cy="5995731"/>
          </a:xfrm>
          <a:prstGeom prst="rect">
            <a:avLst/>
          </a:prstGeom>
        </p:spPr>
      </p:pic>
      <p:sp>
        <p:nvSpPr>
          <p:cNvPr id="4" name="Rectangle 3"/>
          <p:cNvSpPr/>
          <p:nvPr/>
        </p:nvSpPr>
        <p:spPr>
          <a:xfrm>
            <a:off x="2411123" y="431134"/>
            <a:ext cx="7494877" cy="59957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 blackboard)</a:t>
            </a:r>
            <a:endParaRPr lang="en-US" dirty="0"/>
          </a:p>
        </p:txBody>
      </p:sp>
    </p:spTree>
    <p:extLst>
      <p:ext uri="{BB962C8B-B14F-4D97-AF65-F5344CB8AC3E}">
        <p14:creationId xmlns:p14="http://schemas.microsoft.com/office/powerpoint/2010/main" val="100055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xit" presetSubtype="0" fill="hold" grpId="0" nodeType="clickEffect">
                                  <p:stCondLst>
                                    <p:cond delay="0"/>
                                  </p:stCondLst>
                                  <p:iterate type="lt">
                                    <p:tmPct val="10000"/>
                                  </p:iterate>
                                  <p:childTnLst>
                                    <p:anim from="(ppt_w)" to="(-ppt_w*2)" calcmode="lin" valueType="num">
                                      <p:cBhvr rctx="PPT">
                                        <p:cTn id="6" dur="500" autoRev="1">
                                          <p:stCondLst>
                                            <p:cond delay="0"/>
                                          </p:stCondLst>
                                        </p:cTn>
                                        <p:tgtEl>
                                          <p:spTgt spid="4"/>
                                        </p:tgtEl>
                                        <p:attrNameLst>
                                          <p:attrName>ppt_w</p:attrName>
                                        </p:attrNameLst>
                                      </p:cBhvr>
                                    </p:anim>
                                    <p:anim by="(ppt_w*0.50)" calcmode="lin" valueType="num">
                                      <p:cBhvr>
                                        <p:cTn id="7" dur="500" decel="50000" autoRev="1">
                                          <p:stCondLst>
                                            <p:cond delay="0"/>
                                          </p:stCondLst>
                                        </p:cTn>
                                        <p:tgtEl>
                                          <p:spTgt spid="4"/>
                                        </p:tgtEl>
                                        <p:attrNameLst>
                                          <p:attrName>ppt_x</p:attrName>
                                        </p:attrNameLst>
                                      </p:cBhvr>
                                    </p:anim>
                                    <p:anim from="(ppt_y)" to="(1+ppt_h/2)" calcmode="lin" valueType="num">
                                      <p:cBhvr>
                                        <p:cTn id="8" dur="1000">
                                          <p:stCondLst>
                                            <p:cond delay="0"/>
                                          </p:stCondLst>
                                        </p:cTn>
                                        <p:tgtEl>
                                          <p:spTgt spid="4"/>
                                        </p:tgtEl>
                                        <p:attrNameLst>
                                          <p:attrName>ppt_y</p:attrName>
                                        </p:attrNameLst>
                                      </p:cBhvr>
                                    </p:anim>
                                    <p:animRot by="21600000">
                                      <p:cBhvr>
                                        <p:cTn id="9" dur="1000">
                                          <p:stCondLst>
                                            <p:cond delay="0"/>
                                          </p:stCondLst>
                                        </p:cTn>
                                        <p:tgtEl>
                                          <p:spTgt spid="4"/>
                                        </p:tgtEl>
                                        <p:attrNameLst>
                                          <p:attrName>r</p:attrName>
                                        </p:attrNameLst>
                                      </p:cBhvr>
                                    </p:animRot>
                                    <p:set>
                                      <p:cBhvr>
                                        <p:cTn id="10" dur="1" fill="hold">
                                          <p:stCondLst>
                                            <p:cond delay="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endParaRPr lang="en-US" dirty="0"/>
          </a:p>
        </p:txBody>
      </p:sp>
      <p:sp>
        <p:nvSpPr>
          <p:cNvPr id="3" name="Content Placeholder 2"/>
          <p:cNvSpPr>
            <a:spLocks noGrp="1"/>
          </p:cNvSpPr>
          <p:nvPr>
            <p:ph idx="1"/>
          </p:nvPr>
        </p:nvSpPr>
        <p:spPr/>
        <p:txBody>
          <a:bodyPr/>
          <a:lstStyle/>
          <a:p>
            <a:r>
              <a:rPr lang="en-US" dirty="0" smtClean="0"/>
              <a:t>What we’ve seen: there are laws that govern the composition of initial consonant clusters in English.</a:t>
            </a:r>
          </a:p>
          <a:p>
            <a:r>
              <a:rPr lang="en-US" dirty="0" smtClean="0"/>
              <a:t>Only certain groups of consonants can combine with other groups of consonants (and then, only in certain orders).</a:t>
            </a:r>
          </a:p>
          <a:p>
            <a:r>
              <a:rPr lang="en-US" dirty="0" smtClean="0"/>
              <a:t>What are some generalizations that you noticed?</a:t>
            </a:r>
            <a:endParaRPr lang="en-US" dirty="0"/>
          </a:p>
        </p:txBody>
      </p:sp>
    </p:spTree>
    <p:extLst>
      <p:ext uri="{BB962C8B-B14F-4D97-AF65-F5344CB8AC3E}">
        <p14:creationId xmlns:p14="http://schemas.microsoft.com/office/powerpoint/2010/main" val="802722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endParaRPr lang="en-US" dirty="0"/>
          </a:p>
        </p:txBody>
      </p:sp>
      <p:sp>
        <p:nvSpPr>
          <p:cNvPr id="4" name="Content Placeholder 3"/>
          <p:cNvSpPr>
            <a:spLocks noGrp="1"/>
          </p:cNvSpPr>
          <p:nvPr>
            <p:ph sz="half" idx="1"/>
          </p:nvPr>
        </p:nvSpPr>
        <p:spPr/>
        <p:txBody>
          <a:bodyPr/>
          <a:lstStyle/>
          <a:p>
            <a:r>
              <a:rPr lang="en-US" dirty="0" smtClean="0"/>
              <a:t>We can rank different groups of sounds along a scale, according to their relative </a:t>
            </a:r>
            <a:r>
              <a:rPr lang="en-US" i="1" dirty="0" smtClean="0"/>
              <a:t>sonority</a:t>
            </a:r>
            <a:r>
              <a:rPr lang="en-US" dirty="0" smtClean="0"/>
              <a:t>.</a:t>
            </a:r>
          </a:p>
          <a:p>
            <a:r>
              <a:rPr lang="en-US" dirty="0" smtClean="0"/>
              <a:t>What is sonority? Relative vowel-ness, roughly speaking; probably intensity (loudness), technically speaking.</a:t>
            </a:r>
            <a:endParaRPr lang="en-US" dirty="0"/>
          </a:p>
        </p:txBody>
      </p:sp>
      <p:pic>
        <p:nvPicPr>
          <p:cNvPr id="6" name="Content Placeholder 6" descr="Screen Shot 2015-07-29 at 6.10.48 PM.png"/>
          <p:cNvPicPr>
            <a:picLocks noGrp="1" noChangeAspect="1"/>
          </p:cNvPicPr>
          <p:nvPr>
            <p:ph sz="half" idx="2"/>
          </p:nvPr>
        </p:nvPicPr>
        <p:blipFill>
          <a:blip r:embed="rId2">
            <a:extLst>
              <a:ext uri="{28A0092B-C50C-407E-A947-70E740481C1C}">
                <a14:useLocalDpi xmlns:a14="http://schemas.microsoft.com/office/drawing/2010/main" val="0"/>
              </a:ext>
            </a:extLst>
          </a:blip>
          <a:srcRect l="-6421" r="-6421"/>
          <a:stretch>
            <a:fillRect/>
          </a:stretch>
        </p:blipFill>
        <p:spPr>
          <a:xfrm>
            <a:off x="6921475" y="1937544"/>
            <a:ext cx="3683050" cy="4127500"/>
          </a:xfrm>
        </p:spPr>
      </p:pic>
    </p:spTree>
    <p:extLst>
      <p:ext uri="{BB962C8B-B14F-4D97-AF65-F5344CB8AC3E}">
        <p14:creationId xmlns:p14="http://schemas.microsoft.com/office/powerpoint/2010/main" val="5940573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endParaRPr lang="en-US" dirty="0"/>
          </a:p>
        </p:txBody>
      </p:sp>
      <p:sp>
        <p:nvSpPr>
          <p:cNvPr id="3" name="Content Placeholder 2"/>
          <p:cNvSpPr>
            <a:spLocks noGrp="1"/>
          </p:cNvSpPr>
          <p:nvPr>
            <p:ph sz="half" idx="1"/>
          </p:nvPr>
        </p:nvSpPr>
        <p:spPr/>
        <p:txBody>
          <a:bodyPr/>
          <a:lstStyle/>
          <a:p>
            <a:r>
              <a:rPr lang="en-US" dirty="0" smtClean="0"/>
              <a:t>In English initial clusters (generally speaking), the first consonant must have </a:t>
            </a:r>
            <a:r>
              <a:rPr lang="en-US" i="1" dirty="0" smtClean="0"/>
              <a:t>lower sonority</a:t>
            </a:r>
            <a:r>
              <a:rPr lang="en-US" dirty="0" smtClean="0"/>
              <a:t> than the second consonant.</a:t>
            </a:r>
          </a:p>
          <a:p>
            <a:r>
              <a:rPr lang="en-US" dirty="0" smtClean="0"/>
              <a:t>Not only that: it must be lower by at least 2, according to the scale on the right.</a:t>
            </a:r>
            <a:endParaRPr lang="en-US" dirty="0"/>
          </a:p>
        </p:txBody>
      </p:sp>
      <p:pic>
        <p:nvPicPr>
          <p:cNvPr id="5" name="Content Placeholder 6" descr="Screen Shot 2015-07-29 at 6.10.48 PM.png"/>
          <p:cNvPicPr>
            <a:picLocks noGrp="1" noChangeAspect="1"/>
          </p:cNvPicPr>
          <p:nvPr>
            <p:ph sz="half" idx="2"/>
          </p:nvPr>
        </p:nvPicPr>
        <p:blipFill>
          <a:blip r:embed="rId2">
            <a:extLst>
              <a:ext uri="{28A0092B-C50C-407E-A947-70E740481C1C}">
                <a14:useLocalDpi xmlns:a14="http://schemas.microsoft.com/office/drawing/2010/main" val="0"/>
              </a:ext>
            </a:extLst>
          </a:blip>
          <a:srcRect l="-6421" r="-6421"/>
          <a:stretch>
            <a:fillRect/>
          </a:stretch>
        </p:blipFill>
        <p:spPr>
          <a:xfrm>
            <a:off x="6921475" y="1937544"/>
            <a:ext cx="3683050" cy="4127500"/>
          </a:xfrm>
        </p:spPr>
      </p:pic>
    </p:spTree>
    <p:extLst>
      <p:ext uri="{BB962C8B-B14F-4D97-AF65-F5344CB8AC3E}">
        <p14:creationId xmlns:p14="http://schemas.microsoft.com/office/powerpoint/2010/main" val="188480203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endParaRPr lang="en-US" dirty="0"/>
          </a:p>
        </p:txBody>
      </p:sp>
      <p:pic>
        <p:nvPicPr>
          <p:cNvPr id="5" name="Content Placeholder 4" descr="Screen Shot 2015-07-29 at 6.10.48 PM.png"/>
          <p:cNvPicPr>
            <a:picLocks noChangeAspect="1"/>
          </p:cNvPicPr>
          <p:nvPr/>
        </p:nvPicPr>
        <p:blipFill>
          <a:blip r:embed="rId2">
            <a:extLst>
              <a:ext uri="{28A0092B-C50C-407E-A947-70E740481C1C}">
                <a14:useLocalDpi xmlns:a14="http://schemas.microsoft.com/office/drawing/2010/main" val="0"/>
              </a:ext>
            </a:extLst>
          </a:blip>
          <a:srcRect l="-6421" r="-6421"/>
          <a:stretch>
            <a:fillRect/>
          </a:stretch>
        </p:blipFill>
        <p:spPr>
          <a:xfrm>
            <a:off x="457200" y="1600200"/>
            <a:ext cx="4038600" cy="4525963"/>
          </a:xfrm>
          <a:prstGeom prst="rect">
            <a:avLst/>
          </a:prstGeom>
        </p:spPr>
      </p:pic>
      <p:pic>
        <p:nvPicPr>
          <p:cNvPr id="6" name="Content Placeholder 5" descr="Screen Shot 2015-07-29 at 6.10.48 PM.png"/>
          <p:cNvPicPr>
            <a:picLocks noChangeAspect="1"/>
          </p:cNvPicPr>
          <p:nvPr/>
        </p:nvPicPr>
        <p:blipFill>
          <a:blip r:embed="rId2">
            <a:extLst>
              <a:ext uri="{28A0092B-C50C-407E-A947-70E740481C1C}">
                <a14:useLocalDpi xmlns:a14="http://schemas.microsoft.com/office/drawing/2010/main" val="0"/>
              </a:ext>
            </a:extLst>
          </a:blip>
          <a:srcRect l="-6421" r="-6421"/>
          <a:stretch>
            <a:fillRect/>
          </a:stretch>
        </p:blipFill>
        <p:spPr>
          <a:xfrm>
            <a:off x="4648200" y="1600200"/>
            <a:ext cx="4038600" cy="4525963"/>
          </a:xfrm>
          <a:prstGeom prst="rect">
            <a:avLst/>
          </a:prstGeom>
        </p:spPr>
      </p:pic>
      <p:sp>
        <p:nvSpPr>
          <p:cNvPr id="7" name="Freeform 6"/>
          <p:cNvSpPr/>
          <p:nvPr/>
        </p:nvSpPr>
        <p:spPr>
          <a:xfrm>
            <a:off x="3525599" y="2189212"/>
            <a:ext cx="2105334" cy="3793521"/>
          </a:xfrm>
          <a:custGeom>
            <a:avLst/>
            <a:gdLst>
              <a:gd name="connsiteX0" fmla="*/ 2021789 w 2105334"/>
              <a:gd name="connsiteY0" fmla="*/ 852289 h 3793521"/>
              <a:gd name="connsiteX1" fmla="*/ 0 w 2105334"/>
              <a:gd name="connsiteY1" fmla="*/ 3793521 h 3793521"/>
              <a:gd name="connsiteX2" fmla="*/ 2105334 w 2105334"/>
              <a:gd name="connsiteY2" fmla="*/ 0 h 3793521"/>
            </a:gdLst>
            <a:ahLst/>
            <a:cxnLst>
              <a:cxn ang="0">
                <a:pos x="connsiteX0" y="connsiteY0"/>
              </a:cxn>
              <a:cxn ang="0">
                <a:pos x="connsiteX1" y="connsiteY1"/>
              </a:cxn>
              <a:cxn ang="0">
                <a:pos x="connsiteX2" y="connsiteY2"/>
              </a:cxn>
            </a:cxnLst>
            <a:rect l="l" t="t" r="r" b="b"/>
            <a:pathLst>
              <a:path w="2105334" h="3793521">
                <a:moveTo>
                  <a:pt x="2021789" y="852289"/>
                </a:moveTo>
                <a:lnTo>
                  <a:pt x="0" y="3793521"/>
                </a:lnTo>
                <a:lnTo>
                  <a:pt x="2105334" y="0"/>
                </a:lnTo>
              </a:path>
            </a:pathLst>
          </a:custGeom>
          <a:ln>
            <a:headEnd type="triangle" w="lg" len="lg"/>
            <a:tailEnd type="triangle" w="lg" len="lg"/>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
        <p:nvSpPr>
          <p:cNvPr id="8" name="Freeform 7"/>
          <p:cNvSpPr/>
          <p:nvPr/>
        </p:nvSpPr>
        <p:spPr>
          <a:xfrm>
            <a:off x="4043578" y="1871693"/>
            <a:ext cx="1503810" cy="2774116"/>
          </a:xfrm>
          <a:custGeom>
            <a:avLst/>
            <a:gdLst>
              <a:gd name="connsiteX0" fmla="*/ 1503810 w 1503810"/>
              <a:gd name="connsiteY0" fmla="*/ 0 h 2774116"/>
              <a:gd name="connsiteX1" fmla="*/ 0 w 1503810"/>
              <a:gd name="connsiteY1" fmla="*/ 2774116 h 2774116"/>
              <a:gd name="connsiteX2" fmla="*/ 1403556 w 1503810"/>
              <a:gd name="connsiteY2" fmla="*/ 1119673 h 2774116"/>
            </a:gdLst>
            <a:ahLst/>
            <a:cxnLst>
              <a:cxn ang="0">
                <a:pos x="connsiteX0" y="connsiteY0"/>
              </a:cxn>
              <a:cxn ang="0">
                <a:pos x="connsiteX1" y="connsiteY1"/>
              </a:cxn>
              <a:cxn ang="0">
                <a:pos x="connsiteX2" y="connsiteY2"/>
              </a:cxn>
            </a:cxnLst>
            <a:rect l="l" t="t" r="r" b="b"/>
            <a:pathLst>
              <a:path w="1503810" h="2774116">
                <a:moveTo>
                  <a:pt x="1503810" y="0"/>
                </a:moveTo>
                <a:lnTo>
                  <a:pt x="0" y="2774116"/>
                </a:lnTo>
                <a:lnTo>
                  <a:pt x="1403556" y="1119673"/>
                </a:lnTo>
              </a:path>
            </a:pathLst>
          </a:custGeom>
          <a:ln>
            <a:headEnd type="triangle" w="lg" len="lg"/>
            <a:tailEnd type="triangle" w="lg" len="lg"/>
          </a:ln>
        </p:spPr>
        <p:style>
          <a:lnRef idx="2">
            <a:schemeClr val="accent6"/>
          </a:lnRef>
          <a:fillRef idx="0">
            <a:schemeClr val="accent6"/>
          </a:fillRef>
          <a:effectRef idx="1">
            <a:schemeClr val="accent6"/>
          </a:effectRef>
          <a:fontRef idx="minor">
            <a:schemeClr val="tx1"/>
          </a:fontRef>
        </p:style>
        <p:txBody>
          <a:bodyPr rtlCol="0" anchor="ctr"/>
          <a:lstStyle/>
          <a:p>
            <a:pPr algn="ctr"/>
            <a:endParaRPr lang="en-US"/>
          </a:p>
        </p:txBody>
      </p:sp>
      <p:sp>
        <p:nvSpPr>
          <p:cNvPr id="9" name="Freeform 8"/>
          <p:cNvSpPr/>
          <p:nvPr/>
        </p:nvSpPr>
        <p:spPr>
          <a:xfrm>
            <a:off x="3642562" y="1738001"/>
            <a:ext cx="1871408" cy="2088943"/>
          </a:xfrm>
          <a:custGeom>
            <a:avLst/>
            <a:gdLst>
              <a:gd name="connsiteX0" fmla="*/ 0 w 1871408"/>
              <a:gd name="connsiteY0" fmla="*/ 2088943 h 2088943"/>
              <a:gd name="connsiteX1" fmla="*/ 1871408 w 1871408"/>
              <a:gd name="connsiteY1" fmla="*/ 0 h 2088943"/>
            </a:gdLst>
            <a:ahLst/>
            <a:cxnLst>
              <a:cxn ang="0">
                <a:pos x="connsiteX0" y="connsiteY0"/>
              </a:cxn>
              <a:cxn ang="0">
                <a:pos x="connsiteX1" y="connsiteY1"/>
              </a:cxn>
            </a:cxnLst>
            <a:rect l="l" t="t" r="r" b="b"/>
            <a:pathLst>
              <a:path w="1871408" h="2088943">
                <a:moveTo>
                  <a:pt x="0" y="2088943"/>
                </a:moveTo>
                <a:lnTo>
                  <a:pt x="1871408" y="0"/>
                </a:lnTo>
              </a:path>
            </a:pathLst>
          </a:custGeom>
          <a:ln>
            <a:headEnd type="none" w="lg" len="lg"/>
            <a:tailEnd type="triangle" w="lg" len="lg"/>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1722668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24907611"/>
              </p:ext>
            </p:extLst>
          </p:nvPr>
        </p:nvGraphicFramePr>
        <p:xfrm>
          <a:off x="2032000" y="833120"/>
          <a:ext cx="8128000" cy="519176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r>
                        <a:rPr lang="en-US" dirty="0" smtClean="0"/>
                        <a:t>Sound</a:t>
                      </a:r>
                      <a:endParaRPr lang="en-US" dirty="0"/>
                    </a:p>
                  </a:txBody>
                  <a:tcPr/>
                </a:tc>
                <a:tc>
                  <a:txBody>
                    <a:bodyPr/>
                    <a:lstStyle/>
                    <a:p>
                      <a:r>
                        <a:rPr lang="en-US" dirty="0" smtClean="0"/>
                        <a:t>Word</a:t>
                      </a:r>
                      <a:endParaRPr lang="en-US" dirty="0"/>
                    </a:p>
                  </a:txBody>
                  <a:tcPr/>
                </a:tc>
                <a:tc>
                  <a:txBody>
                    <a:bodyPr/>
                    <a:lstStyle/>
                    <a:p>
                      <a:r>
                        <a:rPr lang="en-US" dirty="0" smtClean="0"/>
                        <a:t>Sound</a:t>
                      </a:r>
                      <a:endParaRPr lang="en-US" dirty="0"/>
                    </a:p>
                  </a:txBody>
                  <a:tcPr/>
                </a:tc>
                <a:tc>
                  <a:txBody>
                    <a:bodyPr/>
                    <a:lstStyle/>
                    <a:p>
                      <a:r>
                        <a:rPr lang="en-US" dirty="0" smtClean="0"/>
                        <a:t>Word</a:t>
                      </a:r>
                      <a:endParaRPr lang="en-US" dirty="0"/>
                    </a:p>
                  </a:txBody>
                  <a:tcPr/>
                </a:tc>
              </a:tr>
              <a:tr h="370840">
                <a:tc>
                  <a:txBody>
                    <a:bodyPr/>
                    <a:lstStyle/>
                    <a:p>
                      <a:r>
                        <a:rPr lang="en-US" dirty="0" smtClean="0"/>
                        <a:t>/b/</a:t>
                      </a:r>
                      <a:endParaRPr lang="en-US" dirty="0"/>
                    </a:p>
                  </a:txBody>
                  <a:tcPr/>
                </a:tc>
                <a:tc>
                  <a:txBody>
                    <a:bodyPr/>
                    <a:lstStyle/>
                    <a:p>
                      <a:r>
                        <a:rPr lang="en-US" b="1" dirty="0" smtClean="0"/>
                        <a:t>b</a:t>
                      </a:r>
                      <a:r>
                        <a:rPr lang="en-US" dirty="0" smtClean="0"/>
                        <a:t>ark</a:t>
                      </a:r>
                      <a:endParaRPr lang="en-US" dirty="0"/>
                    </a:p>
                  </a:txBody>
                  <a:tcPr/>
                </a:tc>
                <a:tc>
                  <a:txBody>
                    <a:bodyPr/>
                    <a:lstStyle/>
                    <a:p>
                      <a:r>
                        <a:rPr lang="en-US" dirty="0" smtClean="0"/>
                        <a:t>/</a:t>
                      </a:r>
                      <a:r>
                        <a:rPr lang="en-US" dirty="0" err="1" smtClean="0"/>
                        <a:t>ʒ</a:t>
                      </a:r>
                      <a:r>
                        <a:rPr lang="en-US" dirty="0" smtClean="0"/>
                        <a:t>/</a:t>
                      </a:r>
                      <a:endParaRPr lang="en-US" dirty="0"/>
                    </a:p>
                  </a:txBody>
                  <a:tcPr/>
                </a:tc>
                <a:tc>
                  <a:txBody>
                    <a:bodyPr/>
                    <a:lstStyle/>
                    <a:p>
                      <a:r>
                        <a:rPr lang="en-US" dirty="0" smtClean="0"/>
                        <a:t>gara</a:t>
                      </a:r>
                      <a:r>
                        <a:rPr lang="en-US" b="1" dirty="0" smtClean="0"/>
                        <a:t>ge</a:t>
                      </a:r>
                      <a:endParaRPr lang="en-US" dirty="0"/>
                    </a:p>
                  </a:txBody>
                  <a:tcPr/>
                </a:tc>
              </a:tr>
              <a:tr h="370840">
                <a:tc>
                  <a:txBody>
                    <a:bodyPr/>
                    <a:lstStyle/>
                    <a:p>
                      <a:r>
                        <a:rPr lang="en-US" dirty="0" smtClean="0"/>
                        <a:t>/p/</a:t>
                      </a:r>
                      <a:endParaRPr lang="en-US" dirty="0"/>
                    </a:p>
                  </a:txBody>
                  <a:tcPr/>
                </a:tc>
                <a:tc>
                  <a:txBody>
                    <a:bodyPr/>
                    <a:lstStyle/>
                    <a:p>
                      <a:r>
                        <a:rPr lang="en-US" b="1" dirty="0" smtClean="0"/>
                        <a:t>p</a:t>
                      </a:r>
                      <a:r>
                        <a:rPr lang="en-US" b="0" dirty="0" smtClean="0"/>
                        <a:t>ark</a:t>
                      </a:r>
                      <a:endParaRPr lang="en-US" b="1" dirty="0"/>
                    </a:p>
                  </a:txBody>
                  <a:tcPr/>
                </a:tc>
                <a:tc>
                  <a:txBody>
                    <a:bodyPr/>
                    <a:lstStyle/>
                    <a:p>
                      <a:r>
                        <a:rPr lang="en-US" dirty="0" smtClean="0"/>
                        <a:t>/</a:t>
                      </a:r>
                      <a:r>
                        <a:rPr lang="en-US" dirty="0" err="1" smtClean="0"/>
                        <a:t>ʃ</a:t>
                      </a:r>
                      <a:r>
                        <a:rPr lang="en-US" dirty="0" smtClean="0"/>
                        <a:t>/</a:t>
                      </a:r>
                      <a:endParaRPr lang="en-US" dirty="0"/>
                    </a:p>
                  </a:txBody>
                  <a:tcPr/>
                </a:tc>
                <a:tc>
                  <a:txBody>
                    <a:bodyPr/>
                    <a:lstStyle/>
                    <a:p>
                      <a:r>
                        <a:rPr lang="en-US" b="1" dirty="0" smtClean="0"/>
                        <a:t>sh</a:t>
                      </a:r>
                      <a:r>
                        <a:rPr lang="en-US" b="0" dirty="0" smtClean="0"/>
                        <a:t>ine</a:t>
                      </a:r>
                      <a:endParaRPr lang="en-US" b="1" dirty="0"/>
                    </a:p>
                  </a:txBody>
                  <a:tcPr/>
                </a:tc>
              </a:tr>
              <a:tr h="370840">
                <a:tc>
                  <a:txBody>
                    <a:bodyPr/>
                    <a:lstStyle/>
                    <a:p>
                      <a:r>
                        <a:rPr lang="en-US" dirty="0" smtClean="0"/>
                        <a:t>/d/</a:t>
                      </a:r>
                      <a:endParaRPr lang="en-US" dirty="0"/>
                    </a:p>
                  </a:txBody>
                  <a:tcPr/>
                </a:tc>
                <a:tc>
                  <a:txBody>
                    <a:bodyPr/>
                    <a:lstStyle/>
                    <a:p>
                      <a:r>
                        <a:rPr lang="en-US" b="1" dirty="0" smtClean="0"/>
                        <a:t>d</a:t>
                      </a:r>
                      <a:r>
                        <a:rPr lang="en-US" b="0" dirty="0" smtClean="0"/>
                        <a:t>ark</a:t>
                      </a:r>
                      <a:endParaRPr lang="en-US" b="1" dirty="0"/>
                    </a:p>
                  </a:txBody>
                  <a:tcPr/>
                </a:tc>
                <a:tc>
                  <a:txBody>
                    <a:bodyPr/>
                    <a:lstStyle/>
                    <a:p>
                      <a:r>
                        <a:rPr lang="en-US" dirty="0" smtClean="0"/>
                        <a:t>/m/</a:t>
                      </a:r>
                      <a:endParaRPr lang="en-US" dirty="0"/>
                    </a:p>
                  </a:txBody>
                  <a:tcPr/>
                </a:tc>
                <a:tc>
                  <a:txBody>
                    <a:bodyPr/>
                    <a:lstStyle/>
                    <a:p>
                      <a:r>
                        <a:rPr lang="en-US" b="1" dirty="0" smtClean="0"/>
                        <a:t>m</a:t>
                      </a:r>
                      <a:r>
                        <a:rPr lang="en-US" b="0" dirty="0" smtClean="0"/>
                        <a:t>ine, la</a:t>
                      </a:r>
                      <a:r>
                        <a:rPr lang="en-US" b="1" dirty="0" smtClean="0"/>
                        <a:t>mb</a:t>
                      </a:r>
                      <a:endParaRPr lang="en-US" b="1" dirty="0"/>
                    </a:p>
                  </a:txBody>
                  <a:tcPr/>
                </a:tc>
              </a:tr>
              <a:tr h="370840">
                <a:tc>
                  <a:txBody>
                    <a:bodyPr/>
                    <a:lstStyle/>
                    <a:p>
                      <a:r>
                        <a:rPr lang="en-US" dirty="0" smtClean="0"/>
                        <a:t>/t/</a:t>
                      </a:r>
                      <a:endParaRPr lang="en-US" dirty="0"/>
                    </a:p>
                  </a:txBody>
                  <a:tcPr/>
                </a:tc>
                <a:tc>
                  <a:txBody>
                    <a:bodyPr/>
                    <a:lstStyle/>
                    <a:p>
                      <a:r>
                        <a:rPr lang="en-US" b="1" dirty="0" smtClean="0"/>
                        <a:t>t</a:t>
                      </a:r>
                      <a:r>
                        <a:rPr lang="en-US" b="0" dirty="0" smtClean="0"/>
                        <a:t>arp</a:t>
                      </a:r>
                      <a:endParaRPr lang="en-US" b="1" dirty="0"/>
                    </a:p>
                  </a:txBody>
                  <a:tcPr/>
                </a:tc>
                <a:tc>
                  <a:txBody>
                    <a:bodyPr/>
                    <a:lstStyle/>
                    <a:p>
                      <a:r>
                        <a:rPr lang="en-US" dirty="0" smtClean="0"/>
                        <a:t>/n/</a:t>
                      </a:r>
                      <a:endParaRPr lang="en-US" dirty="0"/>
                    </a:p>
                  </a:txBody>
                  <a:tcPr/>
                </a:tc>
                <a:tc>
                  <a:txBody>
                    <a:bodyPr/>
                    <a:lstStyle/>
                    <a:p>
                      <a:r>
                        <a:rPr lang="en-US" b="1" dirty="0" smtClean="0"/>
                        <a:t>n</a:t>
                      </a:r>
                      <a:r>
                        <a:rPr lang="en-US" b="0" dirty="0" smtClean="0"/>
                        <a:t>i</a:t>
                      </a:r>
                      <a:r>
                        <a:rPr lang="en-US" b="1" dirty="0" smtClean="0"/>
                        <a:t>n</a:t>
                      </a:r>
                      <a:r>
                        <a:rPr lang="en-US" b="0" dirty="0" smtClean="0"/>
                        <a:t>e</a:t>
                      </a:r>
                      <a:endParaRPr lang="en-US" b="1" dirty="0"/>
                    </a:p>
                  </a:txBody>
                  <a:tcPr/>
                </a:tc>
              </a:tr>
              <a:tr h="370840">
                <a:tc>
                  <a:txBody>
                    <a:bodyPr/>
                    <a:lstStyle/>
                    <a:p>
                      <a:r>
                        <a:rPr lang="en-US" dirty="0" smtClean="0"/>
                        <a:t>/</a:t>
                      </a:r>
                      <a:r>
                        <a:rPr lang="en-US" dirty="0" err="1" smtClean="0"/>
                        <a:t>dʒ</a:t>
                      </a:r>
                      <a:r>
                        <a:rPr lang="en-US" dirty="0" smtClean="0"/>
                        <a:t>/</a:t>
                      </a:r>
                      <a:endParaRPr lang="en-US" dirty="0"/>
                    </a:p>
                  </a:txBody>
                  <a:tcPr/>
                </a:tc>
                <a:tc>
                  <a:txBody>
                    <a:bodyPr/>
                    <a:lstStyle/>
                    <a:p>
                      <a:r>
                        <a:rPr lang="en-US" b="1" dirty="0" smtClean="0"/>
                        <a:t>j</a:t>
                      </a:r>
                      <a:r>
                        <a:rPr lang="en-US" b="0" dirty="0" smtClean="0"/>
                        <a:t>ury</a:t>
                      </a:r>
                      <a:endParaRPr lang="en-US" b="1" dirty="0"/>
                    </a:p>
                  </a:txBody>
                  <a:tcPr/>
                </a:tc>
                <a:tc>
                  <a:txBody>
                    <a:bodyPr/>
                    <a:lstStyle/>
                    <a:p>
                      <a:r>
                        <a:rPr lang="en-US" dirty="0" smtClean="0"/>
                        <a:t>/</a:t>
                      </a:r>
                      <a:r>
                        <a:rPr lang="en-US" dirty="0" err="1" smtClean="0"/>
                        <a:t>ŋ</a:t>
                      </a:r>
                      <a:r>
                        <a:rPr lang="en-US" dirty="0" smtClean="0"/>
                        <a:t>/</a:t>
                      </a:r>
                      <a:endParaRPr lang="en-US" dirty="0"/>
                    </a:p>
                  </a:txBody>
                  <a:tcPr/>
                </a:tc>
                <a:tc>
                  <a:txBody>
                    <a:bodyPr/>
                    <a:lstStyle/>
                    <a:p>
                      <a:r>
                        <a:rPr lang="en-US" dirty="0" smtClean="0"/>
                        <a:t>ri</a:t>
                      </a:r>
                      <a:r>
                        <a:rPr lang="en-US" b="1" dirty="0" smtClean="0"/>
                        <a:t>ng</a:t>
                      </a:r>
                      <a:endParaRPr lang="en-US" dirty="0"/>
                    </a:p>
                  </a:txBody>
                  <a:tcPr/>
                </a:tc>
              </a:tr>
              <a:tr h="370840">
                <a:tc>
                  <a:txBody>
                    <a:bodyPr/>
                    <a:lstStyle/>
                    <a:p>
                      <a:r>
                        <a:rPr lang="en-US" dirty="0" smtClean="0"/>
                        <a:t>/</a:t>
                      </a:r>
                      <a:r>
                        <a:rPr lang="en-US" dirty="0" err="1" smtClean="0"/>
                        <a:t>tʃ</a:t>
                      </a:r>
                      <a:r>
                        <a:rPr lang="en-US" dirty="0" smtClean="0"/>
                        <a:t>/</a:t>
                      </a:r>
                      <a:endParaRPr lang="en-US" dirty="0"/>
                    </a:p>
                  </a:txBody>
                  <a:tcPr/>
                </a:tc>
                <a:tc>
                  <a:txBody>
                    <a:bodyPr/>
                    <a:lstStyle/>
                    <a:p>
                      <a:r>
                        <a:rPr lang="en-US" b="1" dirty="0" smtClean="0"/>
                        <a:t>ch</a:t>
                      </a:r>
                      <a:r>
                        <a:rPr lang="en-US" b="0" dirty="0" smtClean="0"/>
                        <a:t>irp</a:t>
                      </a:r>
                      <a:endParaRPr lang="en-US" b="1" dirty="0"/>
                    </a:p>
                  </a:txBody>
                  <a:tcPr/>
                </a:tc>
                <a:tc>
                  <a:txBody>
                    <a:bodyPr/>
                    <a:lstStyle/>
                    <a:p>
                      <a:r>
                        <a:rPr lang="en-US" dirty="0" smtClean="0"/>
                        <a:t>/l/</a:t>
                      </a:r>
                      <a:endParaRPr lang="en-US" dirty="0"/>
                    </a:p>
                  </a:txBody>
                  <a:tcPr/>
                </a:tc>
                <a:tc>
                  <a:txBody>
                    <a:bodyPr/>
                    <a:lstStyle/>
                    <a:p>
                      <a:r>
                        <a:rPr lang="en-US" b="1" dirty="0" smtClean="0"/>
                        <a:t>l</a:t>
                      </a:r>
                      <a:r>
                        <a:rPr lang="en-US" b="0" dirty="0" smtClean="0"/>
                        <a:t>ine</a:t>
                      </a:r>
                      <a:endParaRPr lang="en-US" b="1" dirty="0"/>
                    </a:p>
                  </a:txBody>
                  <a:tcPr/>
                </a:tc>
              </a:tr>
              <a:tr h="370840">
                <a:tc>
                  <a:txBody>
                    <a:bodyPr/>
                    <a:lstStyle/>
                    <a:p>
                      <a:r>
                        <a:rPr lang="en-US" dirty="0" smtClean="0"/>
                        <a:t>/g/</a:t>
                      </a:r>
                      <a:endParaRPr lang="en-US" dirty="0"/>
                    </a:p>
                  </a:txBody>
                  <a:tcPr/>
                </a:tc>
                <a:tc>
                  <a:txBody>
                    <a:bodyPr/>
                    <a:lstStyle/>
                    <a:p>
                      <a:r>
                        <a:rPr lang="en-US" b="1" dirty="0" smtClean="0"/>
                        <a:t>g</a:t>
                      </a:r>
                      <a:r>
                        <a:rPr lang="en-US" b="0" dirty="0" smtClean="0"/>
                        <a:t>low</a:t>
                      </a:r>
                      <a:endParaRPr lang="en-US" b="1" dirty="0"/>
                    </a:p>
                  </a:txBody>
                  <a:tcPr/>
                </a:tc>
                <a:tc>
                  <a:txBody>
                    <a:bodyPr/>
                    <a:lstStyle/>
                    <a:p>
                      <a:r>
                        <a:rPr lang="en-US" dirty="0" smtClean="0"/>
                        <a:t>/f/</a:t>
                      </a:r>
                      <a:endParaRPr lang="en-US" dirty="0"/>
                    </a:p>
                  </a:txBody>
                  <a:tcPr/>
                </a:tc>
                <a:tc>
                  <a:txBody>
                    <a:bodyPr/>
                    <a:lstStyle/>
                    <a:p>
                      <a:r>
                        <a:rPr lang="en-US" dirty="0" smtClean="0"/>
                        <a:t>rou</a:t>
                      </a:r>
                      <a:r>
                        <a:rPr lang="en-US" b="1" dirty="0" smtClean="0"/>
                        <a:t>gh</a:t>
                      </a:r>
                      <a:r>
                        <a:rPr lang="en-US" b="0" baseline="0" dirty="0" smtClean="0"/>
                        <a:t> </a:t>
                      </a:r>
                      <a:r>
                        <a:rPr lang="en-US" b="1" baseline="0" dirty="0" smtClean="0"/>
                        <a:t>f</a:t>
                      </a:r>
                      <a:r>
                        <a:rPr lang="en-US" b="0" baseline="0" dirty="0" smtClean="0"/>
                        <a:t>ur</a:t>
                      </a:r>
                      <a:endParaRPr lang="en-US" dirty="0"/>
                    </a:p>
                  </a:txBody>
                  <a:tcPr/>
                </a:tc>
              </a:tr>
              <a:tr h="370840">
                <a:tc>
                  <a:txBody>
                    <a:bodyPr/>
                    <a:lstStyle/>
                    <a:p>
                      <a:r>
                        <a:rPr lang="en-US" dirty="0" smtClean="0"/>
                        <a:t>/k/</a:t>
                      </a:r>
                      <a:endParaRPr lang="en-US" dirty="0"/>
                    </a:p>
                  </a:txBody>
                  <a:tcPr/>
                </a:tc>
                <a:tc>
                  <a:txBody>
                    <a:bodyPr/>
                    <a:lstStyle/>
                    <a:p>
                      <a:r>
                        <a:rPr lang="en-US" b="1" dirty="0" smtClean="0"/>
                        <a:t>c</a:t>
                      </a:r>
                      <a:r>
                        <a:rPr lang="en-US" b="0" dirty="0" smtClean="0"/>
                        <a:t>ar, </a:t>
                      </a:r>
                      <a:r>
                        <a:rPr lang="en-US" b="1" dirty="0" smtClean="0"/>
                        <a:t>k</a:t>
                      </a:r>
                      <a:r>
                        <a:rPr lang="en-US" b="0" dirty="0" smtClean="0"/>
                        <a:t>ick</a:t>
                      </a:r>
                      <a:endParaRPr lang="en-US" b="1" dirty="0"/>
                    </a:p>
                  </a:txBody>
                  <a:tcPr/>
                </a:tc>
                <a:tc>
                  <a:txBody>
                    <a:bodyPr/>
                    <a:lstStyle/>
                    <a:p>
                      <a:r>
                        <a:rPr lang="en-US" dirty="0" smtClean="0"/>
                        <a:t>/v/</a:t>
                      </a:r>
                      <a:endParaRPr lang="en-US" dirty="0"/>
                    </a:p>
                  </a:txBody>
                  <a:tcPr/>
                </a:tc>
                <a:tc>
                  <a:txBody>
                    <a:bodyPr/>
                    <a:lstStyle/>
                    <a:p>
                      <a:r>
                        <a:rPr lang="en-US" b="1" dirty="0" smtClean="0"/>
                        <a:t>v</a:t>
                      </a:r>
                      <a:r>
                        <a:rPr lang="en-US" b="0" dirty="0" smtClean="0"/>
                        <a:t>ine</a:t>
                      </a:r>
                      <a:endParaRPr lang="en-US" b="1" dirty="0"/>
                    </a:p>
                  </a:txBody>
                  <a:tcPr/>
                </a:tc>
              </a:tr>
              <a:tr h="370840">
                <a:tc>
                  <a:txBody>
                    <a:bodyPr/>
                    <a:lstStyle/>
                    <a:p>
                      <a:r>
                        <a:rPr lang="en-US" dirty="0" smtClean="0"/>
                        <a:t>/</a:t>
                      </a:r>
                      <a:r>
                        <a:rPr lang="en-US" dirty="0" err="1" smtClean="0"/>
                        <a:t>θ</a:t>
                      </a:r>
                      <a:r>
                        <a:rPr lang="en-US" dirty="0" smtClean="0"/>
                        <a:t>/</a:t>
                      </a:r>
                      <a:endParaRPr lang="en-US" dirty="0"/>
                    </a:p>
                  </a:txBody>
                  <a:tcPr/>
                </a:tc>
                <a:tc>
                  <a:txBody>
                    <a:bodyPr/>
                    <a:lstStyle/>
                    <a:p>
                      <a:r>
                        <a:rPr lang="en-US" b="1" dirty="0" smtClean="0"/>
                        <a:t>th</a:t>
                      </a:r>
                      <a:r>
                        <a:rPr lang="en-US" b="0" dirty="0" smtClean="0"/>
                        <a:t>in</a:t>
                      </a:r>
                      <a:endParaRPr lang="en-US" b="1" dirty="0"/>
                    </a:p>
                  </a:txBody>
                  <a:tcPr/>
                </a:tc>
                <a:tc>
                  <a:txBody>
                    <a:bodyPr/>
                    <a:lstStyle/>
                    <a:p>
                      <a:r>
                        <a:rPr lang="en-US" dirty="0" smtClean="0"/>
                        <a:t>/</a:t>
                      </a:r>
                      <a:r>
                        <a:rPr lang="en-US" dirty="0" err="1" smtClean="0"/>
                        <a:t>ɹ</a:t>
                      </a:r>
                      <a:r>
                        <a:rPr lang="en-US" dirty="0" smtClean="0"/>
                        <a:t>/</a:t>
                      </a:r>
                      <a:endParaRPr lang="en-US" dirty="0"/>
                    </a:p>
                  </a:txBody>
                  <a:tcPr/>
                </a:tc>
                <a:tc>
                  <a:txBody>
                    <a:bodyPr/>
                    <a:lstStyle/>
                    <a:p>
                      <a:r>
                        <a:rPr lang="en-US" b="1" dirty="0" smtClean="0"/>
                        <a:t>r</a:t>
                      </a:r>
                      <a:r>
                        <a:rPr lang="en-US" b="0" dirty="0" smtClean="0"/>
                        <a:t>ind</a:t>
                      </a:r>
                      <a:endParaRPr lang="en-US" b="1" dirty="0"/>
                    </a:p>
                  </a:txBody>
                  <a:tcPr/>
                </a:tc>
              </a:tr>
              <a:tr h="370840">
                <a:tc>
                  <a:txBody>
                    <a:bodyPr/>
                    <a:lstStyle/>
                    <a:p>
                      <a:r>
                        <a:rPr lang="en-US" dirty="0" smtClean="0"/>
                        <a:t>/</a:t>
                      </a:r>
                      <a:r>
                        <a:rPr lang="en-US" dirty="0" err="1" smtClean="0"/>
                        <a:t>ð</a:t>
                      </a:r>
                      <a:r>
                        <a:rPr lang="en-US" dirty="0" smtClean="0"/>
                        <a:t>/</a:t>
                      </a:r>
                      <a:endParaRPr lang="en-US" dirty="0"/>
                    </a:p>
                  </a:txBody>
                  <a:tcPr/>
                </a:tc>
                <a:tc>
                  <a:txBody>
                    <a:bodyPr/>
                    <a:lstStyle/>
                    <a:p>
                      <a:r>
                        <a:rPr lang="en-US" b="1" dirty="0" smtClean="0"/>
                        <a:t>th</a:t>
                      </a:r>
                      <a:r>
                        <a:rPr lang="en-US" b="0" dirty="0" smtClean="0"/>
                        <a:t>en</a:t>
                      </a:r>
                      <a:endParaRPr lang="en-US" b="1" dirty="0"/>
                    </a:p>
                  </a:txBody>
                  <a:tcPr/>
                </a:tc>
                <a:tc>
                  <a:txBody>
                    <a:bodyPr/>
                    <a:lstStyle/>
                    <a:p>
                      <a:r>
                        <a:rPr lang="en-US" dirty="0" smtClean="0"/>
                        <a:t>/w/</a:t>
                      </a:r>
                      <a:endParaRPr lang="en-US" dirty="0"/>
                    </a:p>
                  </a:txBody>
                  <a:tcPr/>
                </a:tc>
                <a:tc>
                  <a:txBody>
                    <a:bodyPr/>
                    <a:lstStyle/>
                    <a:p>
                      <a:r>
                        <a:rPr lang="en-US" b="1" dirty="0" smtClean="0"/>
                        <a:t>w</a:t>
                      </a:r>
                      <a:r>
                        <a:rPr lang="en-US" b="0" dirty="0" smtClean="0"/>
                        <a:t>ind</a:t>
                      </a:r>
                      <a:endParaRPr lang="en-US" b="1" dirty="0"/>
                    </a:p>
                  </a:txBody>
                  <a:tcPr/>
                </a:tc>
              </a:tr>
              <a:tr h="370840">
                <a:tc>
                  <a:txBody>
                    <a:bodyPr/>
                    <a:lstStyle/>
                    <a:p>
                      <a:r>
                        <a:rPr lang="en-US" b="0" dirty="0" smtClean="0"/>
                        <a:t>/z/</a:t>
                      </a:r>
                      <a:endParaRPr lang="en-US" b="0" dirty="0"/>
                    </a:p>
                  </a:txBody>
                  <a:tcPr/>
                </a:tc>
                <a:tc>
                  <a:txBody>
                    <a:bodyPr/>
                    <a:lstStyle/>
                    <a:p>
                      <a:r>
                        <a:rPr lang="en-US" b="1" dirty="0" smtClean="0"/>
                        <a:t>z</a:t>
                      </a:r>
                      <a:r>
                        <a:rPr lang="en-US" b="0" dirty="0" smtClean="0"/>
                        <a:t>one</a:t>
                      </a:r>
                      <a:endParaRPr lang="en-US" b="1" dirty="0"/>
                    </a:p>
                  </a:txBody>
                  <a:tcPr/>
                </a:tc>
                <a:tc>
                  <a:txBody>
                    <a:bodyPr/>
                    <a:lstStyle/>
                    <a:p>
                      <a:r>
                        <a:rPr lang="en-US" dirty="0" smtClean="0"/>
                        <a:t>/</a:t>
                      </a:r>
                      <a:r>
                        <a:rPr lang="en-US" dirty="0" err="1" smtClean="0"/>
                        <a:t>ʍ</a:t>
                      </a:r>
                      <a:r>
                        <a:rPr lang="en-US" dirty="0" smtClean="0"/>
                        <a:t>/</a:t>
                      </a:r>
                      <a:endParaRPr lang="en-US" dirty="0"/>
                    </a:p>
                  </a:txBody>
                  <a:tcPr/>
                </a:tc>
                <a:tc>
                  <a:txBody>
                    <a:bodyPr/>
                    <a:lstStyle/>
                    <a:p>
                      <a:r>
                        <a:rPr lang="en-US" b="1" dirty="0" smtClean="0"/>
                        <a:t>wh</a:t>
                      </a:r>
                      <a:r>
                        <a:rPr lang="en-US" b="0" dirty="0" smtClean="0"/>
                        <a:t>ich</a:t>
                      </a:r>
                      <a:endParaRPr lang="en-US" b="1" dirty="0"/>
                    </a:p>
                  </a:txBody>
                  <a:tcPr/>
                </a:tc>
              </a:tr>
              <a:tr h="370840">
                <a:tc>
                  <a:txBody>
                    <a:bodyPr/>
                    <a:lstStyle/>
                    <a:p>
                      <a:r>
                        <a:rPr lang="en-US" dirty="0" smtClean="0"/>
                        <a:t>/s/</a:t>
                      </a:r>
                      <a:endParaRPr lang="en-US" dirty="0"/>
                    </a:p>
                  </a:txBody>
                  <a:tcPr/>
                </a:tc>
                <a:tc>
                  <a:txBody>
                    <a:bodyPr/>
                    <a:lstStyle/>
                    <a:p>
                      <a:r>
                        <a:rPr lang="en-US" b="1" dirty="0" smtClean="0"/>
                        <a:t>s</a:t>
                      </a:r>
                      <a:r>
                        <a:rPr lang="en-US" b="0" dirty="0" smtClean="0"/>
                        <a:t>cone</a:t>
                      </a:r>
                      <a:endParaRPr lang="en-US" b="1" dirty="0"/>
                    </a:p>
                  </a:txBody>
                  <a:tcPr/>
                </a:tc>
                <a:tc>
                  <a:txBody>
                    <a:bodyPr/>
                    <a:lstStyle/>
                    <a:p>
                      <a:r>
                        <a:rPr lang="en-US" dirty="0" smtClean="0"/>
                        <a:t>/j/</a:t>
                      </a:r>
                      <a:endParaRPr lang="en-US" dirty="0"/>
                    </a:p>
                  </a:txBody>
                  <a:tcPr/>
                </a:tc>
                <a:tc>
                  <a:txBody>
                    <a:bodyPr/>
                    <a:lstStyle/>
                    <a:p>
                      <a:r>
                        <a:rPr lang="en-US" b="1" dirty="0" smtClean="0"/>
                        <a:t>y</a:t>
                      </a:r>
                      <a:r>
                        <a:rPr lang="en-US" b="0" dirty="0" smtClean="0"/>
                        <a:t>ou</a:t>
                      </a:r>
                      <a:endParaRPr lang="en-US" b="1" dirty="0"/>
                    </a:p>
                  </a:txBody>
                  <a:tcPr/>
                </a:tc>
              </a:tr>
              <a:tr h="370840">
                <a:tc>
                  <a:txBody>
                    <a:bodyPr/>
                    <a:lstStyle/>
                    <a:p>
                      <a:r>
                        <a:rPr lang="en-US" dirty="0" smtClean="0"/>
                        <a:t>/</a:t>
                      </a:r>
                      <a:r>
                        <a:rPr lang="en-US" dirty="0" err="1" smtClean="0"/>
                        <a:t>ʔ</a:t>
                      </a:r>
                      <a:r>
                        <a:rPr lang="en-US" dirty="0" smtClean="0"/>
                        <a:t>/</a:t>
                      </a:r>
                      <a:endParaRPr lang="en-US" dirty="0"/>
                    </a:p>
                  </a:txBody>
                  <a:tcPr/>
                </a:tc>
                <a:tc>
                  <a:txBody>
                    <a:bodyPr/>
                    <a:lstStyle/>
                    <a:p>
                      <a:r>
                        <a:rPr lang="en-US" b="0" dirty="0" smtClean="0"/>
                        <a:t>uh</a:t>
                      </a:r>
                      <a:r>
                        <a:rPr lang="en-US" b="1" dirty="0" smtClean="0"/>
                        <a:t>-</a:t>
                      </a:r>
                      <a:r>
                        <a:rPr lang="en-US" b="0" dirty="0" smtClean="0"/>
                        <a:t>oh</a:t>
                      </a:r>
                      <a:endParaRPr lang="en-US" b="0" dirty="0"/>
                    </a:p>
                  </a:txBody>
                  <a:tcPr/>
                </a:tc>
                <a:tc>
                  <a:txBody>
                    <a:bodyPr/>
                    <a:lstStyle/>
                    <a:p>
                      <a:endParaRPr lang="en-US" dirty="0"/>
                    </a:p>
                  </a:txBody>
                  <a:tcPr/>
                </a:tc>
                <a:tc>
                  <a:txBody>
                    <a:bodyPr/>
                    <a:lstStyle/>
                    <a:p>
                      <a:endParaRPr lang="en-US" b="1" dirty="0"/>
                    </a:p>
                  </a:txBody>
                  <a:tcPr/>
                </a:tc>
              </a:tr>
            </a:tbl>
          </a:graphicData>
        </a:graphic>
      </p:graphicFrame>
    </p:spTree>
    <p:extLst>
      <p:ext uri="{BB962C8B-B14F-4D97-AF65-F5344CB8AC3E}">
        <p14:creationId xmlns:p14="http://schemas.microsoft.com/office/powerpoint/2010/main" val="127053909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endParaRPr lang="en-US" dirty="0"/>
          </a:p>
        </p:txBody>
      </p:sp>
      <p:pic>
        <p:nvPicPr>
          <p:cNvPr id="5" name="Content Placeholder 5" descr="Screen Shot 2015-07-29 at 6.10.48 PM.png"/>
          <p:cNvPicPr>
            <a:picLocks noGrp="1" noChangeAspect="1"/>
          </p:cNvPicPr>
          <p:nvPr>
            <p:ph sz="half" idx="1"/>
          </p:nvPr>
        </p:nvPicPr>
        <p:blipFill>
          <a:blip r:embed="rId2">
            <a:extLst>
              <a:ext uri="{28A0092B-C50C-407E-A947-70E740481C1C}">
                <a14:useLocalDpi xmlns:a14="http://schemas.microsoft.com/office/drawing/2010/main" val="0"/>
              </a:ext>
            </a:extLst>
          </a:blip>
          <a:srcRect l="-6421" r="-6421"/>
          <a:stretch>
            <a:fillRect/>
          </a:stretch>
        </p:blipFill>
        <p:spPr>
          <a:xfrm>
            <a:off x="457200" y="1600200"/>
            <a:ext cx="4038600" cy="4525963"/>
          </a:xfrm>
        </p:spPr>
      </p:pic>
      <p:pic>
        <p:nvPicPr>
          <p:cNvPr id="6" name="Content Placeholder 4" descr="Screen Shot 2015-07-29 at 6.10.48 PM.png"/>
          <p:cNvPicPr>
            <a:picLocks noGrp="1" noChangeAspect="1"/>
          </p:cNvPicPr>
          <p:nvPr>
            <p:ph sz="half" idx="2"/>
          </p:nvPr>
        </p:nvPicPr>
        <p:blipFill>
          <a:blip r:embed="rId2">
            <a:extLst>
              <a:ext uri="{28A0092B-C50C-407E-A947-70E740481C1C}">
                <a14:useLocalDpi xmlns:a14="http://schemas.microsoft.com/office/drawing/2010/main" val="0"/>
              </a:ext>
            </a:extLst>
          </a:blip>
          <a:srcRect l="-6421" r="-6421"/>
          <a:stretch>
            <a:fillRect/>
          </a:stretch>
        </p:blipFill>
        <p:spPr>
          <a:xfrm>
            <a:off x="4648200" y="1600200"/>
            <a:ext cx="4038600" cy="4525963"/>
          </a:xfrm>
        </p:spPr>
      </p:pic>
      <p:sp>
        <p:nvSpPr>
          <p:cNvPr id="7" name="Freeform 6"/>
          <p:cNvSpPr/>
          <p:nvPr/>
        </p:nvSpPr>
        <p:spPr>
          <a:xfrm>
            <a:off x="3681975" y="5862251"/>
            <a:ext cx="1962865" cy="12828"/>
          </a:xfrm>
          <a:custGeom>
            <a:avLst/>
            <a:gdLst>
              <a:gd name="connsiteX0" fmla="*/ 0 w 1962865"/>
              <a:gd name="connsiteY0" fmla="*/ 0 h 12828"/>
              <a:gd name="connsiteX1" fmla="*/ 1962865 w 1962865"/>
              <a:gd name="connsiteY1" fmla="*/ 12828 h 12828"/>
            </a:gdLst>
            <a:ahLst/>
            <a:cxnLst>
              <a:cxn ang="0">
                <a:pos x="connsiteX0" y="connsiteY0"/>
              </a:cxn>
              <a:cxn ang="0">
                <a:pos x="connsiteX1" y="connsiteY1"/>
              </a:cxn>
            </a:cxnLst>
            <a:rect l="l" t="t" r="r" b="b"/>
            <a:pathLst>
              <a:path w="1962865" h="12828">
                <a:moveTo>
                  <a:pt x="0" y="0"/>
                </a:moveTo>
                <a:lnTo>
                  <a:pt x="1962865" y="12828"/>
                </a:lnTo>
              </a:path>
            </a:pathLst>
          </a:custGeom>
          <a:ln>
            <a:solidFill>
              <a:schemeClr val="accent2"/>
            </a:solidFill>
            <a:tailEnd type="triangle" w="lg" len="lg"/>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Freeform 7"/>
          <p:cNvSpPr/>
          <p:nvPr/>
        </p:nvSpPr>
        <p:spPr>
          <a:xfrm>
            <a:off x="3784609" y="1834359"/>
            <a:ext cx="1642135" cy="12827"/>
          </a:xfrm>
          <a:custGeom>
            <a:avLst/>
            <a:gdLst>
              <a:gd name="connsiteX0" fmla="*/ 0 w 1642135"/>
              <a:gd name="connsiteY0" fmla="*/ 0 h 12827"/>
              <a:gd name="connsiteX1" fmla="*/ 1642135 w 1642135"/>
              <a:gd name="connsiteY1" fmla="*/ 12827 h 12827"/>
            </a:gdLst>
            <a:ahLst/>
            <a:cxnLst>
              <a:cxn ang="0">
                <a:pos x="connsiteX0" y="connsiteY0"/>
              </a:cxn>
              <a:cxn ang="0">
                <a:pos x="connsiteX1" y="connsiteY1"/>
              </a:cxn>
            </a:cxnLst>
            <a:rect l="l" t="t" r="r" b="b"/>
            <a:pathLst>
              <a:path w="1642135" h="12827">
                <a:moveTo>
                  <a:pt x="0" y="0"/>
                </a:moveTo>
                <a:lnTo>
                  <a:pt x="1642135" y="12827"/>
                </a:lnTo>
              </a:path>
            </a:pathLst>
          </a:custGeom>
          <a:ln>
            <a:solidFill>
              <a:schemeClr val="accent2"/>
            </a:solidFill>
            <a:tailEnd type="triangle" w="lg" len="lg"/>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Freeform 8"/>
          <p:cNvSpPr/>
          <p:nvPr/>
        </p:nvSpPr>
        <p:spPr>
          <a:xfrm>
            <a:off x="3720463" y="3835477"/>
            <a:ext cx="1860231" cy="1898497"/>
          </a:xfrm>
          <a:custGeom>
            <a:avLst/>
            <a:gdLst>
              <a:gd name="connsiteX0" fmla="*/ 0 w 1860231"/>
              <a:gd name="connsiteY0" fmla="*/ 0 h 1898497"/>
              <a:gd name="connsiteX1" fmla="*/ 1860231 w 1860231"/>
              <a:gd name="connsiteY1" fmla="*/ 1898497 h 1898497"/>
            </a:gdLst>
            <a:ahLst/>
            <a:cxnLst>
              <a:cxn ang="0">
                <a:pos x="connsiteX0" y="connsiteY0"/>
              </a:cxn>
              <a:cxn ang="0">
                <a:pos x="connsiteX1" y="connsiteY1"/>
              </a:cxn>
            </a:cxnLst>
            <a:rect l="l" t="t" r="r" b="b"/>
            <a:pathLst>
              <a:path w="1860231" h="1898497">
                <a:moveTo>
                  <a:pt x="0" y="0"/>
                </a:moveTo>
                <a:lnTo>
                  <a:pt x="1860231" y="1898497"/>
                </a:lnTo>
              </a:path>
            </a:pathLst>
          </a:custGeom>
          <a:ln>
            <a:solidFill>
              <a:schemeClr val="accent2"/>
            </a:solidFill>
            <a:tailEnd type="triangle" w="lg" len="lg"/>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Freeform 9"/>
          <p:cNvSpPr/>
          <p:nvPr/>
        </p:nvSpPr>
        <p:spPr>
          <a:xfrm>
            <a:off x="3579342" y="4887347"/>
            <a:ext cx="1424039" cy="962076"/>
          </a:xfrm>
          <a:custGeom>
            <a:avLst/>
            <a:gdLst>
              <a:gd name="connsiteX0" fmla="*/ 0 w 1424039"/>
              <a:gd name="connsiteY0" fmla="*/ 962076 h 962076"/>
              <a:gd name="connsiteX1" fmla="*/ 1424039 w 1424039"/>
              <a:gd name="connsiteY1" fmla="*/ 0 h 962076"/>
            </a:gdLst>
            <a:ahLst/>
            <a:cxnLst>
              <a:cxn ang="0">
                <a:pos x="connsiteX0" y="connsiteY0"/>
              </a:cxn>
              <a:cxn ang="0">
                <a:pos x="connsiteX1" y="connsiteY1"/>
              </a:cxn>
            </a:cxnLst>
            <a:rect l="l" t="t" r="r" b="b"/>
            <a:pathLst>
              <a:path w="1424039" h="962076">
                <a:moveTo>
                  <a:pt x="0" y="962076"/>
                </a:moveTo>
                <a:lnTo>
                  <a:pt x="1424039" y="0"/>
                </a:lnTo>
              </a:path>
            </a:pathLst>
          </a:custGeom>
          <a:ln>
            <a:solidFill>
              <a:schemeClr val="accent2"/>
            </a:solidFill>
            <a:tailEnd type="triangle" w="lg" len="lg"/>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Freeform 10"/>
          <p:cNvSpPr/>
          <p:nvPr/>
        </p:nvSpPr>
        <p:spPr>
          <a:xfrm>
            <a:off x="3758951" y="2924712"/>
            <a:ext cx="1603647" cy="769661"/>
          </a:xfrm>
          <a:custGeom>
            <a:avLst/>
            <a:gdLst>
              <a:gd name="connsiteX0" fmla="*/ 1603647 w 1603647"/>
              <a:gd name="connsiteY0" fmla="*/ 0 h 769661"/>
              <a:gd name="connsiteX1" fmla="*/ 0 w 1603647"/>
              <a:gd name="connsiteY1" fmla="*/ 769661 h 769661"/>
            </a:gdLst>
            <a:ahLst/>
            <a:cxnLst>
              <a:cxn ang="0">
                <a:pos x="connsiteX0" y="connsiteY0"/>
              </a:cxn>
              <a:cxn ang="0">
                <a:pos x="connsiteX1" y="connsiteY1"/>
              </a:cxn>
            </a:cxnLst>
            <a:rect l="l" t="t" r="r" b="b"/>
            <a:pathLst>
              <a:path w="1603647" h="769661">
                <a:moveTo>
                  <a:pt x="1603647" y="0"/>
                </a:moveTo>
                <a:lnTo>
                  <a:pt x="0" y="769661"/>
                </a:lnTo>
              </a:path>
            </a:pathLst>
          </a:custGeom>
          <a:ln>
            <a:solidFill>
              <a:schemeClr val="accent2"/>
            </a:solidFill>
            <a:tailEnd type="triangle" w="lg" len="lg"/>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71315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phonotactics</a:t>
            </a:r>
            <a:endParaRPr lang="en-US" dirty="0"/>
          </a:p>
        </p:txBody>
      </p:sp>
      <p:sp>
        <p:nvSpPr>
          <p:cNvPr id="6" name="Content Placeholder 5"/>
          <p:cNvSpPr>
            <a:spLocks noGrp="1"/>
          </p:cNvSpPr>
          <p:nvPr>
            <p:ph idx="1"/>
          </p:nvPr>
        </p:nvSpPr>
        <p:spPr/>
        <p:txBody>
          <a:bodyPr/>
          <a:lstStyle/>
          <a:p>
            <a:r>
              <a:rPr lang="en-US" dirty="0" smtClean="0"/>
              <a:t>So far, we’ve just focused on </a:t>
            </a:r>
            <a:r>
              <a:rPr lang="en-US" i="1" dirty="0" smtClean="0"/>
              <a:t>initial</a:t>
            </a:r>
            <a:r>
              <a:rPr lang="en-US" dirty="0" smtClean="0"/>
              <a:t> consonant clusters. </a:t>
            </a:r>
            <a:r>
              <a:rPr lang="en-US" i="1" dirty="0" smtClean="0"/>
              <a:t>Final</a:t>
            </a:r>
            <a:r>
              <a:rPr lang="en-US" dirty="0" smtClean="0"/>
              <a:t> consonant clusters work differently.</a:t>
            </a:r>
          </a:p>
          <a:p>
            <a:r>
              <a:rPr lang="en-US" dirty="0" smtClean="0"/>
              <a:t>Which consonant clusters can occur at the </a:t>
            </a:r>
            <a:r>
              <a:rPr lang="en-US" i="1" dirty="0" smtClean="0"/>
              <a:t>ends</a:t>
            </a:r>
            <a:r>
              <a:rPr lang="en-US" dirty="0" smtClean="0"/>
              <a:t> of English words? And which can’t? Think of as many as you can</a:t>
            </a:r>
            <a:r>
              <a:rPr lang="is-IS" dirty="0" smtClean="0"/>
              <a:t>…</a:t>
            </a:r>
            <a:endParaRPr lang="en-US" dirty="0"/>
          </a:p>
        </p:txBody>
      </p:sp>
    </p:spTree>
    <p:extLst>
      <p:ext uri="{BB962C8B-B14F-4D97-AF65-F5344CB8AC3E}">
        <p14:creationId xmlns:p14="http://schemas.microsoft.com/office/powerpoint/2010/main" val="14599263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descr="Screen Shot 2015-08-01 at 1.48.53 PM.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86" t="-865" r="-771" b="2126"/>
          <a:stretch/>
        </p:blipFill>
        <p:spPr>
          <a:xfrm>
            <a:off x="2743200" y="914400"/>
            <a:ext cx="6019801" cy="5029200"/>
          </a:xfrm>
        </p:spPr>
      </p:pic>
      <p:sp>
        <p:nvSpPr>
          <p:cNvPr id="6" name="Rectangle 5"/>
          <p:cNvSpPr/>
          <p:nvPr/>
        </p:nvSpPr>
        <p:spPr>
          <a:xfrm>
            <a:off x="2411123" y="431134"/>
            <a:ext cx="7494877" cy="59957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 blackboard)</a:t>
            </a:r>
            <a:endParaRPr lang="en-US" dirty="0"/>
          </a:p>
        </p:txBody>
      </p:sp>
    </p:spTree>
    <p:extLst>
      <p:ext uri="{BB962C8B-B14F-4D97-AF65-F5344CB8AC3E}">
        <p14:creationId xmlns:p14="http://schemas.microsoft.com/office/powerpoint/2010/main" val="153736927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5" descr="Screen Shot 2015-08-01 at 1.48.53 PM.png"/>
          <p:cNvPicPr>
            <a:picLocks noGrp="1" noChangeAspect="1"/>
          </p:cNvPicPr>
          <p:nvPr>
            <p:ph idx="1"/>
          </p:nvPr>
        </p:nvPicPr>
        <p:blipFill rotWithShape="1">
          <a:blip r:embed="rId2">
            <a:extLst>
              <a:ext uri="{28A0092B-C50C-407E-A947-70E740481C1C}">
                <a14:useLocalDpi xmlns:a14="http://schemas.microsoft.com/office/drawing/2010/main" val="0"/>
              </a:ext>
            </a:extLst>
          </a:blip>
          <a:srcRect l="1086" t="-865" r="-771" b="2126"/>
          <a:stretch/>
        </p:blipFill>
        <p:spPr>
          <a:xfrm>
            <a:off x="2743200" y="914400"/>
            <a:ext cx="6019801" cy="5029200"/>
          </a:xfrm>
        </p:spPr>
      </p:pic>
      <p:sp>
        <p:nvSpPr>
          <p:cNvPr id="6" name="Rectangle 5"/>
          <p:cNvSpPr/>
          <p:nvPr/>
        </p:nvSpPr>
        <p:spPr>
          <a:xfrm>
            <a:off x="2411123" y="431134"/>
            <a:ext cx="7494877" cy="59957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(on blackboard)</a:t>
            </a:r>
            <a:endParaRPr lang="en-US" dirty="0"/>
          </a:p>
        </p:txBody>
      </p:sp>
    </p:spTree>
    <p:extLst>
      <p:ext uri="{BB962C8B-B14F-4D97-AF65-F5344CB8AC3E}">
        <p14:creationId xmlns:p14="http://schemas.microsoft.com/office/powerpoint/2010/main" val="3518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xit" presetSubtype="0" fill="hold" grpId="0" nodeType="clickEffect">
                                  <p:stCondLst>
                                    <p:cond delay="0"/>
                                  </p:stCondLst>
                                  <p:childTnLst>
                                    <p:animScale>
                                      <p:cBhvr>
                                        <p:cTn id="6" dur="1000" accel="50000">
                                          <p:stCondLst>
                                            <p:cond delay="0"/>
                                          </p:stCondLst>
                                        </p:cTn>
                                        <p:tgtEl>
                                          <p:spTgt spid="6"/>
                                        </p:tgtEl>
                                      </p:cBhvr>
                                      <p:from x="100000" y="100000"/>
                                      <p:to x="250000" y="250000"/>
                                    </p:animScale>
                                    <p:animMotion origin="layout" path="M 0.0000 0.0000 C 0.03802 0.0 0.1441 0.02341 0.1826 0.0915 C 0.22118 0.15964 0.24705 0.31256 0.2318 0.4083 C 0.21649 0.50394 0.20747 0.57948 0.0908 0.6661 C -0.02552 0.75279 -0.37517 0.88508 -0.4674 0.9289" pathEditMode="relative" ptsTypes="">
                                      <p:cBhvr>
                                        <p:cTn id="7" dur="1000" accel="50000">
                                          <p:stCondLst>
                                            <p:cond delay="0"/>
                                          </p:stCondLst>
                                        </p:cTn>
                                        <p:tgtEl>
                                          <p:spTgt spid="6"/>
                                        </p:tgtEl>
                                        <p:attrNameLst>
                                          <p:attrName>ppt_x</p:attrName>
                                          <p:attrName>ppt_y</p:attrName>
                                        </p:attrNameLst>
                                      </p:cBhvr>
                                    </p:animMotion>
                                    <p:animEffect transition="out" filter="fade">
                                      <p:cBhvr>
                                        <p:cTn id="8" dur="1000"/>
                                        <p:tgtEl>
                                          <p:spTgt spid="6"/>
                                        </p:tgtEl>
                                      </p:cBhvr>
                                    </p:animEffect>
                                    <p:set>
                                      <p:cBhvr>
                                        <p:cTn id="9"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phonotactics</a:t>
            </a:r>
            <a:r>
              <a:rPr lang="en-US" dirty="0"/>
              <a:t>	</a:t>
            </a:r>
          </a:p>
        </p:txBody>
      </p:sp>
      <p:sp>
        <p:nvSpPr>
          <p:cNvPr id="3" name="Content Placeholder 2"/>
          <p:cNvSpPr>
            <a:spLocks noGrp="1"/>
          </p:cNvSpPr>
          <p:nvPr>
            <p:ph idx="1"/>
          </p:nvPr>
        </p:nvSpPr>
        <p:spPr/>
        <p:txBody>
          <a:bodyPr/>
          <a:lstStyle/>
          <a:p>
            <a:r>
              <a:rPr lang="en-US" dirty="0" smtClean="0"/>
              <a:t>Again, you might have noticed that there are laws governing the composition of final consonant clusters in English.</a:t>
            </a:r>
          </a:p>
          <a:p>
            <a:r>
              <a:rPr lang="en-US" dirty="0" smtClean="0"/>
              <a:t>What are some generalizations that you noticed?</a:t>
            </a:r>
          </a:p>
          <a:p>
            <a:r>
              <a:rPr lang="en-US" dirty="0" smtClean="0"/>
              <a:t>How do the laws that govern the composition of initial clusters in English differ from those that govern the composition of final consonant clusters?</a:t>
            </a:r>
            <a:endParaRPr lang="en-US" dirty="0"/>
          </a:p>
        </p:txBody>
      </p:sp>
    </p:spTree>
    <p:extLst>
      <p:ext uri="{BB962C8B-B14F-4D97-AF65-F5344CB8AC3E}">
        <p14:creationId xmlns:p14="http://schemas.microsoft.com/office/powerpoint/2010/main" val="2122029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a:t>
            </a:r>
            <a:endParaRPr lang="en-US" dirty="0"/>
          </a:p>
        </p:txBody>
      </p:sp>
      <p:sp>
        <p:nvSpPr>
          <p:cNvPr id="3" name="Content Placeholder 2"/>
          <p:cNvSpPr>
            <a:spLocks noGrp="1"/>
          </p:cNvSpPr>
          <p:nvPr>
            <p:ph idx="1"/>
          </p:nvPr>
        </p:nvSpPr>
        <p:spPr/>
        <p:txBody>
          <a:bodyPr/>
          <a:lstStyle/>
          <a:p>
            <a:r>
              <a:rPr lang="en-US" dirty="0" smtClean="0"/>
              <a:t>How many vowel letters are there in English?</a:t>
            </a:r>
          </a:p>
          <a:p>
            <a:pPr lvl="1"/>
            <a:r>
              <a:rPr lang="en-US" dirty="0" smtClean="0"/>
              <a:t>5 or 6, depending on how you count &lt;y&gt;.</a:t>
            </a:r>
          </a:p>
          <a:p>
            <a:pPr lvl="1"/>
            <a:r>
              <a:rPr lang="en-US" dirty="0" smtClean="0"/>
              <a:t>a, e, </a:t>
            </a:r>
            <a:r>
              <a:rPr lang="en-US" dirty="0" err="1" smtClean="0"/>
              <a:t>i</a:t>
            </a:r>
            <a:r>
              <a:rPr lang="en-US" dirty="0" smtClean="0"/>
              <a:t>, o, u, (y)</a:t>
            </a:r>
            <a:endParaRPr lang="en-US" dirty="0"/>
          </a:p>
        </p:txBody>
      </p:sp>
    </p:spTree>
    <p:extLst>
      <p:ext uri="{BB962C8B-B14F-4D97-AF65-F5344CB8AC3E}">
        <p14:creationId xmlns:p14="http://schemas.microsoft.com/office/powerpoint/2010/main" val="1205021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questions	</a:t>
            </a:r>
            <a:endParaRPr lang="en-US" dirty="0"/>
          </a:p>
        </p:txBody>
      </p:sp>
      <p:sp>
        <p:nvSpPr>
          <p:cNvPr id="3" name="Content Placeholder 2"/>
          <p:cNvSpPr>
            <a:spLocks noGrp="1"/>
          </p:cNvSpPr>
          <p:nvPr>
            <p:ph idx="1"/>
          </p:nvPr>
        </p:nvSpPr>
        <p:spPr/>
        <p:txBody>
          <a:bodyPr/>
          <a:lstStyle/>
          <a:p>
            <a:r>
              <a:rPr lang="en-US" dirty="0" smtClean="0"/>
              <a:t>How many vowel sounds are there in (American) English?</a:t>
            </a:r>
          </a:p>
          <a:p>
            <a:pPr lvl="1"/>
            <a:r>
              <a:rPr lang="is-IS" dirty="0" smtClean="0"/>
              <a:t>Somewhere around 15.</a:t>
            </a:r>
            <a:endParaRPr lang="en-US" dirty="0"/>
          </a:p>
        </p:txBody>
      </p:sp>
    </p:spTree>
    <p:extLst>
      <p:ext uri="{BB962C8B-B14F-4D97-AF65-F5344CB8AC3E}">
        <p14:creationId xmlns:p14="http://schemas.microsoft.com/office/powerpoint/2010/main" val="212618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572097450"/>
              </p:ext>
            </p:extLst>
          </p:nvPr>
        </p:nvGraphicFramePr>
        <p:xfrm>
          <a:off x="2032000" y="1760220"/>
          <a:ext cx="8128000" cy="3337560"/>
        </p:xfrm>
        <a:graphic>
          <a:graphicData uri="http://schemas.openxmlformats.org/drawingml/2006/table">
            <a:tbl>
              <a:tblPr firstRow="1" bandRow="1">
                <a:tableStyleId>{5C22544A-7EE6-4342-B048-85BDC9FD1C3A}</a:tableStyleId>
              </a:tblPr>
              <a:tblGrid>
                <a:gridCol w="2032000"/>
                <a:gridCol w="2032000"/>
                <a:gridCol w="2032000"/>
                <a:gridCol w="2032000"/>
              </a:tblGrid>
              <a:tr h="370840">
                <a:tc>
                  <a:txBody>
                    <a:bodyPr/>
                    <a:lstStyle/>
                    <a:p>
                      <a:r>
                        <a:rPr lang="en-US" dirty="0" smtClean="0"/>
                        <a:t>Sound</a:t>
                      </a:r>
                      <a:endParaRPr lang="en-US" dirty="0"/>
                    </a:p>
                  </a:txBody>
                  <a:tcPr/>
                </a:tc>
                <a:tc>
                  <a:txBody>
                    <a:bodyPr/>
                    <a:lstStyle/>
                    <a:p>
                      <a:r>
                        <a:rPr lang="en-US" dirty="0" smtClean="0"/>
                        <a:t>Word</a:t>
                      </a:r>
                      <a:endParaRPr lang="en-US" dirty="0"/>
                    </a:p>
                  </a:txBody>
                  <a:tcPr/>
                </a:tc>
                <a:tc>
                  <a:txBody>
                    <a:bodyPr/>
                    <a:lstStyle/>
                    <a:p>
                      <a:r>
                        <a:rPr lang="en-US" dirty="0" smtClean="0"/>
                        <a:t>Sound</a:t>
                      </a:r>
                      <a:endParaRPr lang="en-US" dirty="0"/>
                    </a:p>
                  </a:txBody>
                  <a:tcPr/>
                </a:tc>
                <a:tc>
                  <a:txBody>
                    <a:bodyPr/>
                    <a:lstStyle/>
                    <a:p>
                      <a:r>
                        <a:rPr lang="en-US" dirty="0" smtClean="0"/>
                        <a:t>Word</a:t>
                      </a:r>
                      <a:endParaRPr lang="en-US" dirty="0"/>
                    </a:p>
                  </a:txBody>
                  <a:tcPr/>
                </a:tc>
              </a:tr>
              <a:tr h="370840">
                <a:tc>
                  <a:txBody>
                    <a:bodyPr/>
                    <a:lstStyle/>
                    <a:p>
                      <a:r>
                        <a:rPr lang="en-US" dirty="0" smtClean="0"/>
                        <a:t>/</a:t>
                      </a:r>
                      <a:r>
                        <a:rPr lang="en-US" dirty="0" err="1" smtClean="0"/>
                        <a:t>i</a:t>
                      </a:r>
                      <a:r>
                        <a:rPr lang="en-US" dirty="0" smtClean="0"/>
                        <a:t>/</a:t>
                      </a:r>
                      <a:endParaRPr lang="en-US" dirty="0"/>
                    </a:p>
                  </a:txBody>
                  <a:tcPr/>
                </a:tc>
                <a:tc>
                  <a:txBody>
                    <a:bodyPr/>
                    <a:lstStyle/>
                    <a:p>
                      <a:r>
                        <a:rPr lang="en-US" b="0" dirty="0" smtClean="0"/>
                        <a:t>b</a:t>
                      </a:r>
                      <a:r>
                        <a:rPr lang="en-US" b="1" dirty="0" smtClean="0"/>
                        <a:t>ea</a:t>
                      </a:r>
                      <a:r>
                        <a:rPr lang="en-US" b="0" dirty="0" smtClean="0"/>
                        <a:t>t</a:t>
                      </a:r>
                      <a:endParaRPr lang="en-US" b="0" dirty="0"/>
                    </a:p>
                  </a:txBody>
                  <a:tcPr/>
                </a:tc>
                <a:tc>
                  <a:txBody>
                    <a:bodyPr/>
                    <a:lstStyle/>
                    <a:p>
                      <a:r>
                        <a:rPr lang="en-US" dirty="0" smtClean="0"/>
                        <a:t>/</a:t>
                      </a:r>
                      <a:r>
                        <a:rPr lang="en-US" dirty="0" err="1" smtClean="0"/>
                        <a:t>ɔ</a:t>
                      </a:r>
                      <a:r>
                        <a:rPr lang="en-US" dirty="0" smtClean="0"/>
                        <a:t>/</a:t>
                      </a:r>
                      <a:endParaRPr lang="en-US" dirty="0"/>
                    </a:p>
                  </a:txBody>
                  <a:tcPr/>
                </a:tc>
                <a:tc>
                  <a:txBody>
                    <a:bodyPr/>
                    <a:lstStyle/>
                    <a:p>
                      <a:r>
                        <a:rPr lang="en-US" b="0" dirty="0" smtClean="0"/>
                        <a:t>c</a:t>
                      </a:r>
                      <a:r>
                        <a:rPr lang="en-US" b="1" dirty="0" smtClean="0"/>
                        <a:t>augh</a:t>
                      </a:r>
                      <a:r>
                        <a:rPr lang="en-US" b="0" dirty="0" smtClean="0"/>
                        <a:t>t</a:t>
                      </a:r>
                      <a:endParaRPr lang="en-US" b="0" dirty="0"/>
                    </a:p>
                  </a:txBody>
                  <a:tcPr/>
                </a:tc>
              </a:tr>
              <a:tr h="370840">
                <a:tc>
                  <a:txBody>
                    <a:bodyPr/>
                    <a:lstStyle/>
                    <a:p>
                      <a:r>
                        <a:rPr lang="en-US" dirty="0" smtClean="0"/>
                        <a:t>/</a:t>
                      </a:r>
                      <a:r>
                        <a:rPr lang="en-US" dirty="0" err="1" smtClean="0"/>
                        <a:t>ɪ</a:t>
                      </a:r>
                      <a:r>
                        <a:rPr lang="en-US" dirty="0" smtClean="0"/>
                        <a:t>/</a:t>
                      </a:r>
                      <a:endParaRPr lang="en-US" dirty="0"/>
                    </a:p>
                  </a:txBody>
                  <a:tcPr/>
                </a:tc>
                <a:tc>
                  <a:txBody>
                    <a:bodyPr/>
                    <a:lstStyle/>
                    <a:p>
                      <a:r>
                        <a:rPr lang="en-US" b="0" dirty="0" smtClean="0"/>
                        <a:t>b</a:t>
                      </a:r>
                      <a:r>
                        <a:rPr lang="en-US" b="1" dirty="0" smtClean="0"/>
                        <a:t>i</a:t>
                      </a:r>
                      <a:r>
                        <a:rPr lang="en-US" b="0" dirty="0" smtClean="0"/>
                        <a:t>t</a:t>
                      </a:r>
                      <a:endParaRPr lang="en-US" b="0" dirty="0"/>
                    </a:p>
                  </a:txBody>
                  <a:tcPr/>
                </a:tc>
                <a:tc>
                  <a:txBody>
                    <a:bodyPr/>
                    <a:lstStyle/>
                    <a:p>
                      <a:r>
                        <a:rPr lang="en-US" dirty="0" smtClean="0"/>
                        <a:t>/a/</a:t>
                      </a:r>
                      <a:endParaRPr lang="en-US" dirty="0"/>
                    </a:p>
                  </a:txBody>
                  <a:tcPr/>
                </a:tc>
                <a:tc>
                  <a:txBody>
                    <a:bodyPr/>
                    <a:lstStyle/>
                    <a:p>
                      <a:r>
                        <a:rPr lang="en-US" b="0" dirty="0" smtClean="0"/>
                        <a:t>f</a:t>
                      </a:r>
                      <a:r>
                        <a:rPr lang="en-US" b="1" dirty="0" smtClean="0"/>
                        <a:t>a</a:t>
                      </a:r>
                      <a:r>
                        <a:rPr lang="en-US" b="0" dirty="0" smtClean="0"/>
                        <a:t>ther</a:t>
                      </a:r>
                      <a:endParaRPr lang="en-US" b="0" dirty="0"/>
                    </a:p>
                  </a:txBody>
                  <a:tcPr/>
                </a:tc>
              </a:tr>
              <a:tr h="370840">
                <a:tc>
                  <a:txBody>
                    <a:bodyPr/>
                    <a:lstStyle/>
                    <a:p>
                      <a:r>
                        <a:rPr lang="en-US" dirty="0" smtClean="0"/>
                        <a:t>/</a:t>
                      </a:r>
                      <a:r>
                        <a:rPr lang="en-US" dirty="0" err="1" smtClean="0"/>
                        <a:t>ɛ</a:t>
                      </a:r>
                      <a:r>
                        <a:rPr lang="en-US" dirty="0" smtClean="0"/>
                        <a:t>/</a:t>
                      </a:r>
                      <a:endParaRPr lang="en-US" dirty="0"/>
                    </a:p>
                  </a:txBody>
                  <a:tcPr/>
                </a:tc>
                <a:tc>
                  <a:txBody>
                    <a:bodyPr/>
                    <a:lstStyle/>
                    <a:p>
                      <a:r>
                        <a:rPr lang="en-US" b="0" dirty="0" smtClean="0"/>
                        <a:t>b</a:t>
                      </a:r>
                      <a:r>
                        <a:rPr lang="en-US" b="1" dirty="0" smtClean="0"/>
                        <a:t>e</a:t>
                      </a:r>
                      <a:r>
                        <a:rPr lang="en-US" b="0" dirty="0" smtClean="0"/>
                        <a:t>t</a:t>
                      </a:r>
                      <a:endParaRPr lang="en-US" b="0" dirty="0"/>
                    </a:p>
                  </a:txBody>
                  <a:tcPr/>
                </a:tc>
                <a:tc>
                  <a:txBody>
                    <a:bodyPr/>
                    <a:lstStyle/>
                    <a:p>
                      <a:r>
                        <a:rPr lang="en-US" dirty="0" smtClean="0"/>
                        <a:t>/</a:t>
                      </a:r>
                      <a:r>
                        <a:rPr lang="en-US" dirty="0" err="1" smtClean="0"/>
                        <a:t>e͜ɪ</a:t>
                      </a:r>
                      <a:r>
                        <a:rPr lang="en-US" dirty="0" smtClean="0"/>
                        <a:t>/</a:t>
                      </a:r>
                      <a:endParaRPr lang="en-US" dirty="0"/>
                    </a:p>
                  </a:txBody>
                  <a:tcPr/>
                </a:tc>
                <a:tc>
                  <a:txBody>
                    <a:bodyPr/>
                    <a:lstStyle/>
                    <a:p>
                      <a:r>
                        <a:rPr lang="en-US" b="0" dirty="0" smtClean="0"/>
                        <a:t>pl</a:t>
                      </a:r>
                      <a:r>
                        <a:rPr lang="en-US" b="1" dirty="0" smtClean="0"/>
                        <a:t>ay</a:t>
                      </a:r>
                      <a:endParaRPr lang="en-US" b="1" dirty="0"/>
                    </a:p>
                  </a:txBody>
                  <a:tcPr/>
                </a:tc>
              </a:tr>
              <a:tr h="370840">
                <a:tc>
                  <a:txBody>
                    <a:bodyPr/>
                    <a:lstStyle/>
                    <a:p>
                      <a:r>
                        <a:rPr lang="en-US" dirty="0" smtClean="0"/>
                        <a:t>/</a:t>
                      </a:r>
                      <a:r>
                        <a:rPr lang="en-US" dirty="0" err="1" smtClean="0"/>
                        <a:t>æ</a:t>
                      </a:r>
                      <a:r>
                        <a:rPr lang="en-US" dirty="0" smtClean="0"/>
                        <a:t>/</a:t>
                      </a:r>
                      <a:endParaRPr lang="en-US" dirty="0"/>
                    </a:p>
                  </a:txBody>
                  <a:tcPr/>
                </a:tc>
                <a:tc>
                  <a:txBody>
                    <a:bodyPr/>
                    <a:lstStyle/>
                    <a:p>
                      <a:r>
                        <a:rPr lang="en-US" b="0" dirty="0" smtClean="0"/>
                        <a:t>b</a:t>
                      </a:r>
                      <a:r>
                        <a:rPr lang="en-US" b="1" dirty="0" smtClean="0"/>
                        <a:t>a</a:t>
                      </a:r>
                      <a:r>
                        <a:rPr lang="en-US" b="0" dirty="0" smtClean="0"/>
                        <a:t>t</a:t>
                      </a:r>
                      <a:endParaRPr lang="en-US" b="0" dirty="0"/>
                    </a:p>
                  </a:txBody>
                  <a:tcPr/>
                </a:tc>
                <a:tc>
                  <a:txBody>
                    <a:bodyPr/>
                    <a:lstStyle/>
                    <a:p>
                      <a:r>
                        <a:rPr lang="en-US" dirty="0" smtClean="0"/>
                        <a:t>/</a:t>
                      </a:r>
                      <a:r>
                        <a:rPr lang="en-US" dirty="0" err="1" smtClean="0"/>
                        <a:t>aɪ</a:t>
                      </a:r>
                      <a:r>
                        <a:rPr lang="en-US" dirty="0" smtClean="0"/>
                        <a:t>/</a:t>
                      </a:r>
                      <a:endParaRPr lang="en-US" dirty="0"/>
                    </a:p>
                  </a:txBody>
                  <a:tcPr/>
                </a:tc>
                <a:tc>
                  <a:txBody>
                    <a:bodyPr/>
                    <a:lstStyle/>
                    <a:p>
                      <a:r>
                        <a:rPr lang="en-US" b="0" dirty="0" smtClean="0"/>
                        <a:t>m</a:t>
                      </a:r>
                      <a:r>
                        <a:rPr lang="en-US" b="1" dirty="0" smtClean="0"/>
                        <a:t>y</a:t>
                      </a:r>
                      <a:endParaRPr lang="en-US" b="1" dirty="0"/>
                    </a:p>
                  </a:txBody>
                  <a:tcPr/>
                </a:tc>
              </a:tr>
              <a:tr h="370840">
                <a:tc>
                  <a:txBody>
                    <a:bodyPr/>
                    <a:lstStyle/>
                    <a:p>
                      <a:r>
                        <a:rPr lang="en-US" dirty="0" smtClean="0"/>
                        <a:t>/</a:t>
                      </a:r>
                      <a:r>
                        <a:rPr lang="en-US" dirty="0" err="1" smtClean="0"/>
                        <a:t>ə</a:t>
                      </a:r>
                      <a:r>
                        <a:rPr lang="en-US" dirty="0" smtClean="0"/>
                        <a:t>/</a:t>
                      </a:r>
                      <a:endParaRPr lang="en-US" dirty="0"/>
                    </a:p>
                  </a:txBody>
                  <a:tcPr/>
                </a:tc>
                <a:tc>
                  <a:txBody>
                    <a:bodyPr/>
                    <a:lstStyle/>
                    <a:p>
                      <a:r>
                        <a:rPr lang="en-US" b="0" dirty="0" smtClean="0"/>
                        <a:t>b</a:t>
                      </a:r>
                      <a:r>
                        <a:rPr lang="en-US" b="1" dirty="0" smtClean="0"/>
                        <a:t>a</a:t>
                      </a:r>
                      <a:r>
                        <a:rPr lang="en-US" b="0" dirty="0" smtClean="0"/>
                        <a:t>nan</a:t>
                      </a:r>
                      <a:r>
                        <a:rPr lang="en-US" b="1" dirty="0" smtClean="0"/>
                        <a:t>a</a:t>
                      </a:r>
                      <a:endParaRPr lang="en-US" b="1" dirty="0"/>
                    </a:p>
                  </a:txBody>
                  <a:tcPr/>
                </a:tc>
                <a:tc>
                  <a:txBody>
                    <a:bodyPr/>
                    <a:lstStyle/>
                    <a:p>
                      <a:r>
                        <a:rPr lang="en-US" dirty="0" smtClean="0"/>
                        <a:t>/</a:t>
                      </a:r>
                      <a:r>
                        <a:rPr lang="en-US" dirty="0" err="1" smtClean="0"/>
                        <a:t>ɔɪ</a:t>
                      </a:r>
                      <a:r>
                        <a:rPr lang="en-US" dirty="0" smtClean="0"/>
                        <a:t>/</a:t>
                      </a:r>
                      <a:endParaRPr lang="en-US" dirty="0"/>
                    </a:p>
                  </a:txBody>
                  <a:tcPr/>
                </a:tc>
                <a:tc>
                  <a:txBody>
                    <a:bodyPr/>
                    <a:lstStyle/>
                    <a:p>
                      <a:r>
                        <a:rPr lang="en-US" b="0" dirty="0" smtClean="0"/>
                        <a:t>b</a:t>
                      </a:r>
                      <a:r>
                        <a:rPr lang="en-US" b="1" dirty="0" smtClean="0"/>
                        <a:t>oy</a:t>
                      </a:r>
                      <a:endParaRPr lang="en-US" b="1" dirty="0"/>
                    </a:p>
                  </a:txBody>
                  <a:tcPr/>
                </a:tc>
              </a:tr>
              <a:tr h="370840">
                <a:tc>
                  <a:txBody>
                    <a:bodyPr/>
                    <a:lstStyle/>
                    <a:p>
                      <a:r>
                        <a:rPr lang="en-US" dirty="0" smtClean="0"/>
                        <a:t>/</a:t>
                      </a:r>
                      <a:r>
                        <a:rPr lang="en-US" dirty="0" err="1" smtClean="0"/>
                        <a:t>ʌ</a:t>
                      </a:r>
                      <a:r>
                        <a:rPr lang="en-US" dirty="0" smtClean="0"/>
                        <a:t>/</a:t>
                      </a:r>
                      <a:endParaRPr lang="en-US" dirty="0"/>
                    </a:p>
                  </a:txBody>
                  <a:tcPr/>
                </a:tc>
                <a:tc>
                  <a:txBody>
                    <a:bodyPr/>
                    <a:lstStyle/>
                    <a:p>
                      <a:r>
                        <a:rPr lang="en-US" b="0" dirty="0" smtClean="0"/>
                        <a:t>b</a:t>
                      </a:r>
                      <a:r>
                        <a:rPr lang="en-US" b="1" dirty="0" smtClean="0"/>
                        <a:t>u</a:t>
                      </a:r>
                      <a:r>
                        <a:rPr lang="en-US" b="0" dirty="0" smtClean="0"/>
                        <a:t>t</a:t>
                      </a:r>
                      <a:endParaRPr lang="en-US" b="0" dirty="0"/>
                    </a:p>
                  </a:txBody>
                  <a:tcPr/>
                </a:tc>
                <a:tc>
                  <a:txBody>
                    <a:bodyPr/>
                    <a:lstStyle/>
                    <a:p>
                      <a:r>
                        <a:rPr lang="en-US" dirty="0" smtClean="0"/>
                        <a:t>/</a:t>
                      </a:r>
                      <a:r>
                        <a:rPr lang="en-US" dirty="0" err="1" smtClean="0"/>
                        <a:t>oʊ</a:t>
                      </a:r>
                      <a:r>
                        <a:rPr lang="en-US" dirty="0" smtClean="0"/>
                        <a:t>/</a:t>
                      </a:r>
                      <a:endParaRPr lang="en-US" dirty="0"/>
                    </a:p>
                  </a:txBody>
                  <a:tcPr/>
                </a:tc>
                <a:tc>
                  <a:txBody>
                    <a:bodyPr/>
                    <a:lstStyle/>
                    <a:p>
                      <a:r>
                        <a:rPr lang="en-US" b="0" dirty="0" smtClean="0"/>
                        <a:t>b</a:t>
                      </a:r>
                      <a:r>
                        <a:rPr lang="en-US" b="1" dirty="0" smtClean="0"/>
                        <a:t>oa</a:t>
                      </a:r>
                      <a:r>
                        <a:rPr lang="en-US" b="0" dirty="0" smtClean="0"/>
                        <a:t>t, t</a:t>
                      </a:r>
                      <a:r>
                        <a:rPr lang="en-US" b="1" dirty="0" smtClean="0"/>
                        <a:t>ow</a:t>
                      </a:r>
                      <a:endParaRPr lang="en-US" b="1" dirty="0"/>
                    </a:p>
                  </a:txBody>
                  <a:tcPr/>
                </a:tc>
              </a:tr>
              <a:tr h="370840">
                <a:tc>
                  <a:txBody>
                    <a:bodyPr/>
                    <a:lstStyle/>
                    <a:p>
                      <a:r>
                        <a:rPr lang="en-US" dirty="0" smtClean="0"/>
                        <a:t>/u/</a:t>
                      </a:r>
                      <a:endParaRPr lang="en-US" dirty="0"/>
                    </a:p>
                  </a:txBody>
                  <a:tcPr/>
                </a:tc>
                <a:tc>
                  <a:txBody>
                    <a:bodyPr/>
                    <a:lstStyle/>
                    <a:p>
                      <a:r>
                        <a:rPr lang="en-US" b="0" dirty="0" smtClean="0"/>
                        <a:t>b</a:t>
                      </a:r>
                      <a:r>
                        <a:rPr lang="en-US" b="1" dirty="0" smtClean="0"/>
                        <a:t>oo</a:t>
                      </a:r>
                      <a:r>
                        <a:rPr lang="en-US" b="0" dirty="0" smtClean="0"/>
                        <a:t>t</a:t>
                      </a:r>
                      <a:endParaRPr lang="en-US" b="0" dirty="0"/>
                    </a:p>
                  </a:txBody>
                  <a:tcPr/>
                </a:tc>
                <a:tc>
                  <a:txBody>
                    <a:bodyPr/>
                    <a:lstStyle/>
                    <a:p>
                      <a:r>
                        <a:rPr lang="en-US" dirty="0" smtClean="0"/>
                        <a:t>/</a:t>
                      </a:r>
                      <a:r>
                        <a:rPr lang="en-US" dirty="0" err="1" smtClean="0"/>
                        <a:t>aʊ</a:t>
                      </a:r>
                      <a:r>
                        <a:rPr lang="en-US" dirty="0" smtClean="0"/>
                        <a:t>/</a:t>
                      </a:r>
                      <a:endParaRPr lang="en-US" dirty="0"/>
                    </a:p>
                  </a:txBody>
                  <a:tcPr/>
                </a:tc>
                <a:tc>
                  <a:txBody>
                    <a:bodyPr/>
                    <a:lstStyle/>
                    <a:p>
                      <a:r>
                        <a:rPr lang="en-US" b="0" dirty="0" smtClean="0"/>
                        <a:t>h</a:t>
                      </a:r>
                      <a:r>
                        <a:rPr lang="en-US" b="1" dirty="0" smtClean="0"/>
                        <a:t>ou</a:t>
                      </a:r>
                      <a:r>
                        <a:rPr lang="en-US" b="0" dirty="0" smtClean="0"/>
                        <a:t>se</a:t>
                      </a:r>
                      <a:endParaRPr lang="en-US" b="0" dirty="0"/>
                    </a:p>
                  </a:txBody>
                  <a:tcPr/>
                </a:tc>
              </a:tr>
              <a:tr h="370840">
                <a:tc>
                  <a:txBody>
                    <a:bodyPr/>
                    <a:lstStyle/>
                    <a:p>
                      <a:r>
                        <a:rPr lang="en-US" dirty="0" smtClean="0"/>
                        <a:t>/</a:t>
                      </a:r>
                      <a:r>
                        <a:rPr lang="en-US" dirty="0" err="1" smtClean="0"/>
                        <a:t>ʊ</a:t>
                      </a:r>
                      <a:r>
                        <a:rPr lang="en-US" dirty="0" smtClean="0"/>
                        <a:t>/</a:t>
                      </a:r>
                      <a:endParaRPr lang="en-US" dirty="0"/>
                    </a:p>
                  </a:txBody>
                  <a:tcPr/>
                </a:tc>
                <a:tc>
                  <a:txBody>
                    <a:bodyPr/>
                    <a:lstStyle/>
                    <a:p>
                      <a:r>
                        <a:rPr lang="en-US" b="0" dirty="0" smtClean="0"/>
                        <a:t>b</a:t>
                      </a:r>
                      <a:r>
                        <a:rPr lang="en-US" b="1" dirty="0" smtClean="0"/>
                        <a:t>oo</a:t>
                      </a:r>
                      <a:r>
                        <a:rPr lang="en-US" b="0" dirty="0" smtClean="0"/>
                        <a:t>k</a:t>
                      </a:r>
                      <a:endParaRPr lang="en-US" b="0" dirty="0"/>
                    </a:p>
                  </a:txBody>
                  <a:tcPr/>
                </a:tc>
                <a:tc>
                  <a:txBody>
                    <a:bodyPr/>
                    <a:lstStyle/>
                    <a:p>
                      <a:endParaRPr lang="en-US" dirty="0"/>
                    </a:p>
                  </a:txBody>
                  <a:tcPr/>
                </a:tc>
                <a:tc>
                  <a:txBody>
                    <a:bodyPr/>
                    <a:lstStyle/>
                    <a:p>
                      <a:endParaRPr lang="en-US" b="0" dirty="0"/>
                    </a:p>
                  </a:txBody>
                  <a:tcPr/>
                </a:tc>
              </a:tr>
            </a:tbl>
          </a:graphicData>
        </a:graphic>
      </p:graphicFrame>
    </p:spTree>
    <p:extLst>
      <p:ext uri="{BB962C8B-B14F-4D97-AF65-F5344CB8AC3E}">
        <p14:creationId xmlns:p14="http://schemas.microsoft.com/office/powerpoint/2010/main" val="11451599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1790</TotalTime>
  <Words>3617</Words>
  <Application>Microsoft Macintosh PowerPoint</Application>
  <PresentationFormat>Widescreen</PresentationFormat>
  <Paragraphs>819</Paragraphs>
  <Slides>64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64</vt:i4>
      </vt:variant>
    </vt:vector>
  </HeadingPairs>
  <TitlesOfParts>
    <vt:vector size="69" baseType="lpstr">
      <vt:lpstr>Arial</vt:lpstr>
      <vt:lpstr>Calibri</vt:lpstr>
      <vt:lpstr>Calibri Light</vt:lpstr>
      <vt:lpstr>Wingdings</vt:lpstr>
      <vt:lpstr>Office Theme</vt:lpstr>
      <vt:lpstr>phonetics &amp; phonology</vt:lpstr>
      <vt:lpstr>overview</vt:lpstr>
      <vt:lpstr>outline</vt:lpstr>
      <vt:lpstr>some questions</vt:lpstr>
      <vt:lpstr>some questions</vt:lpstr>
      <vt:lpstr>PowerPoint Presentation</vt:lpstr>
      <vt:lpstr>some questions</vt:lpstr>
      <vt:lpstr>some questions </vt:lpstr>
      <vt:lpstr>PowerPoint Presentation</vt:lpstr>
      <vt:lpstr>some questions</vt:lpstr>
      <vt:lpstr>some questions</vt:lpstr>
      <vt:lpstr>some questions</vt:lpstr>
      <vt:lpstr>some questions</vt:lpstr>
      <vt:lpstr>some questions</vt:lpstr>
      <vt:lpstr>articulatory phonetics</vt:lpstr>
      <vt:lpstr>articulatory phonetics</vt:lpstr>
      <vt:lpstr>articulatory phonetics</vt:lpstr>
      <vt:lpstr>articulatory phonetics</vt:lpstr>
      <vt:lpstr>articulatory phonetics </vt:lpstr>
      <vt:lpstr>articulatory phonetics</vt:lpstr>
      <vt:lpstr>articulatory phonetics</vt:lpstr>
      <vt:lpstr>articulatory phonetics</vt:lpstr>
      <vt:lpstr>articulatory phonetics</vt:lpstr>
      <vt:lpstr>articulatory phonetics</vt:lpstr>
      <vt:lpstr>articulatory phonetics</vt:lpstr>
      <vt:lpstr>articulatory phonetics</vt:lpstr>
      <vt:lpstr>articulatory phonetics</vt:lpstr>
      <vt:lpstr>inventories</vt:lpstr>
      <vt:lpstr>inventories</vt:lpstr>
      <vt:lpstr>inventories</vt:lpstr>
      <vt:lpstr>inventories</vt:lpstr>
      <vt:lpstr>inventories</vt:lpstr>
      <vt:lpstr>articulatory phonetics</vt:lpstr>
      <vt:lpstr>articulatory phonetics </vt:lpstr>
      <vt:lpstr>articulatory phonetics </vt:lpstr>
      <vt:lpstr>perception</vt:lpstr>
      <vt:lpstr>perception</vt:lpstr>
      <vt:lpstr>perception</vt:lpstr>
      <vt:lpstr>perception</vt:lpstr>
      <vt:lpstr>perception </vt:lpstr>
      <vt:lpstr>perception</vt:lpstr>
      <vt:lpstr>perception </vt:lpstr>
      <vt:lpstr>perception</vt:lpstr>
      <vt:lpstr>perception</vt:lpstr>
      <vt:lpstr>perception</vt:lpstr>
      <vt:lpstr>perception</vt:lpstr>
      <vt:lpstr>perception </vt:lpstr>
      <vt:lpstr>perception</vt:lpstr>
      <vt:lpstr>perception</vt:lpstr>
      <vt:lpstr>phonotactics</vt:lpstr>
      <vt:lpstr>phonotactics</vt:lpstr>
      <vt:lpstr>phonotactics</vt:lpstr>
      <vt:lpstr>phonotactics </vt:lpstr>
      <vt:lpstr>PowerPoint Presentation</vt:lpstr>
      <vt:lpstr>PowerPoint Presentation</vt:lpstr>
      <vt:lpstr>phonotactics</vt:lpstr>
      <vt:lpstr>phonotactics</vt:lpstr>
      <vt:lpstr>phonotactics</vt:lpstr>
      <vt:lpstr>phonotactics</vt:lpstr>
      <vt:lpstr>phonotactics</vt:lpstr>
      <vt:lpstr>phonotactics</vt:lpstr>
      <vt:lpstr>PowerPoint Presentation</vt:lpstr>
      <vt:lpstr>PowerPoint Presentation</vt:lpstr>
      <vt:lpstr>phonotactics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phonetics &amp; phonology</dc:title>
  <dc:creator>Microsoft Office User</dc:creator>
  <cp:lastModifiedBy>Microsoft Office User</cp:lastModifiedBy>
  <cp:revision>43</cp:revision>
  <dcterms:created xsi:type="dcterms:W3CDTF">2016-03-18T14:28:41Z</dcterms:created>
  <dcterms:modified xsi:type="dcterms:W3CDTF">2016-03-24T22:04:42Z</dcterms:modified>
</cp:coreProperties>
</file>