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won-Yong%20Jin\AppData\Local\Temp\downloa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SA_CSHomePrice_History!$A$159:$A$285</c:f>
              <c:numCache>
                <c:formatCode>mmmm\ yyyy</c:formatCode>
                <c:ptCount val="127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39265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</c:numCache>
            </c:numRef>
          </c:cat>
          <c:val>
            <c:numRef>
              <c:f>SA_CSHomePrice_History!$W$159:$W$285</c:f>
              <c:numCache>
                <c:formatCode>0.00</c:formatCode>
                <c:ptCount val="127"/>
                <c:pt idx="0">
                  <c:v>100.59</c:v>
                </c:pt>
                <c:pt idx="1">
                  <c:v>101.69</c:v>
                </c:pt>
                <c:pt idx="2">
                  <c:v>102.78</c:v>
                </c:pt>
                <c:pt idx="3">
                  <c:v>103.99000000000002</c:v>
                </c:pt>
                <c:pt idx="4">
                  <c:v>105.26</c:v>
                </c:pt>
                <c:pt idx="5">
                  <c:v>106.41000000000005</c:v>
                </c:pt>
                <c:pt idx="6">
                  <c:v>107.14</c:v>
                </c:pt>
                <c:pt idx="7">
                  <c:v>107.86</c:v>
                </c:pt>
                <c:pt idx="8">
                  <c:v>108.61</c:v>
                </c:pt>
                <c:pt idx="9">
                  <c:v>109.49000000000002</c:v>
                </c:pt>
                <c:pt idx="10">
                  <c:v>110.57</c:v>
                </c:pt>
                <c:pt idx="11">
                  <c:v>111.8</c:v>
                </c:pt>
                <c:pt idx="12">
                  <c:v>113.05</c:v>
                </c:pt>
                <c:pt idx="13">
                  <c:v>114.11999999999999</c:v>
                </c:pt>
                <c:pt idx="14">
                  <c:v>115.08</c:v>
                </c:pt>
                <c:pt idx="15">
                  <c:v>115.84</c:v>
                </c:pt>
                <c:pt idx="16">
                  <c:v>116.31</c:v>
                </c:pt>
                <c:pt idx="17">
                  <c:v>116.91000000000005</c:v>
                </c:pt>
                <c:pt idx="18">
                  <c:v>117.5</c:v>
                </c:pt>
                <c:pt idx="19">
                  <c:v>118.25</c:v>
                </c:pt>
                <c:pt idx="20">
                  <c:v>119.03</c:v>
                </c:pt>
                <c:pt idx="21">
                  <c:v>119.69</c:v>
                </c:pt>
                <c:pt idx="22">
                  <c:v>120.28</c:v>
                </c:pt>
                <c:pt idx="23">
                  <c:v>120.66999999999999</c:v>
                </c:pt>
                <c:pt idx="24">
                  <c:v>121.36</c:v>
                </c:pt>
                <c:pt idx="25">
                  <c:v>122.19</c:v>
                </c:pt>
                <c:pt idx="26">
                  <c:v>123.31</c:v>
                </c:pt>
                <c:pt idx="27">
                  <c:v>124.5</c:v>
                </c:pt>
                <c:pt idx="28">
                  <c:v>125.93</c:v>
                </c:pt>
                <c:pt idx="29">
                  <c:v>127.4</c:v>
                </c:pt>
                <c:pt idx="30">
                  <c:v>128.88000000000011</c:v>
                </c:pt>
                <c:pt idx="31">
                  <c:v>130.31</c:v>
                </c:pt>
                <c:pt idx="32">
                  <c:v>131.53</c:v>
                </c:pt>
                <c:pt idx="33">
                  <c:v>132.85000000000011</c:v>
                </c:pt>
                <c:pt idx="34">
                  <c:v>134.1</c:v>
                </c:pt>
                <c:pt idx="35">
                  <c:v>135.41</c:v>
                </c:pt>
                <c:pt idx="36">
                  <c:v>136.47</c:v>
                </c:pt>
                <c:pt idx="37">
                  <c:v>137.44999999999999</c:v>
                </c:pt>
                <c:pt idx="38">
                  <c:v>138.36000000000001</c:v>
                </c:pt>
                <c:pt idx="39">
                  <c:v>139.22999999999999</c:v>
                </c:pt>
                <c:pt idx="40">
                  <c:v>140.15</c:v>
                </c:pt>
                <c:pt idx="41">
                  <c:v>140.94</c:v>
                </c:pt>
                <c:pt idx="42">
                  <c:v>142.12</c:v>
                </c:pt>
                <c:pt idx="43">
                  <c:v>143.56</c:v>
                </c:pt>
                <c:pt idx="44">
                  <c:v>145.26999999999998</c:v>
                </c:pt>
                <c:pt idx="45">
                  <c:v>146.99</c:v>
                </c:pt>
                <c:pt idx="46">
                  <c:v>148.83000000000001</c:v>
                </c:pt>
                <c:pt idx="47">
                  <c:v>150.76</c:v>
                </c:pt>
                <c:pt idx="48">
                  <c:v>152.63</c:v>
                </c:pt>
                <c:pt idx="49">
                  <c:v>154.53</c:v>
                </c:pt>
                <c:pt idx="50">
                  <c:v>156.88000000000011</c:v>
                </c:pt>
                <c:pt idx="51">
                  <c:v>159.32000000000011</c:v>
                </c:pt>
                <c:pt idx="52">
                  <c:v>161.75</c:v>
                </c:pt>
                <c:pt idx="53">
                  <c:v>164.34</c:v>
                </c:pt>
                <c:pt idx="54">
                  <c:v>166.4</c:v>
                </c:pt>
                <c:pt idx="55">
                  <c:v>168.1</c:v>
                </c:pt>
                <c:pt idx="56">
                  <c:v>169.67</c:v>
                </c:pt>
                <c:pt idx="57">
                  <c:v>171.31</c:v>
                </c:pt>
                <c:pt idx="58">
                  <c:v>173.09</c:v>
                </c:pt>
                <c:pt idx="59">
                  <c:v>175.08</c:v>
                </c:pt>
                <c:pt idx="60">
                  <c:v>177.54</c:v>
                </c:pt>
                <c:pt idx="61">
                  <c:v>180.23</c:v>
                </c:pt>
                <c:pt idx="62">
                  <c:v>183.12</c:v>
                </c:pt>
                <c:pt idx="63">
                  <c:v>185.45000000000007</c:v>
                </c:pt>
                <c:pt idx="64">
                  <c:v>187.54</c:v>
                </c:pt>
                <c:pt idx="65">
                  <c:v>189.58</c:v>
                </c:pt>
                <c:pt idx="66">
                  <c:v>191.43</c:v>
                </c:pt>
                <c:pt idx="67">
                  <c:v>193.49</c:v>
                </c:pt>
                <c:pt idx="68">
                  <c:v>195.66</c:v>
                </c:pt>
                <c:pt idx="69">
                  <c:v>197.89000000000001</c:v>
                </c:pt>
                <c:pt idx="70">
                  <c:v>200.13</c:v>
                </c:pt>
                <c:pt idx="71">
                  <c:v>202.14</c:v>
                </c:pt>
                <c:pt idx="72">
                  <c:v>203.72</c:v>
                </c:pt>
                <c:pt idx="73">
                  <c:v>205.28</c:v>
                </c:pt>
                <c:pt idx="74">
                  <c:v>206.01</c:v>
                </c:pt>
                <c:pt idx="75">
                  <c:v>206.52</c:v>
                </c:pt>
                <c:pt idx="76">
                  <c:v>206.49</c:v>
                </c:pt>
                <c:pt idx="77">
                  <c:v>205.93</c:v>
                </c:pt>
                <c:pt idx="78">
                  <c:v>205.09</c:v>
                </c:pt>
                <c:pt idx="79">
                  <c:v>204.44</c:v>
                </c:pt>
                <c:pt idx="80">
                  <c:v>203.68</c:v>
                </c:pt>
                <c:pt idx="81">
                  <c:v>203.56</c:v>
                </c:pt>
                <c:pt idx="82">
                  <c:v>203.6</c:v>
                </c:pt>
                <c:pt idx="83">
                  <c:v>203.37</c:v>
                </c:pt>
                <c:pt idx="84">
                  <c:v>203.58</c:v>
                </c:pt>
                <c:pt idx="85">
                  <c:v>203.85000000000011</c:v>
                </c:pt>
                <c:pt idx="86">
                  <c:v>203.7</c:v>
                </c:pt>
                <c:pt idx="87">
                  <c:v>202.63</c:v>
                </c:pt>
                <c:pt idx="88">
                  <c:v>200.9800000000001</c:v>
                </c:pt>
                <c:pt idx="89">
                  <c:v>199.08</c:v>
                </c:pt>
                <c:pt idx="90">
                  <c:v>197.20999999999998</c:v>
                </c:pt>
                <c:pt idx="91">
                  <c:v>195.52</c:v>
                </c:pt>
                <c:pt idx="92">
                  <c:v>193.33</c:v>
                </c:pt>
                <c:pt idx="93">
                  <c:v>190.9800000000001</c:v>
                </c:pt>
                <c:pt idx="94">
                  <c:v>187.8</c:v>
                </c:pt>
                <c:pt idx="95">
                  <c:v>184.9</c:v>
                </c:pt>
                <c:pt idx="96">
                  <c:v>181.82000000000011</c:v>
                </c:pt>
                <c:pt idx="97">
                  <c:v>178.13</c:v>
                </c:pt>
                <c:pt idx="98">
                  <c:v>174.76999999999998</c:v>
                </c:pt>
                <c:pt idx="99">
                  <c:v>172.08</c:v>
                </c:pt>
                <c:pt idx="100">
                  <c:v>169.5</c:v>
                </c:pt>
                <c:pt idx="101">
                  <c:v>167.53</c:v>
                </c:pt>
                <c:pt idx="102">
                  <c:v>164.99</c:v>
                </c:pt>
                <c:pt idx="103">
                  <c:v>162.96</c:v>
                </c:pt>
                <c:pt idx="104">
                  <c:v>159.44</c:v>
                </c:pt>
                <c:pt idx="105">
                  <c:v>156.28</c:v>
                </c:pt>
                <c:pt idx="106">
                  <c:v>153.47</c:v>
                </c:pt>
                <c:pt idx="107">
                  <c:v>150.41</c:v>
                </c:pt>
                <c:pt idx="108">
                  <c:v>147.25</c:v>
                </c:pt>
                <c:pt idx="109">
                  <c:v>145.02000000000001</c:v>
                </c:pt>
                <c:pt idx="110">
                  <c:v>142.32000000000011</c:v>
                </c:pt>
                <c:pt idx="111">
                  <c:v>141.16999999999999</c:v>
                </c:pt>
                <c:pt idx="112">
                  <c:v>140.83000000000001</c:v>
                </c:pt>
                <c:pt idx="113">
                  <c:v>141.78</c:v>
                </c:pt>
                <c:pt idx="114">
                  <c:v>143.07</c:v>
                </c:pt>
                <c:pt idx="115">
                  <c:v>144.54</c:v>
                </c:pt>
                <c:pt idx="116">
                  <c:v>144.51</c:v>
                </c:pt>
                <c:pt idx="117">
                  <c:v>144.72999999999999</c:v>
                </c:pt>
                <c:pt idx="118">
                  <c:v>145.16</c:v>
                </c:pt>
                <c:pt idx="119">
                  <c:v>145.75</c:v>
                </c:pt>
                <c:pt idx="120">
                  <c:v>146.19999999999999</c:v>
                </c:pt>
                <c:pt idx="121">
                  <c:v>146.04</c:v>
                </c:pt>
                <c:pt idx="122">
                  <c:v>145.73999999999998</c:v>
                </c:pt>
                <c:pt idx="123">
                  <c:v>146.65</c:v>
                </c:pt>
                <c:pt idx="124">
                  <c:v>147.39000000000001</c:v>
                </c:pt>
                <c:pt idx="125">
                  <c:v>147.73999999999998</c:v>
                </c:pt>
                <c:pt idx="126">
                  <c:v>147.55000000000001</c:v>
                </c:pt>
              </c:numCache>
            </c:numRef>
          </c:val>
        </c:ser>
        <c:marker val="1"/>
        <c:axId val="62309120"/>
        <c:axId val="62310656"/>
      </c:lineChart>
      <c:dateAx>
        <c:axId val="62309120"/>
        <c:scaling>
          <c:orientation val="minMax"/>
        </c:scaling>
        <c:axPos val="b"/>
        <c:numFmt formatCode="mmmm\ yyyy" sourceLinked="1"/>
        <c:tickLblPos val="nextTo"/>
        <c:txPr>
          <a:bodyPr rot="2700000"/>
          <a:lstStyle/>
          <a:p>
            <a:pPr>
              <a:defRPr/>
            </a:pPr>
            <a:endParaRPr lang="ko-KR"/>
          </a:p>
        </c:txPr>
        <c:crossAx val="62310656"/>
        <c:crosses val="autoZero"/>
        <c:auto val="1"/>
        <c:lblOffset val="100"/>
        <c:majorUnit val="12"/>
        <c:majorTimeUnit val="months"/>
      </c:dateAx>
      <c:valAx>
        <c:axId val="62310656"/>
        <c:scaling>
          <c:orientation val="minMax"/>
          <c:min val="100"/>
        </c:scaling>
        <c:axPos val="l"/>
        <c:majorGridlines/>
        <c:numFmt formatCode="General" sourceLinked="0"/>
        <c:tickLblPos val="nextTo"/>
        <c:crossAx val="6230912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E44A58-B39A-4C72-9B1E-BF6FE3579FF1}" type="datetimeFigureOut">
              <a:rPr lang="ko-KR" altLang="en-US" smtClean="0"/>
              <a:pPr/>
              <a:t>2010-10-16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752C33-0494-4947-BFC7-157C90EBF1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The Financial Crisis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Class 3- The Crash</a:t>
            </a:r>
          </a:p>
          <a:p>
            <a:r>
              <a:rPr lang="en-US" altLang="ko-KR" dirty="0" smtClean="0"/>
              <a:t>October 16, 2010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Stock market begins to fall</a:t>
            </a:r>
          </a:p>
          <a:p>
            <a:pPr lvl="1"/>
            <a:r>
              <a:rPr lang="en-US" altLang="ko-KR" sz="2800" dirty="0" smtClean="0"/>
              <a:t>It falls by nearly 20% from its peak in 2007</a:t>
            </a:r>
          </a:p>
          <a:p>
            <a:r>
              <a:rPr lang="en-US" altLang="ko-KR" sz="3200" dirty="0" smtClean="0"/>
              <a:t>January: Bank of America acquires Countrywide Financial</a:t>
            </a:r>
          </a:p>
          <a:p>
            <a:endParaRPr lang="en-US" altLang="ko-KR" sz="32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Early 2008: Another wave of crisis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Fall of Bear Stearns</a:t>
            </a:r>
            <a:endParaRPr lang="ko-KR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3075" y="1777206"/>
            <a:ext cx="565785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Investment bank founded in 1923</a:t>
            </a:r>
          </a:p>
          <a:p>
            <a:r>
              <a:rPr lang="en-US" altLang="ko-KR" sz="3200" dirty="0" smtClean="0"/>
              <a:t>Heavily leveraged (35:1)</a:t>
            </a:r>
          </a:p>
          <a:p>
            <a:r>
              <a:rPr lang="en-US" altLang="ko-KR" sz="3200" dirty="0" smtClean="0"/>
              <a:t>Its hedge funds that traded in subprime MBSs had lost nearly everything</a:t>
            </a:r>
          </a:p>
          <a:p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Bear Stearns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Bear Stearns is no longer able to meet its obligations due to lack of liquidity</a:t>
            </a:r>
          </a:p>
          <a:p>
            <a:r>
              <a:rPr lang="en-US" altLang="ko-KR" sz="3200" dirty="0" smtClean="0"/>
              <a:t>It requests bailout from the Fed</a:t>
            </a:r>
          </a:p>
          <a:p>
            <a:r>
              <a:rPr lang="en-US" altLang="ko-KR" sz="3200" dirty="0" smtClean="0"/>
              <a:t>The New York Fed provides support to JP Morgan, which, in exchange, would acquire Bear Stearns</a:t>
            </a:r>
          </a:p>
          <a:p>
            <a:pPr lvl="1"/>
            <a:r>
              <a:rPr lang="en-US" altLang="ko-KR" sz="2800" dirty="0" smtClean="0"/>
              <a:t>Maiden Lane Holdings</a:t>
            </a:r>
          </a:p>
          <a:p>
            <a:pPr lvl="1"/>
            <a:r>
              <a:rPr lang="en-US" altLang="ko-KR" sz="2800" dirty="0" smtClean="0"/>
              <a:t>Originally at $2/share, later raised to $10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March 2008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7672412" cy="563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Fannie Mae and Freddie Mac face problems in the summer of 2008</a:t>
            </a:r>
          </a:p>
          <a:p>
            <a:pPr lvl="1"/>
            <a:r>
              <a:rPr lang="en-US" altLang="ko-KR" sz="2800" dirty="0" smtClean="0"/>
              <a:t>The Federal Reserve and the Treasury provide emergency funding</a:t>
            </a:r>
          </a:p>
          <a:p>
            <a:r>
              <a:rPr lang="en-US" altLang="ko-KR" sz="3200" dirty="0" smtClean="0"/>
              <a:t>The big crash occurs after Lehman Brothers fails</a:t>
            </a:r>
          </a:p>
          <a:p>
            <a:endParaRPr lang="en-US" altLang="ko-KR" sz="32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Crisis accelerates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Major investment bank</a:t>
            </a:r>
          </a:p>
          <a:p>
            <a:pPr lvl="1"/>
            <a:r>
              <a:rPr lang="en-US" altLang="ko-KR" sz="2800" dirty="0" smtClean="0"/>
              <a:t>Twice as big as Bear Stearns in terms of number of employees and assets</a:t>
            </a:r>
          </a:p>
          <a:p>
            <a:r>
              <a:rPr lang="en-US" altLang="ko-KR" sz="3200" dirty="0" smtClean="0"/>
              <a:t>It had a large position in lower rating MBSs </a:t>
            </a:r>
          </a:p>
          <a:p>
            <a:r>
              <a:rPr lang="en-US" altLang="ko-KR" sz="3200" dirty="0" smtClean="0"/>
              <a:t>2008Q2: Lehman reports loss of $2.8 billion</a:t>
            </a:r>
          </a:p>
          <a:p>
            <a:r>
              <a:rPr lang="en-US" altLang="ko-KR" sz="3200" dirty="0" smtClean="0"/>
              <a:t>2008Q3: Loss of $3.9 billion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Collapse of Lehman Brothers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It faces dire crisis as Korea Development Bank pulls out of acquisition</a:t>
            </a:r>
          </a:p>
          <a:p>
            <a:pPr lvl="1"/>
            <a:r>
              <a:rPr lang="en-US" altLang="ko-KR" sz="2800" dirty="0" smtClean="0"/>
              <a:t>No bailout this time</a:t>
            </a:r>
          </a:p>
          <a:p>
            <a:r>
              <a:rPr lang="en-US" altLang="ko-KR" sz="3200" dirty="0" smtClean="0"/>
              <a:t>Sep. 15, 2008: Lehman files for Chapter 11 bankruptcy</a:t>
            </a:r>
          </a:p>
          <a:p>
            <a:r>
              <a:rPr lang="en-US" altLang="ko-KR" sz="3200" dirty="0" smtClean="0"/>
              <a:t>Its NA operations are taken over by Barclays Capital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Collapse of Lehman Brothers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Stock market plunges</a:t>
            </a:r>
          </a:p>
          <a:p>
            <a:r>
              <a:rPr lang="en-US" altLang="ko-KR" sz="3200" dirty="0" smtClean="0"/>
              <a:t>Dramatically increases counterparty risk</a:t>
            </a:r>
          </a:p>
          <a:p>
            <a:r>
              <a:rPr lang="en-US" altLang="ko-KR" sz="3200" dirty="0" smtClean="0"/>
              <a:t>AIG receives a bailout the next day (September 16)</a:t>
            </a:r>
          </a:p>
          <a:p>
            <a:r>
              <a:rPr lang="en-US" altLang="ko-KR" sz="3200" dirty="0" smtClean="0"/>
              <a:t>The crisis hits its peak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Aftermath of the Collapse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Consumer credit and other types of loans dry up very quickly</a:t>
            </a:r>
          </a:p>
          <a:p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The Effects on the Real Economy</a:t>
            </a:r>
            <a:endParaRPr lang="ko-KR" altLang="en-US" dirty="0"/>
          </a:p>
        </p:txBody>
      </p:sp>
      <p:pic>
        <p:nvPicPr>
          <p:cNvPr id="5" name="그림 4" descr="fredgrap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564904"/>
            <a:ext cx="6720746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House prices rose rapidly from 2000 to 2006</a:t>
            </a:r>
          </a:p>
          <a:p>
            <a:r>
              <a:rPr lang="en-US" altLang="ko-KR" sz="3200" dirty="0" smtClean="0"/>
              <a:t>Subprime mortgages expanded rapidly as well</a:t>
            </a:r>
          </a:p>
          <a:p>
            <a:r>
              <a:rPr lang="en-US" altLang="ko-KR" sz="3200" dirty="0" smtClean="0"/>
              <a:t>Increase in house prices slowed down in 2007</a:t>
            </a:r>
          </a:p>
          <a:p>
            <a:r>
              <a:rPr lang="en-US" altLang="ko-KR" sz="3200" dirty="0" smtClean="0"/>
              <a:t>Households with excessive debt began to face problems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Last week, we talked about…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Consumers begin to cut down on consumption</a:t>
            </a:r>
          </a:p>
          <a:p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Effects on the Real Economy</a:t>
            </a:r>
            <a:endParaRPr lang="ko-KR" altLang="en-US" dirty="0"/>
          </a:p>
        </p:txBody>
      </p:sp>
      <p:pic>
        <p:nvPicPr>
          <p:cNvPr id="4" name="그림 3" descr="fredgrap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492896"/>
            <a:ext cx="6960690" cy="417641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Investment also falls sharply</a:t>
            </a:r>
          </a:p>
          <a:p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Effects on the Real Economy</a:t>
            </a:r>
            <a:endParaRPr lang="ko-KR" altLang="en-US" dirty="0"/>
          </a:p>
        </p:txBody>
      </p:sp>
      <p:pic>
        <p:nvPicPr>
          <p:cNvPr id="4" name="그림 3" descr="fredgrap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132856"/>
            <a:ext cx="7560840" cy="4536504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As a result, unemployment rate rises sharply</a:t>
            </a:r>
          </a:p>
          <a:p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Effects on the Real Economy</a:t>
            </a:r>
            <a:endParaRPr lang="ko-KR" altLang="en-US" dirty="0"/>
          </a:p>
        </p:txBody>
      </p:sp>
      <p:pic>
        <p:nvPicPr>
          <p:cNvPr id="4" name="그림 3" descr="fredgrap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420888"/>
            <a:ext cx="6912768" cy="4147661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What did the Treasury and the Federal Reserve do to combat the crisis?</a:t>
            </a:r>
          </a:p>
          <a:p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Next week:</a:t>
            </a:r>
            <a:endParaRPr lang="ko-KR" altLang="en-US" dirty="0"/>
          </a:p>
        </p:txBody>
      </p:sp>
      <p:pic>
        <p:nvPicPr>
          <p:cNvPr id="4" name="그림 3" descr="federal-reserve-se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852936"/>
            <a:ext cx="3240000" cy="3240000"/>
          </a:xfrm>
          <a:prstGeom prst="rect">
            <a:avLst/>
          </a:prstGeom>
        </p:spPr>
      </p:pic>
      <p:pic>
        <p:nvPicPr>
          <p:cNvPr id="5" name="그림 4" descr="treasu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2852936"/>
            <a:ext cx="3240000" cy="324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Case-Schiller House Price Index</a:t>
            </a:r>
            <a:endParaRPr lang="ko-KR" altLang="en-US" dirty="0"/>
          </a:p>
        </p:txBody>
      </p:sp>
      <p:graphicFrame>
        <p:nvGraphicFramePr>
          <p:cNvPr id="4" name="내용 개체 틀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7704856" cy="462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7980222" cy="428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April 2007: New Century Financial, a large subprime lender, files for Chapter 11 bankruptcy</a:t>
            </a:r>
          </a:p>
          <a:p>
            <a:r>
              <a:rPr lang="en-US" altLang="ko-KR" sz="3200" dirty="0" smtClean="0"/>
              <a:t>Summer 2007: Major funds invested in MBSs are liquidated one after another</a:t>
            </a:r>
          </a:p>
          <a:p>
            <a:r>
              <a:rPr lang="en-US" altLang="ko-KR" sz="3200" dirty="0" smtClean="0"/>
              <a:t>Summer 2007: Many subprime MBSs are downgraded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Subprime Crisis begins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February 2007: HSBC wrote down $10.5 billion of subprime MBS-related holdings</a:t>
            </a:r>
          </a:p>
          <a:p>
            <a:r>
              <a:rPr lang="en-US" altLang="ko-KR" sz="3200" dirty="0" smtClean="0"/>
              <a:t>2007-08: Further </a:t>
            </a:r>
            <a:r>
              <a:rPr lang="en-US" altLang="ko-KR" sz="3200" dirty="0" err="1" smtClean="0"/>
              <a:t>writedowns</a:t>
            </a:r>
            <a:r>
              <a:rPr lang="en-US" altLang="ko-KR" sz="3200" dirty="0" smtClean="0"/>
              <a:t> occur</a:t>
            </a:r>
          </a:p>
          <a:p>
            <a:r>
              <a:rPr lang="en-US" altLang="ko-KR" sz="3200" dirty="0" smtClean="0"/>
              <a:t>August 2007: Countrywide Financial, the largest mortgage lender in US, narrowly avoids bankruptcy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Subprime Crisis continues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 mid-sized British bank</a:t>
            </a:r>
          </a:p>
          <a:p>
            <a:r>
              <a:rPr lang="en-US" altLang="ko-KR" sz="3200" dirty="0" smtClean="0"/>
              <a:t>Suffered a bank run in summer 2007</a:t>
            </a:r>
          </a:p>
          <a:p>
            <a:r>
              <a:rPr lang="en-US" altLang="ko-KR" sz="3200" dirty="0" smtClean="0"/>
              <a:t>Nationalized in February 2008</a:t>
            </a:r>
          </a:p>
          <a:p>
            <a:r>
              <a:rPr lang="en-US" altLang="ko-KR" sz="3200" dirty="0" smtClean="0"/>
              <a:t>Borrowed from money markets, gave out mortgages with the money, and sold the securitized mortgage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Bank Run on Northern Rock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Precarious Stability</a:t>
            </a:r>
            <a:endParaRPr lang="ko-KR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481931"/>
            <a:ext cx="7620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333</TotalTime>
  <Words>496</Words>
  <Application>Microsoft Office PowerPoint</Application>
  <PresentationFormat>화면 슬라이드 쇼(4:3)</PresentationFormat>
  <Paragraphs>68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광장</vt:lpstr>
      <vt:lpstr>The Financial Crisis</vt:lpstr>
      <vt:lpstr>Last week, we talked about…</vt:lpstr>
      <vt:lpstr>Case-Schiller House Price Index</vt:lpstr>
      <vt:lpstr>슬라이드 4</vt:lpstr>
      <vt:lpstr>슬라이드 5</vt:lpstr>
      <vt:lpstr>Subprime Crisis begins</vt:lpstr>
      <vt:lpstr>Subprime Crisis continues</vt:lpstr>
      <vt:lpstr>Bank Run on Northern Rock</vt:lpstr>
      <vt:lpstr>Precarious Stability</vt:lpstr>
      <vt:lpstr>Early 2008: Another wave of crisis</vt:lpstr>
      <vt:lpstr>Fall of Bear Stearns</vt:lpstr>
      <vt:lpstr>Bear Stearns</vt:lpstr>
      <vt:lpstr>March 2008</vt:lpstr>
      <vt:lpstr>슬라이드 14</vt:lpstr>
      <vt:lpstr>Crisis accelerates</vt:lpstr>
      <vt:lpstr>Collapse of Lehman Brothers</vt:lpstr>
      <vt:lpstr>Collapse of Lehman Brothers</vt:lpstr>
      <vt:lpstr>Aftermath of the Collapse</vt:lpstr>
      <vt:lpstr>The Effects on the Real Economy</vt:lpstr>
      <vt:lpstr>Effects on the Real Economy</vt:lpstr>
      <vt:lpstr>Effects on the Real Economy</vt:lpstr>
      <vt:lpstr>Effects on the Real Economy</vt:lpstr>
      <vt:lpstr>Next week: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Financial Crisis</dc:title>
  <dc:creator>Kwon-Yong Jin</dc:creator>
  <cp:lastModifiedBy>Kwon-Yong Jin</cp:lastModifiedBy>
  <cp:revision>17</cp:revision>
  <dcterms:created xsi:type="dcterms:W3CDTF">2010-10-16T07:29:51Z</dcterms:created>
  <dcterms:modified xsi:type="dcterms:W3CDTF">2010-10-16T13:20:25Z</dcterms:modified>
</cp:coreProperties>
</file>