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39"/>
  </p:notesMasterIdLst>
  <p:sldIdLst>
    <p:sldId id="256" r:id="rId2"/>
    <p:sldId id="259" r:id="rId3"/>
    <p:sldId id="288" r:id="rId4"/>
    <p:sldId id="289" r:id="rId5"/>
    <p:sldId id="290" r:id="rId6"/>
    <p:sldId id="291" r:id="rId7"/>
    <p:sldId id="292" r:id="rId8"/>
    <p:sldId id="257" r:id="rId9"/>
    <p:sldId id="258" r:id="rId10"/>
    <p:sldId id="260" r:id="rId11"/>
    <p:sldId id="261" r:id="rId12"/>
    <p:sldId id="262" r:id="rId13"/>
    <p:sldId id="263" r:id="rId14"/>
    <p:sldId id="264" r:id="rId15"/>
    <p:sldId id="265" r:id="rId16"/>
    <p:sldId id="267" r:id="rId17"/>
    <p:sldId id="266" r:id="rId18"/>
    <p:sldId id="268" r:id="rId19"/>
    <p:sldId id="269" r:id="rId20"/>
    <p:sldId id="270" r:id="rId21"/>
    <p:sldId id="271" r:id="rId22"/>
    <p:sldId id="273" r:id="rId23"/>
    <p:sldId id="274" r:id="rId24"/>
    <p:sldId id="275" r:id="rId25"/>
    <p:sldId id="276" r:id="rId26"/>
    <p:sldId id="277" r:id="rId27"/>
    <p:sldId id="278" r:id="rId28"/>
    <p:sldId id="279" r:id="rId29"/>
    <p:sldId id="280" r:id="rId30"/>
    <p:sldId id="281" r:id="rId31"/>
    <p:sldId id="282" r:id="rId32"/>
    <p:sldId id="287" r:id="rId33"/>
    <p:sldId id="272" r:id="rId34"/>
    <p:sldId id="285" r:id="rId35"/>
    <p:sldId id="283" r:id="rId36"/>
    <p:sldId id="284" r:id="rId37"/>
    <p:sldId id="286"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90" d="100"/>
          <a:sy n="90" d="100"/>
        </p:scale>
        <p:origin x="-872"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A0B8ED-53D4-B941-8A1E-A2AF4D4D603A}" type="datetimeFigureOut">
              <a:rPr lang="en-US" smtClean="0"/>
              <a:pPr/>
              <a:t>8/11/13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CE7A23-A5C8-F541-83DF-2F42F92840C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Cluster of Differentiation </a:t>
            </a:r>
            <a:endParaRPr lang="en-US" dirty="0"/>
          </a:p>
        </p:txBody>
      </p:sp>
      <p:sp>
        <p:nvSpPr>
          <p:cNvPr id="4" name="Slide Number Placeholder 3"/>
          <p:cNvSpPr>
            <a:spLocks noGrp="1"/>
          </p:cNvSpPr>
          <p:nvPr>
            <p:ph type="sldNum" sz="quarter" idx="10"/>
          </p:nvPr>
        </p:nvSpPr>
        <p:spPr/>
        <p:txBody>
          <a:bodyPr/>
          <a:lstStyle/>
          <a:p>
            <a:fld id="{A1CE7A23-A5C8-F541-83DF-2F42F92840C3}"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6D1B80-84F0-AD4A-9FB8-307B71112814}" type="datetimeFigureOut">
              <a:rPr lang="en-US" smtClean="0"/>
              <a:pPr/>
              <a:t>8/11/13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4059-D0AF-B545-9B1E-2752CEA9C04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6D1B80-84F0-AD4A-9FB8-307B71112814}" type="datetimeFigureOut">
              <a:rPr lang="en-US" smtClean="0"/>
              <a:pPr/>
              <a:t>8/11/13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4059-D0AF-B545-9B1E-2752CEA9C04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6D1B80-84F0-AD4A-9FB8-307B71112814}" type="datetimeFigureOut">
              <a:rPr lang="en-US" smtClean="0"/>
              <a:pPr/>
              <a:t>8/11/13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4059-D0AF-B545-9B1E-2752CEA9C04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6D1B80-84F0-AD4A-9FB8-307B71112814}" type="datetimeFigureOut">
              <a:rPr lang="en-US" smtClean="0"/>
              <a:pPr/>
              <a:t>8/11/13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4059-D0AF-B545-9B1E-2752CEA9C04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D1B80-84F0-AD4A-9FB8-307B71112814}" type="datetimeFigureOut">
              <a:rPr lang="en-US" smtClean="0"/>
              <a:pPr/>
              <a:t>8/11/13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4059-D0AF-B545-9B1E-2752CEA9C04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6D1B80-84F0-AD4A-9FB8-307B71112814}" type="datetimeFigureOut">
              <a:rPr lang="en-US" smtClean="0"/>
              <a:pPr/>
              <a:t>8/11/13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74059-D0AF-B545-9B1E-2752CEA9C04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6D1B80-84F0-AD4A-9FB8-307B71112814}" type="datetimeFigureOut">
              <a:rPr lang="en-US" smtClean="0"/>
              <a:pPr/>
              <a:t>8/11/13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874059-D0AF-B545-9B1E-2752CEA9C04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6D1B80-84F0-AD4A-9FB8-307B71112814}" type="datetimeFigureOut">
              <a:rPr lang="en-US" smtClean="0"/>
              <a:pPr/>
              <a:t>8/11/13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874059-D0AF-B545-9B1E-2752CEA9C04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6D1B80-84F0-AD4A-9FB8-307B71112814}" type="datetimeFigureOut">
              <a:rPr lang="en-US" smtClean="0"/>
              <a:pPr/>
              <a:t>8/11/13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874059-D0AF-B545-9B1E-2752CEA9C04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D1B80-84F0-AD4A-9FB8-307B71112814}" type="datetimeFigureOut">
              <a:rPr lang="en-US" smtClean="0"/>
              <a:pPr/>
              <a:t>8/11/13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74059-D0AF-B545-9B1E-2752CEA9C04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D1B80-84F0-AD4A-9FB8-307B71112814}" type="datetimeFigureOut">
              <a:rPr lang="en-US" smtClean="0"/>
              <a:pPr/>
              <a:t>8/11/13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74059-D0AF-B545-9B1E-2752CEA9C04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D1B80-84F0-AD4A-9FB8-307B71112814}" type="datetimeFigureOut">
              <a:rPr lang="en-US" smtClean="0"/>
              <a:pPr/>
              <a:t>8/11/13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74059-D0AF-B545-9B1E-2752CEA9C04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hyperlink" Target="Youtub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660400"/>
            <a:ext cx="8610600" cy="1470025"/>
          </a:xfrm>
        </p:spPr>
        <p:txBody>
          <a:bodyPr/>
          <a:lstStyle/>
          <a:p>
            <a:r>
              <a:rPr lang="en-US" dirty="0" smtClean="0">
                <a:solidFill>
                  <a:srgbClr val="FFFF00"/>
                </a:solidFill>
              </a:rPr>
              <a:t>Determinants of Health and Diseases</a:t>
            </a:r>
            <a:br>
              <a:rPr lang="en-US" dirty="0" smtClean="0">
                <a:solidFill>
                  <a:srgbClr val="FFFF00"/>
                </a:solidFill>
              </a:rPr>
            </a:br>
            <a:r>
              <a:rPr lang="en-US" i="1" dirty="0" smtClean="0">
                <a:solidFill>
                  <a:srgbClr val="FFFF00"/>
                </a:solidFill>
              </a:rPr>
              <a:t>Srunphut Pukma Sc.D.</a:t>
            </a:r>
            <a:endParaRPr lang="en-US" dirty="0">
              <a:solidFill>
                <a:srgbClr val="FFFF00"/>
              </a:solidFill>
            </a:endParaRPr>
          </a:p>
        </p:txBody>
      </p:sp>
      <p:sp>
        <p:nvSpPr>
          <p:cNvPr id="3" name="Subtitle 2"/>
          <p:cNvSpPr>
            <a:spLocks noGrp="1"/>
          </p:cNvSpPr>
          <p:nvPr>
            <p:ph type="subTitle" idx="1"/>
          </p:nvPr>
        </p:nvSpPr>
        <p:spPr>
          <a:xfrm>
            <a:off x="1219200" y="4724400"/>
            <a:ext cx="7086600" cy="1752600"/>
          </a:xfrm>
        </p:spPr>
        <p:txBody>
          <a:bodyPr/>
          <a:lstStyle/>
          <a:p>
            <a:r>
              <a:rPr lang="en-US" dirty="0" smtClean="0">
                <a:solidFill>
                  <a:srgbClr val="FFFF00"/>
                </a:solidFill>
              </a:rPr>
              <a:t>Human Immunodeficiency Virus</a:t>
            </a:r>
          </a:p>
          <a:p>
            <a:r>
              <a:rPr lang="en-US" dirty="0" smtClean="0">
                <a:solidFill>
                  <a:srgbClr val="FFFF00"/>
                </a:solidFill>
              </a:rPr>
              <a:t>Acquired Immune Deficiency Syndrome </a:t>
            </a:r>
            <a:endParaRPr lang="en-US" dirty="0">
              <a:solidFill>
                <a:srgbClr val="FFFF00"/>
              </a:solidFill>
            </a:endParaRPr>
          </a:p>
        </p:txBody>
      </p:sp>
      <p:pic>
        <p:nvPicPr>
          <p:cNvPr id="4" name="Picture 3"/>
          <p:cNvPicPr>
            <a:picLocks noChangeAspect="1"/>
          </p:cNvPicPr>
          <p:nvPr/>
        </p:nvPicPr>
        <p:blipFill>
          <a:blip r:embed="rId2"/>
          <a:stretch>
            <a:fillRect/>
          </a:stretch>
        </p:blipFill>
        <p:spPr>
          <a:xfrm>
            <a:off x="533400" y="2614849"/>
            <a:ext cx="4876800" cy="1574800"/>
          </a:xfrm>
          <a:prstGeom prst="rect">
            <a:avLst/>
          </a:prstGeom>
        </p:spPr>
      </p:pic>
      <p:pic>
        <p:nvPicPr>
          <p:cNvPr id="6" name="Picture 5"/>
          <p:cNvPicPr>
            <a:picLocks noChangeAspect="1"/>
          </p:cNvPicPr>
          <p:nvPr/>
        </p:nvPicPr>
        <p:blipFill>
          <a:blip r:embed="rId3"/>
          <a:stretch>
            <a:fillRect/>
          </a:stretch>
        </p:blipFill>
        <p:spPr>
          <a:xfrm>
            <a:off x="6019800" y="2212100"/>
            <a:ext cx="1295400" cy="1190149"/>
          </a:xfrm>
          <a:prstGeom prst="rect">
            <a:avLst/>
          </a:prstGeom>
        </p:spPr>
      </p:pic>
      <p:pic>
        <p:nvPicPr>
          <p:cNvPr id="7" name="Picture 6"/>
          <p:cNvPicPr>
            <a:picLocks noChangeAspect="1"/>
          </p:cNvPicPr>
          <p:nvPr/>
        </p:nvPicPr>
        <p:blipFill>
          <a:blip r:embed="rId4"/>
          <a:stretch>
            <a:fillRect/>
          </a:stretch>
        </p:blipFill>
        <p:spPr>
          <a:xfrm>
            <a:off x="5791200" y="3698835"/>
            <a:ext cx="2209800" cy="9816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 of HIV</a:t>
            </a:r>
            <a:endParaRPr lang="en-US" dirty="0"/>
          </a:p>
        </p:txBody>
      </p:sp>
      <p:sp>
        <p:nvSpPr>
          <p:cNvPr id="3" name="Content Placeholder 2"/>
          <p:cNvSpPr>
            <a:spLocks noGrp="1"/>
          </p:cNvSpPr>
          <p:nvPr>
            <p:ph idx="1"/>
          </p:nvPr>
        </p:nvSpPr>
        <p:spPr>
          <a:xfrm>
            <a:off x="457200" y="2017539"/>
            <a:ext cx="5181600" cy="4525963"/>
          </a:xfrm>
        </p:spPr>
        <p:txBody>
          <a:bodyPr/>
          <a:lstStyle/>
          <a:p>
            <a:r>
              <a:rPr lang="en-US" dirty="0" smtClean="0">
                <a:solidFill>
                  <a:srgbClr val="FFFF00"/>
                </a:solidFill>
              </a:rPr>
              <a:t>1959 Leopoldville, Congo L70 Zero positive Serum.</a:t>
            </a:r>
          </a:p>
          <a:p>
            <a:r>
              <a:rPr lang="en-US" dirty="0" smtClean="0">
                <a:solidFill>
                  <a:srgbClr val="FFFF00"/>
                </a:solidFill>
              </a:rPr>
              <a:t>Isolated in 1983, Paris.</a:t>
            </a:r>
          </a:p>
          <a:p>
            <a:r>
              <a:rPr lang="en-US" dirty="0" smtClean="0">
                <a:solidFill>
                  <a:srgbClr val="FFFF00"/>
                </a:solidFill>
              </a:rPr>
              <a:t>SIV Uganda (Simian Immunodeficiency Virus)</a:t>
            </a:r>
          </a:p>
          <a:p>
            <a:r>
              <a:rPr lang="en-US" dirty="0" smtClean="0">
                <a:solidFill>
                  <a:srgbClr val="FFFF00"/>
                </a:solidFill>
              </a:rPr>
              <a:t>Hunter Theory, Failed.</a:t>
            </a:r>
          </a:p>
          <a:p>
            <a:r>
              <a:rPr lang="en-US" dirty="0" smtClean="0">
                <a:solidFill>
                  <a:srgbClr val="FFFF00"/>
                </a:solidFill>
              </a:rPr>
              <a:t>Polio Vaccine Theory </a:t>
            </a:r>
            <a:endParaRPr lang="en-US" dirty="0">
              <a:solidFill>
                <a:srgbClr val="FFFF00"/>
              </a:solidFill>
            </a:endParaRPr>
          </a:p>
        </p:txBody>
      </p:sp>
      <p:pic>
        <p:nvPicPr>
          <p:cNvPr id="4" name="Picture 3"/>
          <p:cNvPicPr>
            <a:picLocks noChangeAspect="1"/>
          </p:cNvPicPr>
          <p:nvPr/>
        </p:nvPicPr>
        <p:blipFill>
          <a:blip r:embed="rId2"/>
          <a:stretch>
            <a:fillRect/>
          </a:stretch>
        </p:blipFill>
        <p:spPr>
          <a:xfrm>
            <a:off x="5524500" y="1600200"/>
            <a:ext cx="3162300" cy="2578100"/>
          </a:xfrm>
          <a:prstGeom prst="rect">
            <a:avLst/>
          </a:prstGeom>
        </p:spPr>
      </p:pic>
      <p:pic>
        <p:nvPicPr>
          <p:cNvPr id="5" name="Picture 4"/>
          <p:cNvPicPr>
            <a:picLocks noChangeAspect="1"/>
          </p:cNvPicPr>
          <p:nvPr/>
        </p:nvPicPr>
        <p:blipFill>
          <a:blip r:embed="rId3"/>
          <a:stretch>
            <a:fillRect/>
          </a:stretch>
        </p:blipFill>
        <p:spPr>
          <a:xfrm>
            <a:off x="5257800" y="4419600"/>
            <a:ext cx="2133600" cy="212390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Polio Vaccine, Jonas Salk </a:t>
            </a:r>
            <a:endParaRPr lang="en-US" dirty="0"/>
          </a:p>
        </p:txBody>
      </p:sp>
      <p:pic>
        <p:nvPicPr>
          <p:cNvPr id="4" name="Picture 3"/>
          <p:cNvPicPr>
            <a:picLocks noChangeAspect="1"/>
          </p:cNvPicPr>
          <p:nvPr/>
        </p:nvPicPr>
        <p:blipFill>
          <a:blip r:embed="rId2"/>
          <a:stretch>
            <a:fillRect/>
          </a:stretch>
        </p:blipFill>
        <p:spPr>
          <a:xfrm>
            <a:off x="304800" y="2273300"/>
            <a:ext cx="2489200" cy="3276600"/>
          </a:xfrm>
          <a:prstGeom prst="rect">
            <a:avLst/>
          </a:prstGeom>
        </p:spPr>
      </p:pic>
      <p:pic>
        <p:nvPicPr>
          <p:cNvPr id="5" name="Picture 4"/>
          <p:cNvPicPr>
            <a:picLocks noChangeAspect="1"/>
          </p:cNvPicPr>
          <p:nvPr/>
        </p:nvPicPr>
        <p:blipFill>
          <a:blip r:embed="rId3"/>
          <a:stretch>
            <a:fillRect/>
          </a:stretch>
        </p:blipFill>
        <p:spPr>
          <a:xfrm>
            <a:off x="2794000" y="1600200"/>
            <a:ext cx="3606800" cy="4821238"/>
          </a:xfrm>
          <a:prstGeom prst="rect">
            <a:avLst/>
          </a:prstGeom>
        </p:spPr>
      </p:pic>
      <p:pic>
        <p:nvPicPr>
          <p:cNvPr id="6" name="Picture 5"/>
          <p:cNvPicPr>
            <a:picLocks noChangeAspect="1"/>
          </p:cNvPicPr>
          <p:nvPr/>
        </p:nvPicPr>
        <p:blipFill>
          <a:blip r:embed="rId4"/>
          <a:stretch>
            <a:fillRect/>
          </a:stretch>
        </p:blipFill>
        <p:spPr>
          <a:xfrm>
            <a:off x="6400800" y="1981200"/>
            <a:ext cx="2286000" cy="35687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Vaccine Production (Municipally) </a:t>
            </a:r>
            <a:endParaRPr lang="en-US" dirty="0"/>
          </a:p>
        </p:txBody>
      </p:sp>
      <p:pic>
        <p:nvPicPr>
          <p:cNvPr id="4" name="Picture 3"/>
          <p:cNvPicPr>
            <a:picLocks noChangeAspect="1"/>
          </p:cNvPicPr>
          <p:nvPr/>
        </p:nvPicPr>
        <p:blipFill>
          <a:blip r:embed="rId2"/>
          <a:stretch>
            <a:fillRect/>
          </a:stretch>
        </p:blipFill>
        <p:spPr>
          <a:xfrm>
            <a:off x="152400" y="1417638"/>
            <a:ext cx="8763000" cy="517152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 Discussion Question **</a:t>
            </a:r>
            <a:endParaRPr lang="en-US" dirty="0"/>
          </a:p>
        </p:txBody>
      </p:sp>
      <p:sp>
        <p:nvSpPr>
          <p:cNvPr id="3" name="Content Placeholder 2"/>
          <p:cNvSpPr>
            <a:spLocks noGrp="1"/>
          </p:cNvSpPr>
          <p:nvPr>
            <p:ph idx="1"/>
          </p:nvPr>
        </p:nvSpPr>
        <p:spPr/>
        <p:txBody>
          <a:bodyPr/>
          <a:lstStyle/>
          <a:p>
            <a:r>
              <a:rPr lang="en-US" dirty="0" smtClean="0">
                <a:solidFill>
                  <a:srgbClr val="FFFF00"/>
                </a:solidFill>
              </a:rPr>
              <a:t>Please discuss the Pros and Cons of Vaccine productions at the municipal level.</a:t>
            </a:r>
            <a:endParaRPr lang="en-US" dirty="0">
              <a:solidFill>
                <a:srgbClr val="FFFF00"/>
              </a:solidFill>
            </a:endParaRPr>
          </a:p>
        </p:txBody>
      </p:sp>
      <p:pic>
        <p:nvPicPr>
          <p:cNvPr id="4" name="Picture 3"/>
          <p:cNvPicPr>
            <a:picLocks noChangeAspect="1"/>
          </p:cNvPicPr>
          <p:nvPr/>
        </p:nvPicPr>
        <p:blipFill>
          <a:blip r:embed="rId2"/>
          <a:stretch>
            <a:fillRect/>
          </a:stretch>
        </p:blipFill>
        <p:spPr>
          <a:xfrm>
            <a:off x="685800" y="3276600"/>
            <a:ext cx="3492500" cy="2324100"/>
          </a:xfrm>
          <a:prstGeom prst="rect">
            <a:avLst/>
          </a:prstGeom>
        </p:spPr>
      </p:pic>
      <p:pic>
        <p:nvPicPr>
          <p:cNvPr id="5" name="Picture 4"/>
          <p:cNvPicPr>
            <a:picLocks noChangeAspect="1"/>
          </p:cNvPicPr>
          <p:nvPr/>
        </p:nvPicPr>
        <p:blipFill>
          <a:blip r:embed="rId3"/>
          <a:stretch>
            <a:fillRect/>
          </a:stretch>
        </p:blipFill>
        <p:spPr>
          <a:xfrm>
            <a:off x="4572000" y="2971800"/>
            <a:ext cx="3810000" cy="3149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Discussion Questions **</a:t>
            </a:r>
            <a:endParaRPr lang="en-US" dirty="0"/>
          </a:p>
        </p:txBody>
      </p:sp>
      <p:sp>
        <p:nvSpPr>
          <p:cNvPr id="3" name="Content Placeholder 2"/>
          <p:cNvSpPr>
            <a:spLocks noGrp="1"/>
          </p:cNvSpPr>
          <p:nvPr>
            <p:ph idx="1"/>
          </p:nvPr>
        </p:nvSpPr>
        <p:spPr>
          <a:xfrm>
            <a:off x="457200" y="1143000"/>
            <a:ext cx="8229600" cy="4525963"/>
          </a:xfrm>
        </p:spPr>
        <p:txBody>
          <a:bodyPr/>
          <a:lstStyle/>
          <a:p>
            <a:r>
              <a:rPr lang="en-US" dirty="0" smtClean="0">
                <a:solidFill>
                  <a:srgbClr val="FFFF00"/>
                </a:solidFill>
              </a:rPr>
              <a:t>HIV AIDS is a prevalent disease that exists in human populations through out the world. Today, </a:t>
            </a:r>
            <a:r>
              <a:rPr lang="en-US" dirty="0">
                <a:solidFill>
                  <a:srgbClr val="FFFF00"/>
                </a:solidFill>
              </a:rPr>
              <a:t>i</a:t>
            </a:r>
            <a:r>
              <a:rPr lang="en-US" dirty="0" smtClean="0">
                <a:solidFill>
                  <a:srgbClr val="FFFF00"/>
                </a:solidFill>
              </a:rPr>
              <a:t>s AIDS an Outbreak, Epidemic, or Pandemic ?   </a:t>
            </a:r>
            <a:endParaRPr lang="en-US" dirty="0">
              <a:solidFill>
                <a:srgbClr val="FFFF00"/>
              </a:solidFill>
            </a:endParaRPr>
          </a:p>
        </p:txBody>
      </p:sp>
      <p:pic>
        <p:nvPicPr>
          <p:cNvPr id="4" name="Picture 3"/>
          <p:cNvPicPr>
            <a:picLocks noChangeAspect="1"/>
          </p:cNvPicPr>
          <p:nvPr/>
        </p:nvPicPr>
        <p:blipFill>
          <a:blip r:embed="rId2"/>
          <a:stretch>
            <a:fillRect/>
          </a:stretch>
        </p:blipFill>
        <p:spPr>
          <a:xfrm>
            <a:off x="457200" y="3162374"/>
            <a:ext cx="8229600" cy="335374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CD4 Cells (Immunology) </a:t>
            </a:r>
            <a:endParaRPr lang="en-US" dirty="0"/>
          </a:p>
        </p:txBody>
      </p:sp>
      <p:pic>
        <p:nvPicPr>
          <p:cNvPr id="4" name="Picture 3"/>
          <p:cNvPicPr>
            <a:picLocks noChangeAspect="1"/>
          </p:cNvPicPr>
          <p:nvPr/>
        </p:nvPicPr>
        <p:blipFill>
          <a:blip r:embed="rId3"/>
          <a:stretch>
            <a:fillRect/>
          </a:stretch>
        </p:blipFill>
        <p:spPr>
          <a:xfrm>
            <a:off x="457200" y="2057400"/>
            <a:ext cx="3175000" cy="3175000"/>
          </a:xfrm>
          <a:prstGeom prst="rect">
            <a:avLst/>
          </a:prstGeom>
        </p:spPr>
      </p:pic>
      <p:pic>
        <p:nvPicPr>
          <p:cNvPr id="5" name="Picture 4"/>
          <p:cNvPicPr>
            <a:picLocks noChangeAspect="1"/>
          </p:cNvPicPr>
          <p:nvPr/>
        </p:nvPicPr>
        <p:blipFill>
          <a:blip r:embed="rId4"/>
          <a:stretch>
            <a:fillRect/>
          </a:stretch>
        </p:blipFill>
        <p:spPr>
          <a:xfrm>
            <a:off x="3810000" y="1417638"/>
            <a:ext cx="4876800" cy="483076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CD4 Cells </a:t>
            </a:r>
            <a:endParaRPr lang="en-US" dirty="0"/>
          </a:p>
        </p:txBody>
      </p:sp>
      <p:pic>
        <p:nvPicPr>
          <p:cNvPr id="4" name="Picture 3"/>
          <p:cNvPicPr>
            <a:picLocks noChangeAspect="1"/>
          </p:cNvPicPr>
          <p:nvPr/>
        </p:nvPicPr>
        <p:blipFill>
          <a:blip r:embed="rId2"/>
          <a:stretch>
            <a:fillRect/>
          </a:stretch>
        </p:blipFill>
        <p:spPr>
          <a:xfrm>
            <a:off x="457200" y="1587500"/>
            <a:ext cx="8382000" cy="50419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Leukocytes Differentiation </a:t>
            </a:r>
            <a:endParaRPr lang="en-US" dirty="0"/>
          </a:p>
        </p:txBody>
      </p:sp>
      <p:pic>
        <p:nvPicPr>
          <p:cNvPr id="4" name="Picture 3"/>
          <p:cNvPicPr>
            <a:picLocks noChangeAspect="1"/>
          </p:cNvPicPr>
          <p:nvPr/>
        </p:nvPicPr>
        <p:blipFill>
          <a:blip r:embed="rId2"/>
          <a:stretch>
            <a:fillRect/>
          </a:stretch>
        </p:blipFill>
        <p:spPr>
          <a:xfrm>
            <a:off x="241300" y="1385393"/>
            <a:ext cx="8674100" cy="547260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Immune System</a:t>
            </a:r>
            <a:endParaRPr lang="en-US" dirty="0"/>
          </a:p>
        </p:txBody>
      </p:sp>
      <p:pic>
        <p:nvPicPr>
          <p:cNvPr id="4" name="Picture 3"/>
          <p:cNvPicPr>
            <a:picLocks noChangeAspect="1"/>
          </p:cNvPicPr>
          <p:nvPr/>
        </p:nvPicPr>
        <p:blipFill>
          <a:blip r:embed="rId2"/>
          <a:stretch>
            <a:fillRect/>
          </a:stretch>
        </p:blipFill>
        <p:spPr>
          <a:xfrm>
            <a:off x="0" y="1219200"/>
            <a:ext cx="2971800" cy="5638800"/>
          </a:xfrm>
          <a:prstGeom prst="rect">
            <a:avLst/>
          </a:prstGeom>
        </p:spPr>
      </p:pic>
      <p:pic>
        <p:nvPicPr>
          <p:cNvPr id="5" name="Picture 4"/>
          <p:cNvPicPr>
            <a:picLocks noChangeAspect="1"/>
          </p:cNvPicPr>
          <p:nvPr/>
        </p:nvPicPr>
        <p:blipFill>
          <a:blip r:embed="rId3"/>
          <a:stretch>
            <a:fillRect/>
          </a:stretch>
        </p:blipFill>
        <p:spPr>
          <a:xfrm>
            <a:off x="2971800" y="1417638"/>
            <a:ext cx="5943600" cy="5029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Mid Semester Review **</a:t>
            </a:r>
            <a:endParaRPr lang="en-US" dirty="0"/>
          </a:p>
        </p:txBody>
      </p:sp>
      <p:sp>
        <p:nvSpPr>
          <p:cNvPr id="3" name="Content Placeholder 2"/>
          <p:cNvSpPr>
            <a:spLocks noGrp="1"/>
          </p:cNvSpPr>
          <p:nvPr>
            <p:ph idx="1"/>
          </p:nvPr>
        </p:nvSpPr>
        <p:spPr/>
        <p:txBody>
          <a:bodyPr/>
          <a:lstStyle/>
          <a:p>
            <a:r>
              <a:rPr lang="en-US" dirty="0" smtClean="0">
                <a:solidFill>
                  <a:srgbClr val="FFFF00"/>
                </a:solidFill>
              </a:rPr>
              <a:t>Please review Transcription and Translation.</a:t>
            </a:r>
          </a:p>
          <a:p>
            <a:pPr lvl="1"/>
            <a:r>
              <a:rPr lang="en-US" dirty="0" smtClean="0">
                <a:solidFill>
                  <a:srgbClr val="FFFF00"/>
                </a:solidFill>
              </a:rPr>
              <a:t>A. What are the products of Replication ?</a:t>
            </a:r>
          </a:p>
          <a:p>
            <a:pPr lvl="1"/>
            <a:r>
              <a:rPr lang="en-US" dirty="0" smtClean="0">
                <a:solidFill>
                  <a:srgbClr val="FFFF00"/>
                </a:solidFill>
              </a:rPr>
              <a:t>B. What are the products of Transcription ?</a:t>
            </a:r>
          </a:p>
          <a:p>
            <a:pPr lvl="1"/>
            <a:r>
              <a:rPr lang="en-US" dirty="0" smtClean="0">
                <a:solidFill>
                  <a:srgbClr val="FFFF00"/>
                </a:solidFill>
              </a:rPr>
              <a:t>C. What are the products of Translation ?</a:t>
            </a:r>
          </a:p>
          <a:p>
            <a:pPr lvl="1">
              <a:buNone/>
            </a:pPr>
            <a:endParaRPr lang="en-US" dirty="0" smtClean="0"/>
          </a:p>
        </p:txBody>
      </p:sp>
      <p:pic>
        <p:nvPicPr>
          <p:cNvPr id="4" name="Picture 3"/>
          <p:cNvPicPr>
            <a:picLocks noChangeAspect="1"/>
          </p:cNvPicPr>
          <p:nvPr/>
        </p:nvPicPr>
        <p:blipFill>
          <a:blip r:embed="rId2"/>
          <a:stretch>
            <a:fillRect/>
          </a:stretch>
        </p:blipFill>
        <p:spPr>
          <a:xfrm>
            <a:off x="457200" y="4191000"/>
            <a:ext cx="3683000" cy="2209800"/>
          </a:xfrm>
          <a:prstGeom prst="rect">
            <a:avLst/>
          </a:prstGeom>
        </p:spPr>
      </p:pic>
      <p:pic>
        <p:nvPicPr>
          <p:cNvPr id="5" name="Picture 4"/>
          <p:cNvPicPr>
            <a:picLocks noChangeAspect="1"/>
          </p:cNvPicPr>
          <p:nvPr/>
        </p:nvPicPr>
        <p:blipFill>
          <a:blip r:embed="rId3"/>
          <a:stretch>
            <a:fillRect/>
          </a:stretch>
        </p:blipFill>
        <p:spPr>
          <a:xfrm>
            <a:off x="4343400" y="3924300"/>
            <a:ext cx="3352800" cy="2667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Determinants Lecture…</a:t>
            </a:r>
            <a:endParaRPr lang="en-US" dirty="0"/>
          </a:p>
        </p:txBody>
      </p:sp>
      <p:pic>
        <p:nvPicPr>
          <p:cNvPr id="4" name="Picture 3"/>
          <p:cNvPicPr>
            <a:picLocks noChangeAspect="1"/>
          </p:cNvPicPr>
          <p:nvPr/>
        </p:nvPicPr>
        <p:blipFill>
          <a:blip r:embed="rId2"/>
          <a:stretch>
            <a:fillRect/>
          </a:stretch>
        </p:blipFill>
        <p:spPr>
          <a:xfrm>
            <a:off x="762000" y="1600200"/>
            <a:ext cx="2413000" cy="2649790"/>
          </a:xfrm>
          <a:prstGeom prst="rect">
            <a:avLst/>
          </a:prstGeom>
        </p:spPr>
      </p:pic>
      <p:pic>
        <p:nvPicPr>
          <p:cNvPr id="5" name="Picture 4"/>
          <p:cNvPicPr>
            <a:picLocks noChangeAspect="1"/>
          </p:cNvPicPr>
          <p:nvPr/>
        </p:nvPicPr>
        <p:blipFill>
          <a:blip r:embed="rId3"/>
          <a:stretch>
            <a:fillRect/>
          </a:stretch>
        </p:blipFill>
        <p:spPr>
          <a:xfrm>
            <a:off x="6248400" y="2324100"/>
            <a:ext cx="2634408" cy="3429000"/>
          </a:xfrm>
          <a:prstGeom prst="rect">
            <a:avLst/>
          </a:prstGeom>
        </p:spPr>
      </p:pic>
      <p:pic>
        <p:nvPicPr>
          <p:cNvPr id="6" name="Picture 5"/>
          <p:cNvPicPr>
            <a:picLocks noChangeAspect="1"/>
          </p:cNvPicPr>
          <p:nvPr/>
        </p:nvPicPr>
        <p:blipFill>
          <a:blip r:embed="rId4"/>
          <a:stretch>
            <a:fillRect/>
          </a:stretch>
        </p:blipFill>
        <p:spPr>
          <a:xfrm>
            <a:off x="228600" y="4038600"/>
            <a:ext cx="2590800" cy="2537534"/>
          </a:xfrm>
          <a:prstGeom prst="rect">
            <a:avLst/>
          </a:prstGeom>
        </p:spPr>
      </p:pic>
      <p:pic>
        <p:nvPicPr>
          <p:cNvPr id="7" name="Picture 6"/>
          <p:cNvPicPr>
            <a:picLocks noChangeAspect="1"/>
          </p:cNvPicPr>
          <p:nvPr/>
        </p:nvPicPr>
        <p:blipFill>
          <a:blip r:embed="rId5"/>
          <a:stretch>
            <a:fillRect/>
          </a:stretch>
        </p:blipFill>
        <p:spPr>
          <a:xfrm>
            <a:off x="3352800" y="1600200"/>
            <a:ext cx="2603500" cy="3124200"/>
          </a:xfrm>
          <a:prstGeom prst="rect">
            <a:avLst/>
          </a:prstGeom>
        </p:spPr>
      </p:pic>
      <p:pic>
        <p:nvPicPr>
          <p:cNvPr id="8" name="Picture 7"/>
          <p:cNvPicPr>
            <a:picLocks noChangeAspect="1"/>
          </p:cNvPicPr>
          <p:nvPr/>
        </p:nvPicPr>
        <p:blipFill>
          <a:blip r:embed="rId6"/>
          <a:stretch>
            <a:fillRect/>
          </a:stretch>
        </p:blipFill>
        <p:spPr>
          <a:xfrm>
            <a:off x="3962400" y="4138562"/>
            <a:ext cx="2286000" cy="243757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Molecular Biology </a:t>
            </a:r>
            <a:endParaRPr lang="en-US" dirty="0"/>
          </a:p>
        </p:txBody>
      </p:sp>
      <p:pic>
        <p:nvPicPr>
          <p:cNvPr id="4" name="Picture 3"/>
          <p:cNvPicPr>
            <a:picLocks noChangeAspect="1"/>
          </p:cNvPicPr>
          <p:nvPr/>
        </p:nvPicPr>
        <p:blipFill>
          <a:blip r:embed="rId2"/>
          <a:stretch>
            <a:fillRect/>
          </a:stretch>
        </p:blipFill>
        <p:spPr>
          <a:xfrm>
            <a:off x="990600" y="1417638"/>
            <a:ext cx="7696200" cy="494758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Immunodeficiency Virus</a:t>
            </a:r>
            <a:endParaRPr lang="en-US" dirty="0"/>
          </a:p>
        </p:txBody>
      </p:sp>
      <p:pic>
        <p:nvPicPr>
          <p:cNvPr id="4" name="Picture 3"/>
          <p:cNvPicPr>
            <a:picLocks noChangeAspect="1"/>
          </p:cNvPicPr>
          <p:nvPr/>
        </p:nvPicPr>
        <p:blipFill>
          <a:blip r:embed="rId2"/>
          <a:stretch>
            <a:fillRect/>
          </a:stretch>
        </p:blipFill>
        <p:spPr>
          <a:xfrm>
            <a:off x="457200" y="1417638"/>
            <a:ext cx="8229600" cy="505936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 Mechanics </a:t>
            </a:r>
            <a:endParaRPr lang="en-US" dirty="0"/>
          </a:p>
        </p:txBody>
      </p:sp>
      <p:pic>
        <p:nvPicPr>
          <p:cNvPr id="4" name="Picture 3"/>
          <p:cNvPicPr>
            <a:picLocks noChangeAspect="1"/>
          </p:cNvPicPr>
          <p:nvPr/>
        </p:nvPicPr>
        <p:blipFill>
          <a:blip r:embed="rId2"/>
          <a:stretch>
            <a:fillRect/>
          </a:stretch>
        </p:blipFill>
        <p:spPr>
          <a:xfrm>
            <a:off x="762000" y="1417638"/>
            <a:ext cx="7620000" cy="52197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1: Attachment</a:t>
            </a:r>
            <a:endParaRPr lang="en-US" dirty="0"/>
          </a:p>
        </p:txBody>
      </p:sp>
      <p:pic>
        <p:nvPicPr>
          <p:cNvPr id="4" name="Picture 3"/>
          <p:cNvPicPr>
            <a:picLocks noChangeAspect="1"/>
          </p:cNvPicPr>
          <p:nvPr/>
        </p:nvPicPr>
        <p:blipFill>
          <a:blip r:embed="rId2"/>
          <a:stretch>
            <a:fillRect/>
          </a:stretch>
        </p:blipFill>
        <p:spPr>
          <a:xfrm>
            <a:off x="304800" y="1417638"/>
            <a:ext cx="8534400" cy="513556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2: Fusion</a:t>
            </a:r>
            <a:endParaRPr lang="en-US" dirty="0"/>
          </a:p>
        </p:txBody>
      </p:sp>
      <p:pic>
        <p:nvPicPr>
          <p:cNvPr id="4" name="Picture 3"/>
          <p:cNvPicPr>
            <a:picLocks noChangeAspect="1"/>
          </p:cNvPicPr>
          <p:nvPr/>
        </p:nvPicPr>
        <p:blipFill>
          <a:blip r:embed="rId2"/>
          <a:stretch>
            <a:fillRect/>
          </a:stretch>
        </p:blipFill>
        <p:spPr>
          <a:xfrm>
            <a:off x="361950" y="1417638"/>
            <a:ext cx="8629650" cy="513556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3: Entry</a:t>
            </a:r>
            <a:endParaRPr lang="en-US" dirty="0"/>
          </a:p>
        </p:txBody>
      </p:sp>
      <p:pic>
        <p:nvPicPr>
          <p:cNvPr id="4" name="Picture 3"/>
          <p:cNvPicPr>
            <a:picLocks noChangeAspect="1"/>
          </p:cNvPicPr>
          <p:nvPr/>
        </p:nvPicPr>
        <p:blipFill>
          <a:blip r:embed="rId2"/>
          <a:stretch>
            <a:fillRect/>
          </a:stretch>
        </p:blipFill>
        <p:spPr>
          <a:xfrm>
            <a:off x="152400" y="1219200"/>
            <a:ext cx="8763000" cy="54102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4: Reverse Transcriptase </a:t>
            </a:r>
            <a:endParaRPr lang="en-US" dirty="0"/>
          </a:p>
        </p:txBody>
      </p:sp>
      <p:pic>
        <p:nvPicPr>
          <p:cNvPr id="4" name="Picture 3"/>
          <p:cNvPicPr>
            <a:picLocks noChangeAspect="1"/>
          </p:cNvPicPr>
          <p:nvPr/>
        </p:nvPicPr>
        <p:blipFill>
          <a:blip r:embed="rId2"/>
          <a:stretch>
            <a:fillRect/>
          </a:stretch>
        </p:blipFill>
        <p:spPr>
          <a:xfrm>
            <a:off x="228600" y="1733550"/>
            <a:ext cx="8686800" cy="474345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5: Integration </a:t>
            </a:r>
            <a:endParaRPr lang="en-US" dirty="0"/>
          </a:p>
        </p:txBody>
      </p:sp>
      <p:pic>
        <p:nvPicPr>
          <p:cNvPr id="4" name="Picture 3"/>
          <p:cNvPicPr>
            <a:picLocks noChangeAspect="1"/>
          </p:cNvPicPr>
          <p:nvPr/>
        </p:nvPicPr>
        <p:blipFill>
          <a:blip r:embed="rId2"/>
          <a:stretch>
            <a:fillRect/>
          </a:stretch>
        </p:blipFill>
        <p:spPr>
          <a:xfrm>
            <a:off x="0" y="1417638"/>
            <a:ext cx="9144000" cy="528796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6: Biosynthesis and Cleavage</a:t>
            </a:r>
            <a:endParaRPr lang="en-US" dirty="0"/>
          </a:p>
        </p:txBody>
      </p:sp>
      <p:pic>
        <p:nvPicPr>
          <p:cNvPr id="4" name="Picture 3"/>
          <p:cNvPicPr>
            <a:picLocks noChangeAspect="1"/>
          </p:cNvPicPr>
          <p:nvPr/>
        </p:nvPicPr>
        <p:blipFill>
          <a:blip r:embed="rId2"/>
          <a:stretch>
            <a:fillRect/>
          </a:stretch>
        </p:blipFill>
        <p:spPr>
          <a:xfrm>
            <a:off x="228600" y="1417638"/>
            <a:ext cx="8686800" cy="5337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7: Assembly</a:t>
            </a:r>
            <a:endParaRPr lang="en-US" dirty="0"/>
          </a:p>
        </p:txBody>
      </p:sp>
      <p:pic>
        <p:nvPicPr>
          <p:cNvPr id="4" name="Picture 3"/>
          <p:cNvPicPr>
            <a:picLocks noChangeAspect="1"/>
          </p:cNvPicPr>
          <p:nvPr/>
        </p:nvPicPr>
        <p:blipFill>
          <a:blip r:embed="rId2"/>
          <a:stretch>
            <a:fillRect/>
          </a:stretch>
        </p:blipFill>
        <p:spPr>
          <a:xfrm>
            <a:off x="228600" y="1417637"/>
            <a:ext cx="8610600" cy="524748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USMLE Stage 1 Exam</a:t>
            </a:r>
            <a:endParaRPr lang="en-US" dirty="0"/>
          </a:p>
        </p:txBody>
      </p:sp>
      <p:sp>
        <p:nvSpPr>
          <p:cNvPr id="3" name="Content Placeholder 2"/>
          <p:cNvSpPr>
            <a:spLocks noGrp="1"/>
          </p:cNvSpPr>
          <p:nvPr>
            <p:ph idx="1"/>
          </p:nvPr>
        </p:nvSpPr>
        <p:spPr/>
        <p:txBody>
          <a:bodyPr/>
          <a:lstStyle/>
          <a:p>
            <a:r>
              <a:rPr lang="en-US" dirty="0" smtClean="0"/>
              <a:t>Jonathan Smith was assisted by his wife to the BIDMC Emergency Room at 5:09am this morning. He had complaints of extreme diarrhea, dehydration, and pain in his lower abdominal tract.</a:t>
            </a:r>
          </a:p>
          <a:p>
            <a:pPr lvl="1"/>
            <a:r>
              <a:rPr lang="en-US" dirty="0" smtClean="0"/>
              <a:t>What test would your team do to further analyze Jonathan's symptoms?</a:t>
            </a:r>
          </a:p>
          <a:p>
            <a:pPr lvl="1"/>
            <a:r>
              <a:rPr lang="en-US" dirty="0" smtClean="0"/>
              <a:t>What medical condition is it? Explain how Jonathan could have contract it?    </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8: Budding and Repeat</a:t>
            </a:r>
            <a:endParaRPr lang="en-US" dirty="0"/>
          </a:p>
        </p:txBody>
      </p:sp>
      <p:pic>
        <p:nvPicPr>
          <p:cNvPr id="4" name="Picture 3"/>
          <p:cNvPicPr>
            <a:picLocks noChangeAspect="1"/>
          </p:cNvPicPr>
          <p:nvPr/>
        </p:nvPicPr>
        <p:blipFill>
          <a:blip r:embed="rId2"/>
          <a:stretch>
            <a:fillRect/>
          </a:stretch>
        </p:blipFill>
        <p:spPr>
          <a:xfrm>
            <a:off x="304800" y="1417638"/>
            <a:ext cx="8610600" cy="518953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 Cycle Review</a:t>
            </a:r>
            <a:endParaRPr lang="en-US" dirty="0"/>
          </a:p>
        </p:txBody>
      </p:sp>
      <p:pic>
        <p:nvPicPr>
          <p:cNvPr id="4" name="Picture 3"/>
          <p:cNvPicPr>
            <a:picLocks noChangeAspect="1"/>
          </p:cNvPicPr>
          <p:nvPr/>
        </p:nvPicPr>
        <p:blipFill>
          <a:blip r:embed="rId2"/>
          <a:stretch>
            <a:fillRect/>
          </a:stretch>
        </p:blipFill>
        <p:spPr>
          <a:xfrm>
            <a:off x="228600" y="1417638"/>
            <a:ext cx="8686800" cy="544036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Latency and Progeny Formation</a:t>
            </a:r>
            <a:endParaRPr lang="en-US" dirty="0"/>
          </a:p>
        </p:txBody>
      </p:sp>
      <p:pic>
        <p:nvPicPr>
          <p:cNvPr id="4" name="Picture 3"/>
          <p:cNvPicPr>
            <a:picLocks noChangeAspect="1"/>
          </p:cNvPicPr>
          <p:nvPr/>
        </p:nvPicPr>
        <p:blipFill>
          <a:blip r:embed="rId2"/>
          <a:stretch>
            <a:fillRect/>
          </a:stretch>
        </p:blipFill>
        <p:spPr>
          <a:xfrm>
            <a:off x="457200" y="1417638"/>
            <a:ext cx="8229600" cy="513556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AIDS Pathology</a:t>
            </a:r>
            <a:endParaRPr lang="en-US" dirty="0"/>
          </a:p>
        </p:txBody>
      </p:sp>
      <p:pic>
        <p:nvPicPr>
          <p:cNvPr id="4" name="Picture 3"/>
          <p:cNvPicPr>
            <a:picLocks noChangeAspect="1"/>
          </p:cNvPicPr>
          <p:nvPr/>
        </p:nvPicPr>
        <p:blipFill>
          <a:blip r:embed="rId2"/>
          <a:stretch>
            <a:fillRect/>
          </a:stretch>
        </p:blipFill>
        <p:spPr>
          <a:xfrm>
            <a:off x="165100" y="1417638"/>
            <a:ext cx="8750300" cy="5211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 Transmission Pathways</a:t>
            </a:r>
            <a:endParaRPr lang="en-US" dirty="0"/>
          </a:p>
        </p:txBody>
      </p:sp>
      <p:pic>
        <p:nvPicPr>
          <p:cNvPr id="4" name="Picture 3"/>
          <p:cNvPicPr>
            <a:picLocks noChangeAspect="1"/>
          </p:cNvPicPr>
          <p:nvPr/>
        </p:nvPicPr>
        <p:blipFill>
          <a:blip r:embed="rId2"/>
          <a:stretch>
            <a:fillRect/>
          </a:stretch>
        </p:blipFill>
        <p:spPr>
          <a:xfrm>
            <a:off x="457200" y="1417638"/>
            <a:ext cx="8229600" cy="2239962"/>
          </a:xfrm>
          <a:prstGeom prst="rect">
            <a:avLst/>
          </a:prstGeom>
        </p:spPr>
      </p:pic>
      <p:pic>
        <p:nvPicPr>
          <p:cNvPr id="5" name="Picture 4"/>
          <p:cNvPicPr>
            <a:picLocks noChangeAspect="1"/>
          </p:cNvPicPr>
          <p:nvPr/>
        </p:nvPicPr>
        <p:blipFill>
          <a:blip r:embed="rId3"/>
          <a:stretch>
            <a:fillRect/>
          </a:stretch>
        </p:blipFill>
        <p:spPr>
          <a:xfrm>
            <a:off x="4648200" y="3962400"/>
            <a:ext cx="4114800" cy="2673350"/>
          </a:xfrm>
          <a:prstGeom prst="rect">
            <a:avLst/>
          </a:prstGeom>
        </p:spPr>
      </p:pic>
      <p:pic>
        <p:nvPicPr>
          <p:cNvPr id="6" name="Picture 5"/>
          <p:cNvPicPr>
            <a:picLocks noChangeAspect="1"/>
          </p:cNvPicPr>
          <p:nvPr/>
        </p:nvPicPr>
        <p:blipFill>
          <a:blip r:embed="rId4"/>
          <a:stretch>
            <a:fillRect/>
          </a:stretch>
        </p:blipFill>
        <p:spPr>
          <a:xfrm>
            <a:off x="1066800" y="3911870"/>
            <a:ext cx="3200400" cy="272388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AIDS Patients </a:t>
            </a:r>
            <a:endParaRPr lang="en-US" dirty="0"/>
          </a:p>
        </p:txBody>
      </p:sp>
      <p:pic>
        <p:nvPicPr>
          <p:cNvPr id="4" name="Picture 3"/>
          <p:cNvPicPr>
            <a:picLocks noChangeAspect="1"/>
          </p:cNvPicPr>
          <p:nvPr/>
        </p:nvPicPr>
        <p:blipFill>
          <a:blip r:embed="rId2"/>
          <a:stretch>
            <a:fillRect/>
          </a:stretch>
        </p:blipFill>
        <p:spPr>
          <a:xfrm>
            <a:off x="228600" y="1417638"/>
            <a:ext cx="2857500" cy="2857500"/>
          </a:xfrm>
          <a:prstGeom prst="rect">
            <a:avLst/>
          </a:prstGeom>
        </p:spPr>
      </p:pic>
      <p:pic>
        <p:nvPicPr>
          <p:cNvPr id="5" name="Picture 4"/>
          <p:cNvPicPr>
            <a:picLocks noChangeAspect="1"/>
          </p:cNvPicPr>
          <p:nvPr/>
        </p:nvPicPr>
        <p:blipFill>
          <a:blip r:embed="rId3"/>
          <a:stretch>
            <a:fillRect/>
          </a:stretch>
        </p:blipFill>
        <p:spPr>
          <a:xfrm>
            <a:off x="3314700" y="1417638"/>
            <a:ext cx="2616200" cy="3098800"/>
          </a:xfrm>
          <a:prstGeom prst="rect">
            <a:avLst/>
          </a:prstGeom>
        </p:spPr>
      </p:pic>
      <p:pic>
        <p:nvPicPr>
          <p:cNvPr id="6" name="Picture 5"/>
          <p:cNvPicPr>
            <a:picLocks noChangeAspect="1"/>
          </p:cNvPicPr>
          <p:nvPr/>
        </p:nvPicPr>
        <p:blipFill>
          <a:blip r:embed="rId4"/>
          <a:stretch>
            <a:fillRect/>
          </a:stretch>
        </p:blipFill>
        <p:spPr>
          <a:xfrm>
            <a:off x="228600" y="4516438"/>
            <a:ext cx="3086100" cy="2072418"/>
          </a:xfrm>
          <a:prstGeom prst="rect">
            <a:avLst/>
          </a:prstGeom>
        </p:spPr>
      </p:pic>
      <p:pic>
        <p:nvPicPr>
          <p:cNvPr id="7" name="Picture 6"/>
          <p:cNvPicPr>
            <a:picLocks noChangeAspect="1"/>
          </p:cNvPicPr>
          <p:nvPr/>
        </p:nvPicPr>
        <p:blipFill>
          <a:blip r:embed="rId5"/>
          <a:stretch>
            <a:fillRect/>
          </a:stretch>
        </p:blipFill>
        <p:spPr>
          <a:xfrm>
            <a:off x="4191000" y="4826000"/>
            <a:ext cx="4343400" cy="2032000"/>
          </a:xfrm>
          <a:prstGeom prst="rect">
            <a:avLst/>
          </a:prstGeom>
        </p:spPr>
      </p:pic>
      <p:pic>
        <p:nvPicPr>
          <p:cNvPr id="8" name="Picture 7"/>
          <p:cNvPicPr>
            <a:picLocks noChangeAspect="1"/>
          </p:cNvPicPr>
          <p:nvPr/>
        </p:nvPicPr>
        <p:blipFill>
          <a:blip r:embed="rId6"/>
          <a:stretch>
            <a:fillRect/>
          </a:stretch>
        </p:blipFill>
        <p:spPr>
          <a:xfrm>
            <a:off x="6121400" y="1417638"/>
            <a:ext cx="2819400" cy="30988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Discussion Question **</a:t>
            </a:r>
            <a:endParaRPr lang="en-US" dirty="0"/>
          </a:p>
        </p:txBody>
      </p:sp>
      <p:sp>
        <p:nvSpPr>
          <p:cNvPr id="3" name="Content Placeholder 2"/>
          <p:cNvSpPr>
            <a:spLocks noGrp="1"/>
          </p:cNvSpPr>
          <p:nvPr>
            <p:ph idx="1"/>
          </p:nvPr>
        </p:nvSpPr>
        <p:spPr/>
        <p:txBody>
          <a:bodyPr/>
          <a:lstStyle/>
          <a:p>
            <a:r>
              <a:rPr lang="en-US" dirty="0" smtClean="0">
                <a:solidFill>
                  <a:srgbClr val="FFFF00"/>
                </a:solidFill>
              </a:rPr>
              <a:t>As a new graduate of Princeton University, you wanted to use your degree at Merck Pharmaceuticals. You are joining the HIV-AIDS study clinic. Propose a mechanism that you would like to study in treating AIDS.</a:t>
            </a:r>
            <a:endParaRPr lang="en-US" dirty="0">
              <a:solidFill>
                <a:srgbClr val="FFFF00"/>
              </a:solidFill>
            </a:endParaRPr>
          </a:p>
        </p:txBody>
      </p:sp>
      <p:pic>
        <p:nvPicPr>
          <p:cNvPr id="4" name="Picture 3"/>
          <p:cNvPicPr>
            <a:picLocks noChangeAspect="1"/>
          </p:cNvPicPr>
          <p:nvPr/>
        </p:nvPicPr>
        <p:blipFill>
          <a:blip r:embed="rId2"/>
          <a:stretch>
            <a:fillRect/>
          </a:stretch>
        </p:blipFill>
        <p:spPr>
          <a:xfrm>
            <a:off x="304800" y="4191000"/>
            <a:ext cx="3416300" cy="2374900"/>
          </a:xfrm>
          <a:prstGeom prst="rect">
            <a:avLst/>
          </a:prstGeom>
        </p:spPr>
      </p:pic>
      <p:pic>
        <p:nvPicPr>
          <p:cNvPr id="5" name="Picture 4"/>
          <p:cNvPicPr>
            <a:picLocks noChangeAspect="1"/>
          </p:cNvPicPr>
          <p:nvPr/>
        </p:nvPicPr>
        <p:blipFill>
          <a:blip r:embed="rId3"/>
          <a:stretch>
            <a:fillRect/>
          </a:stretch>
        </p:blipFill>
        <p:spPr>
          <a:xfrm>
            <a:off x="4876800" y="4191000"/>
            <a:ext cx="3289300" cy="24638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Disease Antigenic Shift</a:t>
            </a:r>
            <a:endParaRPr lang="en-US" dirty="0"/>
          </a:p>
        </p:txBody>
      </p:sp>
      <p:pic>
        <p:nvPicPr>
          <p:cNvPr id="4" name="Picture 3"/>
          <p:cNvPicPr>
            <a:picLocks noChangeAspect="1"/>
          </p:cNvPicPr>
          <p:nvPr/>
        </p:nvPicPr>
        <p:blipFill>
          <a:blip r:embed="rId2"/>
          <a:stretch>
            <a:fillRect/>
          </a:stretch>
        </p:blipFill>
        <p:spPr>
          <a:xfrm>
            <a:off x="457200" y="1417638"/>
            <a:ext cx="3810000" cy="2133600"/>
          </a:xfrm>
          <a:prstGeom prst="rect">
            <a:avLst/>
          </a:prstGeom>
        </p:spPr>
      </p:pic>
      <p:pic>
        <p:nvPicPr>
          <p:cNvPr id="5" name="Picture 4"/>
          <p:cNvPicPr>
            <a:picLocks noChangeAspect="1"/>
          </p:cNvPicPr>
          <p:nvPr/>
        </p:nvPicPr>
        <p:blipFill>
          <a:blip r:embed="rId3"/>
          <a:stretch>
            <a:fillRect/>
          </a:stretch>
        </p:blipFill>
        <p:spPr>
          <a:xfrm>
            <a:off x="4495800" y="1417638"/>
            <a:ext cx="4191000" cy="4983162"/>
          </a:xfrm>
          <a:prstGeom prst="rect">
            <a:avLst/>
          </a:prstGeom>
        </p:spPr>
      </p:pic>
      <p:pic>
        <p:nvPicPr>
          <p:cNvPr id="6" name="Picture 5"/>
          <p:cNvPicPr>
            <a:picLocks noChangeAspect="1"/>
          </p:cNvPicPr>
          <p:nvPr/>
        </p:nvPicPr>
        <p:blipFill>
          <a:blip r:embed="rId4"/>
          <a:stretch>
            <a:fillRect/>
          </a:stretch>
        </p:blipFill>
        <p:spPr>
          <a:xfrm>
            <a:off x="457200" y="3748212"/>
            <a:ext cx="3810000" cy="310978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USMLE Stage 2</a:t>
            </a:r>
            <a:endParaRPr lang="en-US" dirty="0"/>
          </a:p>
        </p:txBody>
      </p:sp>
      <p:sp>
        <p:nvSpPr>
          <p:cNvPr id="3" name="Content Placeholder 2"/>
          <p:cNvSpPr>
            <a:spLocks noGrp="1"/>
          </p:cNvSpPr>
          <p:nvPr>
            <p:ph idx="1"/>
          </p:nvPr>
        </p:nvSpPr>
        <p:spPr/>
        <p:txBody>
          <a:bodyPr/>
          <a:lstStyle/>
          <a:p>
            <a:r>
              <a:rPr lang="en-US" dirty="0" smtClean="0"/>
              <a:t>Barbra Goodwill is checking in with you, her primary care, about constant pains in her lower abdomen area. She explained that she has been experiencing amenorrhea. The pain is mostly targeted in the left lower abdomen area.</a:t>
            </a:r>
          </a:p>
          <a:p>
            <a:pPr lvl="1"/>
            <a:r>
              <a:rPr lang="en-US" dirty="0" smtClean="0"/>
              <a:t>What test might you order for Barbra? </a:t>
            </a:r>
          </a:p>
          <a:p>
            <a:pPr lvl="1"/>
            <a:r>
              <a:rPr lang="en-US" dirty="0" smtClean="0"/>
              <a:t>As an initial prediction, what condition might you believe Barbra has.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USMLE Stage 3</a:t>
            </a:r>
            <a:endParaRPr lang="en-US" dirty="0"/>
          </a:p>
        </p:txBody>
      </p:sp>
      <p:sp>
        <p:nvSpPr>
          <p:cNvPr id="3" name="Content Placeholder 2"/>
          <p:cNvSpPr>
            <a:spLocks noGrp="1"/>
          </p:cNvSpPr>
          <p:nvPr>
            <p:ph idx="1"/>
          </p:nvPr>
        </p:nvSpPr>
        <p:spPr/>
        <p:txBody>
          <a:bodyPr/>
          <a:lstStyle/>
          <a:p>
            <a:r>
              <a:rPr lang="en-US" dirty="0" smtClean="0"/>
              <a:t>Winston Lee is a cancer patient of Dr. Srunphut Pukma, you are his residents. Winston is checking into the Cancer ward today, and Dr. Pukma is teaching at MIT. </a:t>
            </a:r>
          </a:p>
          <a:p>
            <a:pPr lvl="1"/>
            <a:r>
              <a:rPr lang="en-US" dirty="0" smtClean="0"/>
              <a:t>With your team, what vitals would you monitor of Winston’s conditions? </a:t>
            </a:r>
          </a:p>
          <a:p>
            <a:pPr lvl="1"/>
            <a:r>
              <a:rPr lang="en-US" dirty="0" smtClean="0"/>
              <a:t>Winston woke up with extreme hunger pangs, but he complains about not being able to hold food bolus in, what do you give him? </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USMLE Stage 4</a:t>
            </a:r>
            <a:endParaRPr lang="en-US" dirty="0"/>
          </a:p>
        </p:txBody>
      </p:sp>
      <p:sp>
        <p:nvSpPr>
          <p:cNvPr id="3" name="Content Placeholder 2"/>
          <p:cNvSpPr>
            <a:spLocks noGrp="1"/>
          </p:cNvSpPr>
          <p:nvPr>
            <p:ph idx="1"/>
          </p:nvPr>
        </p:nvSpPr>
        <p:spPr/>
        <p:txBody>
          <a:bodyPr/>
          <a:lstStyle/>
          <a:p>
            <a:r>
              <a:rPr lang="en-US" dirty="0" smtClean="0"/>
              <a:t>Stephanie Johnston has progeria. You are doing a Post-Doc at Children’s Hospital Texas after getting your Ph.D. from Georgetown University. </a:t>
            </a:r>
          </a:p>
          <a:p>
            <a:pPr lvl="1"/>
            <a:r>
              <a:rPr lang="en-US" dirty="0" smtClean="0"/>
              <a:t>Propose a drug therapy plan for Stephanie.</a:t>
            </a:r>
          </a:p>
          <a:p>
            <a:pPr lvl="1"/>
            <a:r>
              <a:rPr lang="en-US" dirty="0" smtClean="0"/>
              <a:t>Is it alright to give a 7 year old Progeria patient a Combinatorial Drug Treatment ? </a:t>
            </a:r>
          </a:p>
          <a:p>
            <a:pPr lvl="1"/>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USMLE Stage 5</a:t>
            </a:r>
            <a:endParaRPr lang="en-US" dirty="0"/>
          </a:p>
        </p:txBody>
      </p:sp>
      <p:sp>
        <p:nvSpPr>
          <p:cNvPr id="3" name="Content Placeholder 2"/>
          <p:cNvSpPr>
            <a:spLocks noGrp="1"/>
          </p:cNvSpPr>
          <p:nvPr>
            <p:ph idx="1"/>
          </p:nvPr>
        </p:nvSpPr>
        <p:spPr/>
        <p:txBody>
          <a:bodyPr/>
          <a:lstStyle/>
          <a:p>
            <a:r>
              <a:rPr lang="en-US" dirty="0" smtClean="0"/>
              <a:t>George Martinez is admitted into the emergency room for strange behavior, he has been talking to himself and hitting his head constantly. You check his records and he is a initial (stage 1) cancer patient of Dr. Steve Shapiro.</a:t>
            </a:r>
          </a:p>
          <a:p>
            <a:pPr lvl="1"/>
            <a:r>
              <a:rPr lang="en-US" dirty="0" smtClean="0"/>
              <a:t>What test might you perform </a:t>
            </a:r>
            <a:r>
              <a:rPr lang="en-US" smtClean="0"/>
              <a:t>on George, why?</a:t>
            </a:r>
          </a:p>
          <a:p>
            <a:pPr>
              <a:buNone/>
            </a:pPr>
            <a:r>
              <a:rPr lang="en-US" dirty="0" smtClean="0"/>
              <a:t>	</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Review</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solidFill>
                  <a:srgbClr val="FFFF00"/>
                </a:solidFill>
              </a:rPr>
              <a:t>What is the importance of Mitotic Chromosomal Segregation ?</a:t>
            </a:r>
          </a:p>
          <a:p>
            <a:r>
              <a:rPr lang="en-US" dirty="0" smtClean="0">
                <a:solidFill>
                  <a:srgbClr val="FFFF00"/>
                </a:solidFill>
              </a:rPr>
              <a:t>What are the symptoms of Turner Syndrome ?</a:t>
            </a:r>
          </a:p>
          <a:p>
            <a:r>
              <a:rPr lang="en-US" dirty="0" smtClean="0">
                <a:solidFill>
                  <a:srgbClr val="FFFF00"/>
                </a:solidFill>
              </a:rPr>
              <a:t>What are the problems that occur during Aneuploidy ?</a:t>
            </a:r>
          </a:p>
          <a:p>
            <a:r>
              <a:rPr lang="en-US" dirty="0" smtClean="0">
                <a:solidFill>
                  <a:srgbClr val="FFFF00"/>
                </a:solidFill>
              </a:rPr>
              <a:t>What are gonads and what do they produce? What is Gonadal Genesis and Gonadal Dysgenesis? </a:t>
            </a:r>
          </a:p>
          <a:p>
            <a:endParaRPr lang="en-US" dirty="0" smtClean="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 AIDS</a:t>
            </a:r>
            <a:endParaRPr lang="en-US" dirty="0"/>
          </a:p>
        </p:txBody>
      </p:sp>
      <p:sp>
        <p:nvSpPr>
          <p:cNvPr id="3" name="Content Placeholder 2"/>
          <p:cNvSpPr>
            <a:spLocks noGrp="1"/>
          </p:cNvSpPr>
          <p:nvPr>
            <p:ph idx="1"/>
          </p:nvPr>
        </p:nvSpPr>
        <p:spPr>
          <a:xfrm>
            <a:off x="3429000" y="1600200"/>
            <a:ext cx="5257800" cy="4190999"/>
          </a:xfrm>
        </p:spPr>
        <p:txBody>
          <a:bodyPr>
            <a:normAutofit fontScale="92500" lnSpcReduction="10000"/>
          </a:bodyPr>
          <a:lstStyle/>
          <a:p>
            <a:r>
              <a:rPr lang="en-US" dirty="0" smtClean="0">
                <a:solidFill>
                  <a:srgbClr val="FFFF00"/>
                </a:solidFill>
              </a:rPr>
              <a:t>Historical Context</a:t>
            </a:r>
          </a:p>
          <a:p>
            <a:r>
              <a:rPr lang="en-US" dirty="0" smtClean="0">
                <a:solidFill>
                  <a:srgbClr val="FFFF00"/>
                </a:solidFill>
              </a:rPr>
              <a:t>CD4 Cells (Immunology)</a:t>
            </a:r>
          </a:p>
          <a:p>
            <a:r>
              <a:rPr lang="en-US" dirty="0" smtClean="0">
                <a:solidFill>
                  <a:srgbClr val="FFFF00"/>
                </a:solidFill>
              </a:rPr>
              <a:t>Integrative Biology</a:t>
            </a:r>
          </a:p>
          <a:p>
            <a:r>
              <a:rPr lang="en-US" dirty="0" smtClean="0">
                <a:solidFill>
                  <a:srgbClr val="FFFF00"/>
                </a:solidFill>
              </a:rPr>
              <a:t>Molecular Biology</a:t>
            </a:r>
          </a:p>
          <a:p>
            <a:r>
              <a:rPr lang="en-US" dirty="0" smtClean="0">
                <a:solidFill>
                  <a:srgbClr val="FFFF00"/>
                </a:solidFill>
              </a:rPr>
              <a:t>HIV Virus</a:t>
            </a:r>
          </a:p>
          <a:p>
            <a:r>
              <a:rPr lang="en-US" dirty="0" smtClean="0">
                <a:solidFill>
                  <a:srgbClr val="FFFF00"/>
                </a:solidFill>
              </a:rPr>
              <a:t>AIDS Pathology</a:t>
            </a:r>
          </a:p>
          <a:p>
            <a:r>
              <a:rPr lang="en-US" dirty="0" smtClean="0">
                <a:solidFill>
                  <a:srgbClr val="FFFF00"/>
                </a:solidFill>
              </a:rPr>
              <a:t>Viral Antigenic Shift </a:t>
            </a:r>
          </a:p>
          <a:p>
            <a:r>
              <a:rPr lang="en-US" dirty="0" smtClean="0">
                <a:solidFill>
                  <a:srgbClr val="FFFF00"/>
                </a:solidFill>
              </a:rPr>
              <a:t>Combinatorial Drug Therapy</a:t>
            </a:r>
            <a:endParaRPr lang="en-US" dirty="0">
              <a:solidFill>
                <a:srgbClr val="FFFF00"/>
              </a:solidFill>
            </a:endParaRPr>
          </a:p>
        </p:txBody>
      </p:sp>
      <p:pic>
        <p:nvPicPr>
          <p:cNvPr id="5" name="Picture 4"/>
          <p:cNvPicPr>
            <a:picLocks noChangeAspect="1"/>
          </p:cNvPicPr>
          <p:nvPr/>
        </p:nvPicPr>
        <p:blipFill>
          <a:blip r:embed="rId2"/>
          <a:stretch>
            <a:fillRect/>
          </a:stretch>
        </p:blipFill>
        <p:spPr>
          <a:xfrm>
            <a:off x="228600" y="1417637"/>
            <a:ext cx="2944091" cy="4708525"/>
          </a:xfrm>
          <a:prstGeom prst="rect">
            <a:avLst/>
          </a:prstGeom>
        </p:spPr>
      </p:pic>
      <p:sp>
        <p:nvSpPr>
          <p:cNvPr id="6" name="Rectangle 5"/>
          <p:cNvSpPr/>
          <p:nvPr/>
        </p:nvSpPr>
        <p:spPr>
          <a:xfrm>
            <a:off x="3429000" y="5594866"/>
            <a:ext cx="5867400" cy="830997"/>
          </a:xfrm>
          <a:prstGeom prst="rect">
            <a:avLst/>
          </a:prstGeom>
        </p:spPr>
        <p:txBody>
          <a:bodyPr wrap="square">
            <a:spAutoFit/>
          </a:bodyPr>
          <a:lstStyle/>
          <a:p>
            <a:r>
              <a:rPr lang="en-US" sz="2400" dirty="0" smtClean="0">
                <a:solidFill>
                  <a:srgbClr val="FFFF00"/>
                </a:solidFill>
                <a:hlinkClick r:id="rId3" action="ppaction://hlinkfile"/>
              </a:rPr>
              <a:t>http://</a:t>
            </a:r>
            <a:r>
              <a:rPr lang="en-US" sz="2400" dirty="0" err="1" smtClean="0">
                <a:solidFill>
                  <a:srgbClr val="FFFF00"/>
                </a:solidFill>
                <a:hlinkClick r:id="rId3" action="ppaction://hlinkfile"/>
              </a:rPr>
              <a:t>www.youtube.com/watch?v</a:t>
            </a:r>
            <a:r>
              <a:rPr lang="en-US" sz="2400" dirty="0" smtClean="0">
                <a:solidFill>
                  <a:srgbClr val="FFFF00"/>
                </a:solidFill>
                <a:hlinkClick r:id="rId3" action="ppaction://hlinkfile"/>
              </a:rPr>
              <a:t>=9oenTf9BUcw</a:t>
            </a:r>
            <a:endParaRPr lang="en-US" sz="2400" dirty="0">
              <a:solidFill>
                <a:srgbClr val="FFFF00"/>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140</TotalTime>
  <Words>682</Words>
  <Application>Microsoft Macintosh PowerPoint</Application>
  <PresentationFormat>On-screen Show (4:3)</PresentationFormat>
  <Paragraphs>81</Paragraphs>
  <Slides>37</Slides>
  <Notes>1</Notes>
  <HiddenSlides>0</HiddenSlides>
  <MMClips>0</MMClips>
  <ScaleCrop>false</ScaleCrop>
  <HeadingPairs>
    <vt:vector size="4" baseType="variant">
      <vt:variant>
        <vt:lpstr>Design Template</vt:lpstr>
      </vt:variant>
      <vt:variant>
        <vt:i4>1</vt:i4>
      </vt:variant>
      <vt:variant>
        <vt:lpstr>Slide Titles</vt:lpstr>
      </vt:variant>
      <vt:variant>
        <vt:i4>37</vt:i4>
      </vt:variant>
    </vt:vector>
  </HeadingPairs>
  <TitlesOfParts>
    <vt:vector size="38" baseType="lpstr">
      <vt:lpstr>Office Theme</vt:lpstr>
      <vt:lpstr>Determinants of Health and Diseases Srunphut Pukma Sc.D.</vt:lpstr>
      <vt:lpstr>Last Determinants Lecture…</vt:lpstr>
      <vt:lpstr>USMLE Stage 1 Exam</vt:lpstr>
      <vt:lpstr>USMLE Stage 2</vt:lpstr>
      <vt:lpstr>USMLE Stage 3</vt:lpstr>
      <vt:lpstr>USMLE Stage 4</vt:lpstr>
      <vt:lpstr>USMLE Stage 5</vt:lpstr>
      <vt:lpstr>Review</vt:lpstr>
      <vt:lpstr>HIV AIDS</vt:lpstr>
      <vt:lpstr>Origin of HIV</vt:lpstr>
      <vt:lpstr>Polio Vaccine, Jonas Salk </vt:lpstr>
      <vt:lpstr>Vaccine Production (Municipally) </vt:lpstr>
      <vt:lpstr> ** Discussion Question **</vt:lpstr>
      <vt:lpstr>** Discussion Questions **</vt:lpstr>
      <vt:lpstr>CD4 Cells (Immunology) </vt:lpstr>
      <vt:lpstr>CD4 Cells </vt:lpstr>
      <vt:lpstr>Leukocytes Differentiation </vt:lpstr>
      <vt:lpstr>Human Immune System</vt:lpstr>
      <vt:lpstr>** Mid Semester Review **</vt:lpstr>
      <vt:lpstr>Molecular Biology </vt:lpstr>
      <vt:lpstr>Human Immunodeficiency Virus</vt:lpstr>
      <vt:lpstr>HIV Mechanics </vt:lpstr>
      <vt:lpstr>Stage 1: Attachment</vt:lpstr>
      <vt:lpstr>Stage 2: Fusion</vt:lpstr>
      <vt:lpstr>Stage 3: Entry</vt:lpstr>
      <vt:lpstr>Stage 4: Reverse Transcriptase </vt:lpstr>
      <vt:lpstr>Stage 5: Integration </vt:lpstr>
      <vt:lpstr>Stage 6: Biosynthesis and Cleavage</vt:lpstr>
      <vt:lpstr>Stage 7: Assembly</vt:lpstr>
      <vt:lpstr>Stage 8: Budding and Repeat</vt:lpstr>
      <vt:lpstr>HIV Cycle Review</vt:lpstr>
      <vt:lpstr>Latency and Progeny Formation</vt:lpstr>
      <vt:lpstr>AIDS Pathology</vt:lpstr>
      <vt:lpstr>HIV Transmission Pathways</vt:lpstr>
      <vt:lpstr>AIDS Patients </vt:lpstr>
      <vt:lpstr>** Discussion Question **</vt:lpstr>
      <vt:lpstr>Disease Antigenic Shift</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Determinants of Health and Diseases Srunphut Pukma Sc.D.</dc:title>
  <dc:creator>Srunphut Pukma</dc:creator>
  <cp:lastModifiedBy>Srunphut Pukma</cp:lastModifiedBy>
  <cp:revision>16</cp:revision>
  <dcterms:created xsi:type="dcterms:W3CDTF">2013-08-11T14:53:12Z</dcterms:created>
  <dcterms:modified xsi:type="dcterms:W3CDTF">2013-08-11T15:43:17Z</dcterms:modified>
</cp:coreProperties>
</file>