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6858000" type="screen4x3"/>
  <p:notesSz cx="6858000" cy="9144000"/>
  <p:embeddedFontLst>
    <p:embeddedFont>
      <p:font typeface="Amatic SC" panose="020B0604020202020204" charset="-79"/>
      <p:regular r:id="rId52"/>
      <p:bold r:id="rId53"/>
    </p:embeddedFont>
    <p:embeddedFont>
      <p:font typeface="Chelsea Market" panose="020B0604020202020204" charset="0"/>
      <p:regular r:id="rId54"/>
    </p:embeddedFont>
    <p:embeddedFont>
      <p:font typeface="Roboto" panose="020000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22"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ature.com/articles/nrdp201556.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tatnews.com/2019/11/04/did-rare-mutation-protect-against-alzheimers/"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newsweek.com/new-findings-alzheimers-99813" TargetMode="External"/><Relationship Id="rId4" Type="http://schemas.openxmlformats.org/officeDocument/2006/relationships/hyperlink" Target="https://www.nytimes.com/2019/11/04/health/alzheimers-treatment-genetics.html"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icower.mit.edu/innovations-inventions/genu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5ded758b2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5ded758b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5e62024a49_0_2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5e62024a4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e4c8e22ee_0_4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5e4c8e22e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of a woman with AD talking to her daughter (who is filming the video).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e49756f9c_0_1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7e49756f9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 is a progressive neurodegenerative disease, meaning that as certain brain regions become damaged and different cognitive functions are lost, they do not regenerate or come back. If we plot “cognitive function” (as a general value, no quantification here) over time, we see that normal adults (top red line) experience some cognitive decline as they age. This may eventually enter the territory of “mild cognitive impairment” -- noticeable declines in certain things like memory, language, or thinking. However, for people with AD, the rate of decline becomes much steeper over time, and eventually becomes severe enough to receive a diagnosis of dementia as damage accumulates.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eeab5a459_0_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eeab5a45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order in which different anatomical regions are affected (remember: brain lobes from first lecture) nearly matches the order in which different cognitive functions are affected. To understand what’s going on, we need to dive into the biology of AD.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e49756f9c_0_2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e49756f9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ded758b2a_0_12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ded758b2a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Discussion question:</a:t>
            </a:r>
            <a:r>
              <a:rPr lang="en"/>
              <a:t> what specific changes can you point out between these two brains? Can you predict what effect these changes have on brain function?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eea6dfcc5_0_9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eea6dfcc5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Certain parts of the brain tissue appear to shrink, and empty spaces like the ventricles seem to enlarge -- not because they’re literally enlarging, but because the surrounding brain tissue is shrinking. The brain tissue is shrinking because the neurons that make up the tissue are dying. This phenomenon is called neurodegeneration, a general term for when neurons lose their normal structure and function due to disease.</a:t>
            </a:r>
            <a:endParaRPr/>
          </a:p>
          <a:p>
            <a:pPr marL="0" lvl="0" indent="0" algn="l" rtl="0">
              <a:spcBef>
                <a:spcPts val="0"/>
              </a:spcBef>
              <a:spcAft>
                <a:spcPts val="0"/>
              </a:spcAft>
              <a:buNone/>
            </a:pPr>
            <a:r>
              <a:rPr lang="en"/>
              <a:t>Existing treatments can slow progression, but not stop or reverse it.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e62024a49_0_4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e62024a4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Alois Alzheimer 1907 paper: first published definition of AD</a:t>
            </a:r>
            <a:endParaRPr/>
          </a:p>
          <a:p>
            <a:pPr marL="0" lvl="0" indent="0" algn="l" rtl="0">
              <a:spcBef>
                <a:spcPts val="0"/>
              </a:spcBef>
              <a:spcAft>
                <a:spcPts val="0"/>
              </a:spcAft>
              <a:buNone/>
            </a:pPr>
            <a:r>
              <a:rPr lang="en" b="1"/>
              <a:t>Knowledge check:</a:t>
            </a:r>
            <a:r>
              <a:rPr lang="en"/>
              <a:t> What is a cell? (basic unit of living things) What is a protein? (biomolecule, one of essential building blocks of cells) What are the instructions for how to make proteins? (genes)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7eea6dfcc5_0_11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7eea6dfcc5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more modern techniques, we’ve been able to better understand how cells and proteins in the brain change during AD, as originally described by Alois Alzheimer.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edb0adf8a_0_1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edb0adf8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Autopsy and antibody staining required to confirm some of the unique hallmarks of AD: </a:t>
            </a:r>
            <a:r>
              <a:rPr lang="en" b="1"/>
              <a:t>amyloid plaques</a:t>
            </a:r>
            <a:r>
              <a:rPr lang="en"/>
              <a:t> (Alzheimer’s “substance”) and </a:t>
            </a:r>
            <a:r>
              <a:rPr lang="en" b="1"/>
              <a:t>neurofibrillary tangles</a:t>
            </a:r>
            <a:r>
              <a:rPr lang="en"/>
              <a:t> (Alzheimer’s “fibrils”).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eea6dfcc5_0_9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eea6dfcc5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Dory the fish from </a:t>
            </a:r>
            <a:r>
              <a:rPr lang="en" i="1"/>
              <a:t>Finding Nemo</a:t>
            </a:r>
            <a:r>
              <a:rPr lang="en"/>
              <a:t> - an iconic character who has short-term memory loss. Short term memory loss can be caused by many things. Sudden causes can be events like concussions, seizures, or strokes. However, a gradual decline in memory (especially in older adults) can be a sign of dementia.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e4c8e22ee_0_4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e4c8e22e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Amyloid precursor protein (APP) and beta amyloid’s normal function is unclear. What we do know about APP is that it is a transmembrane protein, meaning that it passes through the membrane, and part of it sits in the extracellular space (in this diagram, the squiggly part of the blue and yellow protein). APP can be cleaved (cut) by different enzymes, such as </a:t>
            </a:r>
            <a:r>
              <a:rPr lang="en" b="1"/>
              <a:t>beta and gamma secretase</a:t>
            </a:r>
            <a:r>
              <a:rPr lang="en"/>
              <a:t>. When APP is cleaved, the resulting fragments of the protein are released. One of these fragments is </a:t>
            </a:r>
            <a:r>
              <a:rPr lang="en" b="1"/>
              <a:t>amyloid beta</a:t>
            </a:r>
            <a:r>
              <a:rPr lang="en"/>
              <a:t>. Amyloid beta can stick to itself to form a dense, insoluble structure called a plaque. These amyloid beta plaques are one of the defining features of AD.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7eea6dfcc5_0_4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7eea6dfcc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Amyloid beta presence has been demonstrated to inhibit bacterial growth.</a:t>
            </a:r>
            <a:endParaRPr/>
          </a:p>
          <a:p>
            <a:pPr marL="0" lvl="0" indent="0" algn="l" rtl="0">
              <a:spcBef>
                <a:spcPts val="0"/>
              </a:spcBef>
              <a:spcAft>
                <a:spcPts val="0"/>
              </a:spcAft>
              <a:buNone/>
            </a:pPr>
            <a:r>
              <a:rPr lang="en"/>
              <a:t>AD could occur when the normal regulation of amyloid beta levels and processing becomes uncontrolled.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e67d93588_0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e67d935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Tau is a small protein that stabilizes microtubules.</a:t>
            </a:r>
            <a:endParaRPr/>
          </a:p>
          <a:p>
            <a:pPr marL="0" lvl="0" indent="0" algn="l" rtl="0">
              <a:spcBef>
                <a:spcPts val="0"/>
              </a:spcBef>
              <a:spcAft>
                <a:spcPts val="0"/>
              </a:spcAft>
              <a:buNone/>
            </a:pPr>
            <a:r>
              <a:rPr lang="en"/>
              <a:t>Same idea as amyloid beta: serves a useful purpose in the healthy neuron, but can be harmful when normal regulation breaks down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7eea6dfcc5_0_12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7eea6dfcc5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Illustration of stabilizing tau molecules in a healthy neuron, versus tangled clumps of tau and disintegrating microtubules in a diseased neuron.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ef1ab0831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ef1ab08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comes first? Some researchers have proposed a sequence of molecular steps that lead to dementia. Here, we see a proposed model where amyloid beta plaques cause stress to neurons, leading to the formation of “paired helical filaments” (made of tau). These PHFs are thought to be toxic to neurons. Finally, large amounts of neuron death result in dementia. (However, it’s also possible that amyloid itself can be toxic to neurons.)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70de5276cc_0_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70de5276c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7ef1ab0831_0_1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7ef1ab083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Amyloid beta is often observed long before cognitive symptoms appear, whereas tau levels seem to increase hand-in-hand with the severity of clinical symptoms.</a:t>
            </a:r>
            <a:endParaRPr/>
          </a:p>
          <a:p>
            <a:pPr marL="0" lvl="0" indent="0" algn="l" rtl="0">
              <a:spcBef>
                <a:spcPts val="0"/>
              </a:spcBef>
              <a:spcAft>
                <a:spcPts val="0"/>
              </a:spcAft>
              <a:buNone/>
            </a:pPr>
            <a:r>
              <a:rPr lang="en" u="sng">
                <a:solidFill>
                  <a:schemeClr val="accent5"/>
                </a:solidFill>
                <a:hlinkClick r:id="rId3"/>
              </a:rPr>
              <a:t>https://www.nature.com/articles/nrdp201556.pdf</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eea6dfcc5_0_6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eea6dfcc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Many mutations which increase AD risk affect proteins related to amyloid and tau.</a:t>
            </a:r>
            <a:endParaRPr/>
          </a:p>
          <a:p>
            <a:pPr marL="0" lvl="0" indent="0" algn="l" rtl="0">
              <a:spcBef>
                <a:spcPts val="0"/>
              </a:spcBef>
              <a:spcAft>
                <a:spcPts val="0"/>
              </a:spcAft>
              <a:buNone/>
            </a:pPr>
            <a:r>
              <a:rPr lang="en"/>
              <a:t>However, other, more common mutations which increase risk have been found that relate to other brain cells and potential disease processes.</a:t>
            </a:r>
            <a:endParaRPr/>
          </a:p>
          <a:p>
            <a:pPr marL="0" lvl="0" indent="0" algn="l" rtl="0">
              <a:spcBef>
                <a:spcPts val="0"/>
              </a:spcBef>
              <a:spcAft>
                <a:spcPts val="0"/>
              </a:spcAft>
              <a:buNone/>
            </a:pPr>
            <a:r>
              <a:rPr lang="en"/>
              <a:t>While it might seem really promising that we know which genes can definitely </a:t>
            </a:r>
            <a:r>
              <a:rPr lang="en" b="1" u="sng"/>
              <a:t>cause</a:t>
            </a:r>
            <a:r>
              <a:rPr lang="en"/>
              <a:t> AD, let’s pause to understand how many AD cases have a genetic cause.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e4c8e22ee_0_6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e4c8e22e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Sporadic = random</a:t>
            </a:r>
            <a:endParaRPr/>
          </a:p>
          <a:p>
            <a:pPr marL="0" lvl="0" indent="0" algn="l" rtl="0">
              <a:spcBef>
                <a:spcPts val="0"/>
              </a:spcBef>
              <a:spcAft>
                <a:spcPts val="0"/>
              </a:spcAft>
              <a:buNone/>
            </a:pPr>
            <a:r>
              <a:rPr lang="en"/>
              <a:t>Genetic causes include Down’s syndrome (extra copy of chromosome 21, where APP is)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eea6dfcc5_0_3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7eea6dfcc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eea6dfcc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eea6dfc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Discussion question:</a:t>
            </a:r>
            <a:r>
              <a:rPr lang="en"/>
              <a:t> do you know what dementia is? Can you suggest some symptoms or ways to define/diagnose it?</a:t>
            </a:r>
            <a:endParaRPr/>
          </a:p>
          <a:p>
            <a:pPr marL="0" lvl="0" indent="0" algn="l" rtl="0">
              <a:spcBef>
                <a:spcPts val="0"/>
              </a:spcBef>
              <a:spcAft>
                <a:spcPts val="0"/>
              </a:spcAft>
              <a:buNone/>
            </a:pPr>
            <a:r>
              <a:rPr lang="en"/>
              <a:t>Dementia is an overall term for the symptoms observed in certain diseases and conditions. Dementia is characterized by a decline in memory, language, problem-solving and other thinking skills that affect a person's ability to perform everyday activities.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eea6dfcc5_0_16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7eea6dfcc5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 direct genetic causes account for small fraction of total AD cases</a:t>
            </a:r>
            <a:endParaRPr/>
          </a:p>
          <a:p>
            <a:pPr marL="0" lvl="0" indent="0" algn="l" rtl="0">
              <a:spcBef>
                <a:spcPts val="0"/>
              </a:spcBef>
              <a:spcAft>
                <a:spcPts val="0"/>
              </a:spcAft>
              <a:buNone/>
            </a:pPr>
            <a:r>
              <a:rPr lang="en" b="1"/>
              <a:t>Discussion question:</a:t>
            </a:r>
            <a:r>
              <a:rPr lang="en"/>
              <a:t> What else could contribute to developing AD?</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7eea6dfcc5_0_5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7eea6dfcc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Regular exercise, education level, and regular social/mental activity can lower risk.</a:t>
            </a:r>
            <a:endParaRPr/>
          </a:p>
          <a:p>
            <a:pPr marL="0" lvl="0" indent="0" algn="l" rtl="0">
              <a:spcBef>
                <a:spcPts val="0"/>
              </a:spcBef>
              <a:spcAft>
                <a:spcPts val="0"/>
              </a:spcAft>
              <a:buNone/>
            </a:pPr>
            <a:r>
              <a:rPr lang="en"/>
              <a:t>Environmental harms (e.g. air pollution or environmental toxins), smoking, diabetes, obesity, hypertension (high blood pressure) can increase risk.</a:t>
            </a:r>
            <a:endParaRPr/>
          </a:p>
          <a:p>
            <a:pPr marL="0" lvl="0" indent="0" algn="l" rtl="0">
              <a:spcBef>
                <a:spcPts val="0"/>
              </a:spcBef>
              <a:spcAft>
                <a:spcPts val="0"/>
              </a:spcAft>
              <a:buNone/>
            </a:pPr>
            <a:r>
              <a:rPr lang="en"/>
              <a:t>Mild traumatic brain injury = 2x risk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7eea6dfcc5_0_7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7eea6dfcc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flip side, not everyone with amyloid or tau pathology gets the disease. Some people appear to have high </a:t>
            </a:r>
            <a:r>
              <a:rPr lang="en" b="1"/>
              <a:t>cognitive reserve</a:t>
            </a:r>
            <a:r>
              <a:rPr lang="en"/>
              <a:t>, meaning their minds have greater resistance to damage of the brain. In other words, someone with high cognitive reserve would need to accumulate more damage before exhibiting symptoms of AD or dementia. Notable examples of people with cognitive reserve:</a:t>
            </a:r>
            <a:endParaRPr/>
          </a:p>
          <a:p>
            <a:pPr marL="457200" lvl="0" indent="-298450" algn="l" rtl="0">
              <a:spcBef>
                <a:spcPts val="0"/>
              </a:spcBef>
              <a:spcAft>
                <a:spcPts val="0"/>
              </a:spcAft>
              <a:buSzPts val="1100"/>
              <a:buChar char="●"/>
            </a:pPr>
            <a:r>
              <a:rPr lang="en"/>
              <a:t>Woman in a Colombian family with history of fAD (</a:t>
            </a:r>
            <a:r>
              <a:rPr lang="en" u="sng">
                <a:solidFill>
                  <a:schemeClr val="hlink"/>
                </a:solidFill>
                <a:hlinkClick r:id="rId3"/>
              </a:rPr>
              <a:t>Stat News</a:t>
            </a:r>
            <a:r>
              <a:rPr lang="en"/>
              <a:t>, </a:t>
            </a:r>
            <a:r>
              <a:rPr lang="en" u="sng">
                <a:solidFill>
                  <a:schemeClr val="hlink"/>
                </a:solidFill>
                <a:hlinkClick r:id="rId4"/>
              </a:rPr>
              <a:t>New York Times</a:t>
            </a:r>
            <a:r>
              <a:rPr lang="en"/>
              <a:t>)</a:t>
            </a:r>
            <a:endParaRPr/>
          </a:p>
          <a:p>
            <a:pPr marL="457200" lvl="0" indent="-298450" algn="l" rtl="0">
              <a:spcBef>
                <a:spcPts val="0"/>
              </a:spcBef>
              <a:spcAft>
                <a:spcPts val="0"/>
              </a:spcAft>
              <a:buSzPts val="1100"/>
              <a:buChar char="●"/>
            </a:pPr>
            <a:r>
              <a:rPr lang="en"/>
              <a:t>Priests, nuns, and monks (</a:t>
            </a:r>
            <a:r>
              <a:rPr lang="en" u="sng">
                <a:solidFill>
                  <a:schemeClr val="hlink"/>
                </a:solidFill>
                <a:hlinkClick r:id="rId5"/>
              </a:rPr>
              <a:t>Newsweek</a:t>
            </a:r>
            <a:r>
              <a:rPr lang="en"/>
              <a:t>)</a:t>
            </a:r>
            <a:endParaRPr/>
          </a:p>
          <a:p>
            <a:pPr marL="0" lvl="0" indent="0" algn="l" rtl="0">
              <a:spcBef>
                <a:spcPts val="0"/>
              </a:spcBef>
              <a:spcAft>
                <a:spcPts val="0"/>
              </a:spcAft>
              <a:buNone/>
            </a:pPr>
            <a:r>
              <a:rPr lang="en"/>
              <a:t>Part of it could be preventative habits or lifestyle, but it also suggests that the biology of the disease is much more complex than amyloid and tau.</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7e49756f9c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7e49756f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Amyloid could be an early contributor, but much more happens to perpetuate the disease.</a:t>
            </a:r>
            <a:endParaRPr/>
          </a:p>
          <a:p>
            <a:pPr marL="0" lvl="0" indent="0" algn="l" rtl="0">
              <a:spcBef>
                <a:spcPts val="0"/>
              </a:spcBef>
              <a:spcAft>
                <a:spcPts val="0"/>
              </a:spcAft>
              <a:buNone/>
            </a:pPr>
            <a:r>
              <a:rPr lang="en"/>
              <a:t>As we discussed in the first lecture, the brain consumes a lot of energy and is highly metabolically active in order to generate ATP, send signals, make and maintain connections, etc. Maintaining all of these processes is crucial for the health and survival of all the cells in the brain. When one, some, or all of these processes get disrupted, neurons become unhealthy and eventually die. </a:t>
            </a:r>
            <a:r>
              <a:rPr lang="en" b="1"/>
              <a:t>Some well-studied phenomena</a:t>
            </a:r>
            <a:r>
              <a:rPr lang="en"/>
              <a:t> include the buildup of toxic products or depletion of protective structures, which happens because the processes that normally maintain homeostasis (balance) are no longer working as effectively. Furthermore, a </a:t>
            </a:r>
            <a:r>
              <a:rPr lang="en" b="1"/>
              <a:t>feedback loop</a:t>
            </a:r>
            <a:r>
              <a:rPr lang="en"/>
              <a:t> can occur, where unhealthy or dying cells can release molecules that trigger inflammation or disease in nearby cells, both neurons and glia. At this point, the disease could be progressing </a:t>
            </a:r>
            <a:r>
              <a:rPr lang="en" b="1" i="1" u="sng"/>
              <a:t>independently</a:t>
            </a:r>
            <a:r>
              <a:rPr lang="en"/>
              <a:t> of the initial triggering molecules like amyloid beta or tau.</a:t>
            </a:r>
            <a:endParaRPr/>
          </a:p>
          <a:p>
            <a:pPr marL="0" lvl="0" indent="0" algn="l" rtl="0">
              <a:spcBef>
                <a:spcPts val="0"/>
              </a:spcBef>
              <a:spcAft>
                <a:spcPts val="0"/>
              </a:spcAft>
              <a:buNone/>
            </a:pPr>
            <a:endParaRPr/>
          </a:p>
          <a:p>
            <a:pPr marL="0" lvl="0" indent="0" algn="l" rtl="0">
              <a:spcBef>
                <a:spcPts val="0"/>
              </a:spcBef>
              <a:spcAft>
                <a:spcPts val="0"/>
              </a:spcAft>
              <a:buNone/>
            </a:pPr>
            <a:r>
              <a:rPr lang="en"/>
              <a:t>ASK FOR QUESTIONS IF STUDENTS WANT ANY OF THE CONCEPTS CLARIFIED!!</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eea6dfcc5_0_7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7eea6dfcc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Mouse models (2) Cell culture, mini-brain organoids (3) Human tissue (ex vivo studies or analysis of tissue)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e62024a49_0_12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e62024a4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Also only “sort of” treat symptoms for a short period (like a year), don’t stop or slow disease at all</a:t>
            </a:r>
            <a:endParaRPr/>
          </a:p>
          <a:p>
            <a:pPr marL="0" lvl="0" indent="0" algn="l" rtl="0">
              <a:spcBef>
                <a:spcPts val="0"/>
              </a:spcBef>
              <a:spcAft>
                <a:spcPts val="0"/>
              </a:spcAft>
              <a:buNone/>
            </a:pPr>
            <a:r>
              <a:rPr lang="en" b="1"/>
              <a:t>Discussion question: Why don’t we have more AD drugs?</a:t>
            </a:r>
            <a:endParaRPr/>
          </a:p>
          <a:p>
            <a:pPr marL="0" lvl="0" indent="0" algn="l" rtl="0">
              <a:spcBef>
                <a:spcPts val="0"/>
              </a:spcBef>
              <a:spcAft>
                <a:spcPts val="0"/>
              </a:spcAft>
              <a:buNone/>
            </a:pPr>
            <a:r>
              <a:rPr lang="en"/>
              <a:t>To understand the challenges of making an AD drug, we have to understand a little bit about how all drugs are developed</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eeab5a459_0_2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7eeab5a45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 questions:</a:t>
            </a:r>
            <a:endParaRPr/>
          </a:p>
          <a:p>
            <a:pPr marL="457200" lvl="0" indent="-298450" algn="l" rtl="0">
              <a:spcBef>
                <a:spcPts val="0"/>
              </a:spcBef>
              <a:spcAft>
                <a:spcPts val="0"/>
              </a:spcAft>
              <a:buSzPts val="1100"/>
              <a:buChar char="●"/>
            </a:pPr>
            <a:r>
              <a:rPr lang="en"/>
              <a:t>How long do you think each step takes?</a:t>
            </a:r>
            <a:endParaRPr/>
          </a:p>
          <a:p>
            <a:pPr marL="457200" lvl="0" indent="-298450" algn="l" rtl="0">
              <a:spcBef>
                <a:spcPts val="0"/>
              </a:spcBef>
              <a:spcAft>
                <a:spcPts val="0"/>
              </a:spcAft>
              <a:buSzPts val="1100"/>
              <a:buChar char="●"/>
            </a:pPr>
            <a:r>
              <a:rPr lang="en"/>
              <a:t>How much do you think it costs to get a drug all the way to FDA review? (over $1B)</a:t>
            </a:r>
            <a:endParaRPr/>
          </a:p>
          <a:p>
            <a:pPr marL="457200" lvl="0" indent="-298450" algn="l" rtl="0">
              <a:spcBef>
                <a:spcPts val="0"/>
              </a:spcBef>
              <a:spcAft>
                <a:spcPts val="0"/>
              </a:spcAft>
              <a:buSzPts val="1100"/>
              <a:buChar char="●"/>
            </a:pPr>
            <a:r>
              <a:rPr lang="en"/>
              <a:t>How much do you think it costs to get an </a:t>
            </a:r>
            <a:r>
              <a:rPr lang="en" b="1" u="sng"/>
              <a:t>AD</a:t>
            </a:r>
            <a:r>
              <a:rPr lang="en"/>
              <a:t> drug all the way? (as of 2014, $5.7B)</a:t>
            </a:r>
            <a:endParaRPr/>
          </a:p>
          <a:p>
            <a:pPr marL="914400" lvl="1" indent="-298450" algn="l" rtl="0">
              <a:spcBef>
                <a:spcPts val="0"/>
              </a:spcBef>
              <a:spcAft>
                <a:spcPts val="0"/>
              </a:spcAft>
              <a:buSzPts val="1100"/>
              <a:buChar char="○"/>
            </a:pPr>
            <a:r>
              <a:rPr lang="en"/>
              <a:t>Clinical trial difficulties: </a:t>
            </a:r>
            <a:r>
              <a:rPr lang="en" b="1" u="sng"/>
              <a:t>biomarkers</a:t>
            </a:r>
            <a:r>
              <a:rPr lang="en"/>
              <a:t> of disease and of patient subpopulations</a:t>
            </a:r>
            <a:endParaRPr/>
          </a:p>
          <a:p>
            <a:pPr marL="914400" lvl="1" indent="-298450" algn="l" rtl="0">
              <a:spcBef>
                <a:spcPts val="0"/>
              </a:spcBef>
              <a:spcAft>
                <a:spcPts val="0"/>
              </a:spcAft>
              <a:buSzPts val="1100"/>
              <a:buChar char="○"/>
            </a:pPr>
            <a:r>
              <a:rPr lang="en"/>
              <a:t>Need for standard, validated cognitive assessments and endpoints</a:t>
            </a:r>
            <a:endParaRPr/>
          </a:p>
          <a:p>
            <a:pPr marL="457200" lvl="0" indent="-298450" algn="l" rtl="0">
              <a:spcBef>
                <a:spcPts val="0"/>
              </a:spcBef>
              <a:spcAft>
                <a:spcPts val="0"/>
              </a:spcAft>
              <a:buSzPts val="1100"/>
              <a:buChar char="●"/>
            </a:pPr>
            <a:r>
              <a:rPr lang="en"/>
              <a:t>How many drugs do you think have made it all the way to Ph4 for AD?</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eea6dfcc5_0_6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eea6dfcc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 questions:</a:t>
            </a:r>
            <a:endParaRPr/>
          </a:p>
          <a:p>
            <a:pPr marL="457200" lvl="0" indent="-298450" algn="l" rtl="0">
              <a:spcBef>
                <a:spcPts val="0"/>
              </a:spcBef>
              <a:spcAft>
                <a:spcPts val="0"/>
              </a:spcAft>
              <a:buSzPts val="1100"/>
              <a:buChar char="●"/>
            </a:pPr>
            <a:r>
              <a:rPr lang="en"/>
              <a:t>Why do you think the success rate is low?</a:t>
            </a:r>
            <a:endParaRPr/>
          </a:p>
          <a:p>
            <a:pPr marL="457200" lvl="0" indent="-298450" algn="l" rtl="0">
              <a:spcBef>
                <a:spcPts val="0"/>
              </a:spcBef>
              <a:spcAft>
                <a:spcPts val="0"/>
              </a:spcAft>
              <a:buSzPts val="1100"/>
              <a:buChar char="●"/>
            </a:pPr>
            <a:r>
              <a:rPr lang="en"/>
              <a:t>Is it surprising to you that there are so many drugs in the preclinical stage?</a:t>
            </a:r>
            <a:endParaRPr/>
          </a:p>
          <a:p>
            <a:pPr marL="914400" lvl="1" indent="-298450" algn="l" rtl="0">
              <a:spcBef>
                <a:spcPts val="0"/>
              </a:spcBef>
              <a:spcAft>
                <a:spcPts val="0"/>
              </a:spcAft>
              <a:buSzPts val="1100"/>
              <a:buChar char="○"/>
            </a:pPr>
            <a:r>
              <a:rPr lang="en"/>
              <a:t>Many different kinds of targets to test, because there’s no single mechanism of the disease</a:t>
            </a:r>
            <a:endParaRPr/>
          </a:p>
          <a:p>
            <a:pPr marL="914400" lvl="1" indent="-298450" algn="l" rtl="0">
              <a:spcBef>
                <a:spcPts val="0"/>
              </a:spcBef>
              <a:spcAft>
                <a:spcPts val="0"/>
              </a:spcAft>
              <a:buSzPts val="1100"/>
              <a:buChar char="○"/>
            </a:pPr>
            <a:r>
              <a:rPr lang="en"/>
              <a:t>Business perspective: even though it’s expensive to develop, the large # of potential patients means they can earn lots of money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7eeab5a459_0_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7eeab5a45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Over 400 clinical trials were run between 2002 and 2012, but only one drug was approved</a:t>
            </a:r>
            <a:endParaRPr/>
          </a:p>
          <a:p>
            <a:pPr marL="0" lvl="0" indent="0" algn="l" rtl="0">
              <a:spcBef>
                <a:spcPts val="0"/>
              </a:spcBef>
              <a:spcAft>
                <a:spcPts val="0"/>
              </a:spcAft>
              <a:buNone/>
            </a:pPr>
            <a:r>
              <a:rPr lang="en"/>
              <a:t>Many drugs focus on AB (all red-tinted circles here). Too little, too late to remove AB? Damage already done.</a:t>
            </a:r>
            <a:endParaRPr b="1" u="sng"/>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5e62024a49_0_14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5e62024a49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Gamma stimulation for AD -- being developed here at MIT Picower Institute, and in clinical trials. Completely non-invasive 40Hz flashes of visible light or sound.</a:t>
            </a:r>
            <a:endParaRPr/>
          </a:p>
          <a:p>
            <a:pPr marL="0" lvl="0" indent="0" algn="l" rtl="0">
              <a:spcBef>
                <a:spcPts val="0"/>
              </a:spcBef>
              <a:spcAft>
                <a:spcPts val="0"/>
              </a:spcAft>
              <a:buNone/>
            </a:pPr>
            <a:r>
              <a:rPr lang="en" u="sng">
                <a:solidFill>
                  <a:schemeClr val="hlink"/>
                </a:solidFill>
                <a:hlinkClick r:id="rId3"/>
              </a:rPr>
              <a:t>https://picower.mit.edu/innovations-inventions/genus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5e4c8e22ee_0_3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5e4c8e22e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Alzheimer’s disease is the most common cause of dementia -- up to three-quarters of cases of dementia are thought to be due to AD.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7eea6dfcc5_0_2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7eea6dfcc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Returning to the beginning of this lecture, we can now understand that the </a:t>
            </a:r>
            <a:r>
              <a:rPr lang="en" b="1" u="sng"/>
              <a:t>behavioral</a:t>
            </a:r>
            <a:r>
              <a:rPr lang="en"/>
              <a:t> presentation of dementia has an extremely complicated biological foundation. AD is the most common cause of the syndrome (group of symptoms) called dementia, but there are other causes that are independent of what we discussed today.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7eeab5a459_0_2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7eeab5a45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Second most common cause of dementia is vascular dementia. As the name implies, the cause has to do with the cardiovascular system -- your heart, blood vessels, and blood. When blood flow to the brain is reduced or completely blocked in the case of a stroke, the lack of oxygen kills brain cells and damages the region of the brain which was deprived of blood. It can actually happen </a:t>
            </a:r>
            <a:r>
              <a:rPr lang="en" i="1"/>
              <a:t>at the same time</a:t>
            </a:r>
            <a:r>
              <a:rPr lang="en"/>
              <a:t> as AD, and is differentiated by its cause (in this case, specifically linked to strokes or cardiovascular events). </a:t>
            </a:r>
            <a:r>
              <a:rPr lang="en" b="1"/>
              <a:t>Risk factors for vascular dementia</a:t>
            </a:r>
            <a:r>
              <a:rPr lang="en"/>
              <a:t> include high blood pressure/cholesterol, history of heart disease/strokes, diseases/conditions of blood vessels such as atherosclerosis, diabetes, smoking, obesity...</a:t>
            </a:r>
            <a:endParaRPr/>
          </a:p>
          <a:p>
            <a:pPr marL="0" lvl="0" indent="0" algn="l" rtl="0">
              <a:spcBef>
                <a:spcPts val="0"/>
              </a:spcBef>
              <a:spcAft>
                <a:spcPts val="0"/>
              </a:spcAft>
              <a:buNone/>
            </a:pPr>
            <a:r>
              <a:rPr lang="en"/>
              <a:t>Other forms of dementia, like Lewy body dementia or frontotemporal dementia, are basically variants of dementia which have different molecular signatures from AD. For example, the brain regions affected in </a:t>
            </a:r>
            <a:r>
              <a:rPr lang="en" b="1"/>
              <a:t>FTD </a:t>
            </a:r>
            <a:r>
              <a:rPr lang="en"/>
              <a:t>(the frontal and temporal lobes) are the opposite of the brain regions typically affected by AD, and there are usually few plaques. </a:t>
            </a:r>
            <a:r>
              <a:rPr lang="en" b="1"/>
              <a:t>Lewy body dementia </a:t>
            </a:r>
            <a:r>
              <a:rPr lang="en"/>
              <a:t>is characterized by the accumulation of a different protein called alpha-synuclein, which is distinct from amyloid, and is actually related to Parkinson’s disease, a different neurodegenerative disorder. The causes of these rarer forms of dementia are not well understood.</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e4c8e22ee_1_1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e4c8e22ee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colorful brain images show general brain activity levels (impaired in disease), but PET can also be used to measure amyloid plaque / tau tangles accumulation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7ef1ab0831_0_2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7ef1ab083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e67d93588_0_1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e67d9358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5ded758b2a_0_13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5ded758b2a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5e62024a49_0_5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e62024a4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e4c8e22ee_4_1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5e4c8e22ee_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we develop treatments for other disorders, reduce the infection rate of certain diseases, and improve public health such that more people live long enough to develop AD, the overall percentage of people who then die with AD will increase.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5e4c8e22ee_0_1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5e4c8e22e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e4c8e22ee_0_2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5e4c8e22e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eea6dfcc5_0_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eea6dfcc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End video at 1:00</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e4c8e22ee_0_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e4c8e22e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 is biggest risk factor for many neurodegenerative diseases, and AD is no exception.</a:t>
            </a:r>
            <a:endParaRPr/>
          </a:p>
          <a:p>
            <a:pPr marL="0" lvl="0" indent="0" algn="l" rtl="0">
              <a:spcBef>
                <a:spcPts val="0"/>
              </a:spcBef>
              <a:spcAft>
                <a:spcPts val="0"/>
              </a:spcAft>
              <a:buNone/>
            </a:pPr>
            <a:r>
              <a:rPr lang="en" b="1"/>
              <a:t>Discussion question:</a:t>
            </a:r>
            <a:r>
              <a:rPr lang="en"/>
              <a:t> Can you think of any other potential big risk factors that you may have heard of?</a:t>
            </a:r>
            <a:endParaRPr/>
          </a:p>
          <a:p>
            <a:pPr marL="0" lvl="0" indent="0" algn="l" rtl="0">
              <a:spcBef>
                <a:spcPts val="0"/>
              </a:spcBef>
              <a:spcAft>
                <a:spcPts val="0"/>
              </a:spcAft>
              <a:buNone/>
            </a:pPr>
            <a:r>
              <a:rPr lang="en"/>
              <a:t>1: Age</a:t>
            </a:r>
            <a:endParaRPr/>
          </a:p>
          <a:p>
            <a:pPr marL="0" lvl="0" indent="0" algn="l" rtl="0">
              <a:spcBef>
                <a:spcPts val="0"/>
              </a:spcBef>
              <a:spcAft>
                <a:spcPts val="0"/>
              </a:spcAft>
              <a:buNone/>
            </a:pPr>
            <a:r>
              <a:rPr lang="en"/>
              <a:t>2: APOE allele - e4 increases risk, e2 decreases risk</a:t>
            </a:r>
            <a:endParaRPr/>
          </a:p>
          <a:p>
            <a:pPr marL="0" lvl="0" indent="0" algn="l" rtl="0">
              <a:spcBef>
                <a:spcPts val="0"/>
              </a:spcBef>
              <a:spcAft>
                <a:spcPts val="0"/>
              </a:spcAft>
              <a:buNone/>
            </a:pPr>
            <a:r>
              <a:rPr lang="en"/>
              <a:t>3: Family History - increases risk, does not guarantee you will get it. Also it happens sporadically</a:t>
            </a:r>
            <a:endParaRPr/>
          </a:p>
          <a:p>
            <a:pPr marL="0" lvl="0" indent="0" algn="l" rtl="0">
              <a:spcBef>
                <a:spcPts val="0"/>
              </a:spcBef>
              <a:spcAft>
                <a:spcPts val="0"/>
              </a:spcAft>
              <a:buNone/>
            </a:pPr>
            <a:r>
              <a:rPr lang="en"/>
              <a:t>4: Modifiable risk factors: smoking, diabetes, obesity, hypertension, education, social and mental activity, mild traumatic brain injury = 2x risk</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5e4c8e22ee_0_5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5e4c8e22e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Discussion question:</a:t>
            </a:r>
            <a:r>
              <a:rPr lang="en"/>
              <a:t> why are costs going up?</a:t>
            </a:r>
            <a:endParaRPr/>
          </a:p>
          <a:p>
            <a:pPr marL="0" lvl="0" indent="0" algn="l" rtl="0">
              <a:spcBef>
                <a:spcPts val="0"/>
              </a:spcBef>
              <a:spcAft>
                <a:spcPts val="0"/>
              </a:spcAft>
              <a:buNone/>
            </a:pPr>
            <a:r>
              <a:rPr lang="en"/>
              <a:t>Not </a:t>
            </a:r>
            <a:r>
              <a:rPr lang="en" i="1"/>
              <a:t>just </a:t>
            </a:r>
            <a:r>
              <a:rPr lang="en"/>
              <a:t>inflation or overall population growth.</a:t>
            </a:r>
            <a:endParaRPr/>
          </a:p>
          <a:p>
            <a:pPr marL="0" lvl="0" indent="0" algn="l" rtl="0">
              <a:spcBef>
                <a:spcPts val="0"/>
              </a:spcBef>
              <a:spcAft>
                <a:spcPts val="0"/>
              </a:spcAft>
              <a:buNone/>
            </a:pPr>
            <a:r>
              <a:rPr lang="en"/>
              <a:t>World’s population is aging -- birth rates are decreasing in developed countries, so number </a:t>
            </a:r>
            <a:r>
              <a:rPr lang="en" i="1"/>
              <a:t>and proportion</a:t>
            </a:r>
            <a:r>
              <a:rPr lang="en"/>
              <a:t> of older individuals is increasing</a:t>
            </a:r>
            <a:endParaRPr/>
          </a:p>
          <a:p>
            <a:pPr marL="0" lvl="0" indent="0" algn="l" rtl="0">
              <a:spcBef>
                <a:spcPts val="0"/>
              </a:spcBef>
              <a:spcAft>
                <a:spcPts val="0"/>
              </a:spcAft>
              <a:buNone/>
            </a:pPr>
            <a:r>
              <a:rPr lang="en"/>
              <a:t>Caring for people with AD can be expensive -- around the clock nursing and care to make sure that AD patients who can’t perform daily tasks or care for themselves stay safe</a:t>
            </a:r>
            <a:endParaRPr/>
          </a:p>
          <a:p>
            <a:pPr marL="0" lvl="0" indent="0" algn="l" rtl="0">
              <a:spcBef>
                <a:spcPts val="0"/>
              </a:spcBef>
              <a:spcAft>
                <a:spcPts val="0"/>
              </a:spcAft>
              <a:buNone/>
            </a:pPr>
            <a:r>
              <a:rPr lang="en" b="1"/>
              <a:t>Notice:</a:t>
            </a:r>
            <a:r>
              <a:rPr lang="en"/>
              <a:t> the extremely tiny yellow portion of each bar is AD research funding.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e62024a49_0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5e62024a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e62024a49_0_1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e62024a4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A2C4C9"/>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5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522867"/>
            <a:ext cx="8520600" cy="358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4368350"/>
            <a:ext cx="8520600" cy="148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100"/>
              <a:buNone/>
              <a:defRPr sz="2100">
                <a:solidFill>
                  <a:srgbClr val="000000"/>
                </a:solidFill>
              </a:defRPr>
            </a:lvl1pPr>
            <a:lvl2pPr lvl="1" algn="ctr" rtl="0">
              <a:lnSpc>
                <a:spcPct val="100000"/>
              </a:lnSpc>
              <a:spcBef>
                <a:spcPts val="0"/>
              </a:spcBef>
              <a:spcAft>
                <a:spcPts val="0"/>
              </a:spcAft>
              <a:buClr>
                <a:schemeClr val="accent1"/>
              </a:buClr>
              <a:buSzPts val="2100"/>
              <a:buNone/>
              <a:defRPr sz="2100" b="1">
                <a:solidFill>
                  <a:schemeClr val="accent1"/>
                </a:solidFill>
              </a:defRPr>
            </a:lvl2pPr>
            <a:lvl3pPr lvl="2" algn="ctr" rtl="0">
              <a:lnSpc>
                <a:spcPct val="100000"/>
              </a:lnSpc>
              <a:spcBef>
                <a:spcPts val="0"/>
              </a:spcBef>
              <a:spcAft>
                <a:spcPts val="0"/>
              </a:spcAft>
              <a:buClr>
                <a:schemeClr val="accent1"/>
              </a:buClr>
              <a:buSzPts val="2100"/>
              <a:buNone/>
              <a:defRPr sz="2100" b="1">
                <a:solidFill>
                  <a:schemeClr val="accent1"/>
                </a:solidFill>
              </a:defRPr>
            </a:lvl3pPr>
            <a:lvl4pPr lvl="3" algn="ctr" rtl="0">
              <a:lnSpc>
                <a:spcPct val="100000"/>
              </a:lnSpc>
              <a:spcBef>
                <a:spcPts val="0"/>
              </a:spcBef>
              <a:spcAft>
                <a:spcPts val="0"/>
              </a:spcAft>
              <a:buClr>
                <a:schemeClr val="accent1"/>
              </a:buClr>
              <a:buSzPts val="2100"/>
              <a:buNone/>
              <a:defRPr sz="2100" b="1">
                <a:solidFill>
                  <a:schemeClr val="accent1"/>
                </a:solidFill>
              </a:defRPr>
            </a:lvl4pPr>
            <a:lvl5pPr lvl="4" algn="ctr" rtl="0">
              <a:lnSpc>
                <a:spcPct val="100000"/>
              </a:lnSpc>
              <a:spcBef>
                <a:spcPts val="0"/>
              </a:spcBef>
              <a:spcAft>
                <a:spcPts val="0"/>
              </a:spcAft>
              <a:buClr>
                <a:schemeClr val="accent1"/>
              </a:buClr>
              <a:buSzPts val="2100"/>
              <a:buNone/>
              <a:defRPr sz="2100" b="1">
                <a:solidFill>
                  <a:schemeClr val="accent1"/>
                </a:solidFill>
              </a:defRPr>
            </a:lvl5pPr>
            <a:lvl6pPr lvl="5" algn="ctr" rtl="0">
              <a:lnSpc>
                <a:spcPct val="100000"/>
              </a:lnSpc>
              <a:spcBef>
                <a:spcPts val="0"/>
              </a:spcBef>
              <a:spcAft>
                <a:spcPts val="0"/>
              </a:spcAft>
              <a:buClr>
                <a:schemeClr val="accent1"/>
              </a:buClr>
              <a:buSzPts val="2100"/>
              <a:buNone/>
              <a:defRPr sz="2100" b="1">
                <a:solidFill>
                  <a:schemeClr val="accent1"/>
                </a:solidFill>
              </a:defRPr>
            </a:lvl6pPr>
            <a:lvl7pPr lvl="6" algn="ctr" rtl="0">
              <a:lnSpc>
                <a:spcPct val="100000"/>
              </a:lnSpc>
              <a:spcBef>
                <a:spcPts val="0"/>
              </a:spcBef>
              <a:spcAft>
                <a:spcPts val="0"/>
              </a:spcAft>
              <a:buClr>
                <a:schemeClr val="accent1"/>
              </a:buClr>
              <a:buSzPts val="2100"/>
              <a:buNone/>
              <a:defRPr sz="2100" b="1">
                <a:solidFill>
                  <a:schemeClr val="accent1"/>
                </a:solidFill>
              </a:defRPr>
            </a:lvl7pPr>
            <a:lvl8pPr lvl="7" algn="ctr" rtl="0">
              <a:lnSpc>
                <a:spcPct val="100000"/>
              </a:lnSpc>
              <a:spcBef>
                <a:spcPts val="0"/>
              </a:spcBef>
              <a:spcAft>
                <a:spcPts val="0"/>
              </a:spcAft>
              <a:buClr>
                <a:schemeClr val="accent1"/>
              </a:buClr>
              <a:buSzPts val="2100"/>
              <a:buNone/>
              <a:defRPr sz="2100" b="1">
                <a:solidFill>
                  <a:schemeClr val="accent1"/>
                </a:solidFill>
              </a:defRPr>
            </a:lvl8pPr>
            <a:lvl9pPr lvl="8" algn="ctr" rtl="0">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653700"/>
            <a:ext cx="8520600" cy="2642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Font typeface="Chelsea Market"/>
              <a:buNone/>
              <a:defRPr sz="12000">
                <a:solidFill>
                  <a:schemeClr val="lt1"/>
                </a:solidFill>
                <a:highlight>
                  <a:schemeClr val="accent1"/>
                </a:highlight>
                <a:latin typeface="Chelsea Market"/>
                <a:ea typeface="Chelsea Market"/>
                <a:cs typeface="Chelsea Market"/>
                <a:sym typeface="Chelsea Market"/>
              </a:defRPr>
            </a:lvl1pPr>
            <a:lvl2pPr lvl="1" algn="ctr" rtl="0">
              <a:spcBef>
                <a:spcPts val="0"/>
              </a:spcBef>
              <a:spcAft>
                <a:spcPts val="0"/>
              </a:spcAft>
              <a:buClr>
                <a:schemeClr val="lt1"/>
              </a:buClr>
              <a:buSzPts val="12000"/>
              <a:buNone/>
              <a:defRPr sz="12000">
                <a:solidFill>
                  <a:schemeClr val="lt1"/>
                </a:solidFill>
                <a:highlight>
                  <a:schemeClr val="accent1"/>
                </a:highlight>
              </a:defRPr>
            </a:lvl2pPr>
            <a:lvl3pPr lvl="2" algn="ctr" rtl="0">
              <a:spcBef>
                <a:spcPts val="0"/>
              </a:spcBef>
              <a:spcAft>
                <a:spcPts val="0"/>
              </a:spcAft>
              <a:buClr>
                <a:schemeClr val="lt1"/>
              </a:buClr>
              <a:buSzPts val="12000"/>
              <a:buNone/>
              <a:defRPr sz="12000">
                <a:solidFill>
                  <a:schemeClr val="lt1"/>
                </a:solidFill>
                <a:highlight>
                  <a:schemeClr val="accent1"/>
                </a:highlight>
              </a:defRPr>
            </a:lvl3pPr>
            <a:lvl4pPr lvl="3" algn="ctr" rtl="0">
              <a:spcBef>
                <a:spcPts val="0"/>
              </a:spcBef>
              <a:spcAft>
                <a:spcPts val="0"/>
              </a:spcAft>
              <a:buClr>
                <a:schemeClr val="lt1"/>
              </a:buClr>
              <a:buSzPts val="12000"/>
              <a:buNone/>
              <a:defRPr sz="12000">
                <a:solidFill>
                  <a:schemeClr val="lt1"/>
                </a:solidFill>
                <a:highlight>
                  <a:schemeClr val="accent1"/>
                </a:highlight>
              </a:defRPr>
            </a:lvl4pPr>
            <a:lvl5pPr lvl="4" algn="ctr" rtl="0">
              <a:spcBef>
                <a:spcPts val="0"/>
              </a:spcBef>
              <a:spcAft>
                <a:spcPts val="0"/>
              </a:spcAft>
              <a:buClr>
                <a:schemeClr val="lt1"/>
              </a:buClr>
              <a:buSzPts val="12000"/>
              <a:buNone/>
              <a:defRPr sz="12000">
                <a:solidFill>
                  <a:schemeClr val="lt1"/>
                </a:solidFill>
                <a:highlight>
                  <a:schemeClr val="accent1"/>
                </a:highlight>
              </a:defRPr>
            </a:lvl5pPr>
            <a:lvl6pPr lvl="5" algn="ctr" rtl="0">
              <a:spcBef>
                <a:spcPts val="0"/>
              </a:spcBef>
              <a:spcAft>
                <a:spcPts val="0"/>
              </a:spcAft>
              <a:buClr>
                <a:schemeClr val="lt1"/>
              </a:buClr>
              <a:buSzPts val="12000"/>
              <a:buNone/>
              <a:defRPr sz="12000">
                <a:solidFill>
                  <a:schemeClr val="lt1"/>
                </a:solidFill>
                <a:highlight>
                  <a:schemeClr val="accent1"/>
                </a:highlight>
              </a:defRPr>
            </a:lvl6pPr>
            <a:lvl7pPr lvl="6" algn="ctr" rtl="0">
              <a:spcBef>
                <a:spcPts val="0"/>
              </a:spcBef>
              <a:spcAft>
                <a:spcPts val="0"/>
              </a:spcAft>
              <a:buClr>
                <a:schemeClr val="lt1"/>
              </a:buClr>
              <a:buSzPts val="12000"/>
              <a:buNone/>
              <a:defRPr sz="12000">
                <a:solidFill>
                  <a:schemeClr val="lt1"/>
                </a:solidFill>
                <a:highlight>
                  <a:schemeClr val="accent1"/>
                </a:highlight>
              </a:defRPr>
            </a:lvl7pPr>
            <a:lvl8pPr lvl="7" algn="ctr" rtl="0">
              <a:spcBef>
                <a:spcPts val="0"/>
              </a:spcBef>
              <a:spcAft>
                <a:spcPts val="0"/>
              </a:spcAft>
              <a:buClr>
                <a:schemeClr val="lt1"/>
              </a:buClr>
              <a:buSzPts val="12000"/>
              <a:buNone/>
              <a:defRPr sz="12000">
                <a:solidFill>
                  <a:schemeClr val="lt1"/>
                </a:solidFill>
                <a:highlight>
                  <a:schemeClr val="accent1"/>
                </a:highlight>
              </a:defRPr>
            </a:lvl8pPr>
            <a:lvl9pPr lvl="8" algn="ctr" rtl="0">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4406167"/>
            <a:ext cx="8520600" cy="1734300"/>
          </a:xfrm>
          <a:prstGeom prst="rect">
            <a:avLst/>
          </a:prstGeom>
        </p:spPr>
        <p:txBody>
          <a:bodyPr spcFirstLastPara="1" wrap="square" lIns="91425" tIns="91425" rIns="91425" bIns="91425" anchor="t" anchorCtr="0">
            <a:noAutofit/>
          </a:bodyPr>
          <a:lstStyle>
            <a:lvl1pPr marL="457200" lvl="0" indent="-381000" algn="ctr" rtl="0">
              <a:spcBef>
                <a:spcPts val="0"/>
              </a:spcBef>
              <a:spcAft>
                <a:spcPts val="0"/>
              </a:spcAft>
              <a:buClr>
                <a:schemeClr val="accent1"/>
              </a:buClr>
              <a:buSzPts val="2400"/>
              <a:buChar char="●"/>
              <a:defRPr>
                <a:solidFill>
                  <a:schemeClr val="accent1"/>
                </a:solidFill>
                <a:highlight>
                  <a:srgbClr val="A2C4C9"/>
                </a:highlight>
              </a:defRPr>
            </a:lvl1pPr>
            <a:lvl2pPr marL="914400" lvl="1" indent="-342900" algn="ctr" rtl="0">
              <a:spcBef>
                <a:spcPts val="1600"/>
              </a:spcBef>
              <a:spcAft>
                <a:spcPts val="0"/>
              </a:spcAft>
              <a:buClr>
                <a:schemeClr val="accent1"/>
              </a:buClr>
              <a:buSzPts val="1800"/>
              <a:buChar char="○"/>
              <a:defRPr>
                <a:solidFill>
                  <a:schemeClr val="accent1"/>
                </a:solidFill>
                <a:highlight>
                  <a:srgbClr val="A2C4C9"/>
                </a:highlight>
              </a:defRPr>
            </a:lvl2pPr>
            <a:lvl3pPr marL="1371600" lvl="2" indent="-317500" algn="ctr" rtl="0">
              <a:spcBef>
                <a:spcPts val="1600"/>
              </a:spcBef>
              <a:spcAft>
                <a:spcPts val="0"/>
              </a:spcAft>
              <a:buClr>
                <a:schemeClr val="accent1"/>
              </a:buClr>
              <a:buSzPts val="1400"/>
              <a:buChar char="■"/>
              <a:defRPr>
                <a:solidFill>
                  <a:schemeClr val="accent1"/>
                </a:solidFill>
                <a:highlight>
                  <a:srgbClr val="A2C4C9"/>
                </a:highlight>
              </a:defRPr>
            </a:lvl3pPr>
            <a:lvl4pPr marL="1828800" lvl="3" indent="-317500" algn="ctr" rtl="0">
              <a:spcBef>
                <a:spcPts val="1600"/>
              </a:spcBef>
              <a:spcAft>
                <a:spcPts val="0"/>
              </a:spcAft>
              <a:buClr>
                <a:schemeClr val="accent1"/>
              </a:buClr>
              <a:buSzPts val="1400"/>
              <a:buChar char="●"/>
              <a:defRPr>
                <a:solidFill>
                  <a:schemeClr val="accent1"/>
                </a:solidFill>
                <a:highlight>
                  <a:srgbClr val="A2C4C9"/>
                </a:highlight>
              </a:defRPr>
            </a:lvl4pPr>
            <a:lvl5pPr marL="2286000" lvl="4" indent="-317500" algn="ctr" rtl="0">
              <a:spcBef>
                <a:spcPts val="1600"/>
              </a:spcBef>
              <a:spcAft>
                <a:spcPts val="0"/>
              </a:spcAft>
              <a:buClr>
                <a:schemeClr val="accent1"/>
              </a:buClr>
              <a:buSzPts val="1400"/>
              <a:buChar char="○"/>
              <a:defRPr>
                <a:solidFill>
                  <a:schemeClr val="accent1"/>
                </a:solidFill>
                <a:highlight>
                  <a:srgbClr val="A2C4C9"/>
                </a:highlight>
              </a:defRPr>
            </a:lvl5pPr>
            <a:lvl6pPr marL="2743200" lvl="5" indent="-317500" algn="ctr" rtl="0">
              <a:spcBef>
                <a:spcPts val="1600"/>
              </a:spcBef>
              <a:spcAft>
                <a:spcPts val="0"/>
              </a:spcAft>
              <a:buClr>
                <a:schemeClr val="accent1"/>
              </a:buClr>
              <a:buSzPts val="1400"/>
              <a:buChar char="■"/>
              <a:defRPr>
                <a:solidFill>
                  <a:schemeClr val="accent1"/>
                </a:solidFill>
                <a:highlight>
                  <a:srgbClr val="A2C4C9"/>
                </a:highlight>
              </a:defRPr>
            </a:lvl6pPr>
            <a:lvl7pPr marL="3200400" lvl="6" indent="-317500" algn="ctr" rtl="0">
              <a:spcBef>
                <a:spcPts val="1600"/>
              </a:spcBef>
              <a:spcAft>
                <a:spcPts val="0"/>
              </a:spcAft>
              <a:buClr>
                <a:schemeClr val="accent1"/>
              </a:buClr>
              <a:buSzPts val="1400"/>
              <a:buChar char="●"/>
              <a:defRPr>
                <a:solidFill>
                  <a:schemeClr val="accent1"/>
                </a:solidFill>
                <a:highlight>
                  <a:srgbClr val="A2C4C9"/>
                </a:highlight>
              </a:defRPr>
            </a:lvl7pPr>
            <a:lvl8pPr marL="3657600" lvl="7" indent="-317500" algn="ctr" rtl="0">
              <a:spcBef>
                <a:spcPts val="1600"/>
              </a:spcBef>
              <a:spcAft>
                <a:spcPts val="0"/>
              </a:spcAft>
              <a:buClr>
                <a:schemeClr val="accent1"/>
              </a:buClr>
              <a:buSzPts val="1400"/>
              <a:buChar char="○"/>
              <a:defRPr>
                <a:solidFill>
                  <a:schemeClr val="accent1"/>
                </a:solidFill>
                <a:highlight>
                  <a:srgbClr val="A2C4C9"/>
                </a:highlight>
              </a:defRPr>
            </a:lvl8pPr>
            <a:lvl9pPr marL="4114800" lvl="8" indent="-317500" algn="ctr" rtl="0">
              <a:spcBef>
                <a:spcPts val="1600"/>
              </a:spcBef>
              <a:spcAft>
                <a:spcPts val="1600"/>
              </a:spcAft>
              <a:buClr>
                <a:schemeClr val="accent1"/>
              </a:buClr>
              <a:buSzPts val="1400"/>
              <a:buChar char="■"/>
              <a:defRPr>
                <a:solidFill>
                  <a:schemeClr val="accent1"/>
                </a:solidFill>
                <a:highlight>
                  <a:srgbClr val="A2C4C9"/>
                </a:highlight>
              </a:defRPr>
            </a:lvl9pPr>
          </a:lstStyle>
          <a:p>
            <a:endParaRPr/>
          </a:p>
        </p:txBody>
      </p:sp>
      <p:sp>
        <p:nvSpPr>
          <p:cNvPr id="49" name="Google Shape;49;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A2C4C9"/>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0"/>
            <a:ext cx="3538500" cy="68580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4800"/>
              <a:buFont typeface="Chelsea Market"/>
              <a:buNone/>
              <a:defRPr sz="4800" b="0">
                <a:latin typeface="Chelsea Market"/>
                <a:ea typeface="Chelsea Market"/>
                <a:cs typeface="Chelsea Market"/>
                <a:sym typeface="Chelsea Market"/>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Font typeface="Chelsea Market"/>
              <a:buNone/>
              <a:defRPr b="0">
                <a:latin typeface="Chelsea Market"/>
                <a:ea typeface="Chelsea Market"/>
                <a:cs typeface="Chelsea Market"/>
                <a:sym typeface="Chelsea Market"/>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458475"/>
            <a:ext cx="8520600" cy="51060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SzPts val="2400"/>
              <a:buFont typeface="Roboto"/>
              <a:buChar char="●"/>
              <a:defRPr sz="2400">
                <a:latin typeface="Roboto"/>
                <a:ea typeface="Roboto"/>
                <a:cs typeface="Roboto"/>
                <a:sym typeface="Roboto"/>
              </a:defRPr>
            </a:lvl1pPr>
            <a:lvl2pPr marL="914400" lvl="1" indent="-342900" rtl="0">
              <a:spcBef>
                <a:spcPts val="1600"/>
              </a:spcBef>
              <a:spcAft>
                <a:spcPts val="0"/>
              </a:spcAft>
              <a:buSzPts val="1800"/>
              <a:buFont typeface="Roboto"/>
              <a:buChar char="○"/>
              <a:defRPr sz="1800">
                <a:latin typeface="Roboto"/>
                <a:ea typeface="Roboto"/>
                <a:cs typeface="Roboto"/>
                <a:sym typeface="Roboto"/>
              </a:defRPr>
            </a:lvl2pPr>
            <a:lvl3pPr marL="1371600" lvl="2" indent="-317500" rtl="0">
              <a:spcBef>
                <a:spcPts val="1600"/>
              </a:spcBef>
              <a:spcAft>
                <a:spcPts val="0"/>
              </a:spcAft>
              <a:buSzPts val="1400"/>
              <a:buFont typeface="Roboto"/>
              <a:buChar char="■"/>
              <a:defRPr>
                <a:latin typeface="Roboto"/>
                <a:ea typeface="Roboto"/>
                <a:cs typeface="Roboto"/>
                <a:sym typeface="Roboto"/>
              </a:defRPr>
            </a:lvl3pPr>
            <a:lvl4pPr marL="1828800" lvl="3" indent="-317500" rtl="0">
              <a:spcBef>
                <a:spcPts val="1600"/>
              </a:spcBef>
              <a:spcAft>
                <a:spcPts val="0"/>
              </a:spcAft>
              <a:buSzPts val="1400"/>
              <a:buFont typeface="Roboto"/>
              <a:buChar char="●"/>
              <a:defRPr>
                <a:latin typeface="Roboto"/>
                <a:ea typeface="Roboto"/>
                <a:cs typeface="Roboto"/>
                <a:sym typeface="Roboto"/>
              </a:defRPr>
            </a:lvl4pPr>
            <a:lvl5pPr marL="2286000" lvl="4" indent="-317500" rtl="0">
              <a:spcBef>
                <a:spcPts val="1600"/>
              </a:spcBef>
              <a:spcAft>
                <a:spcPts val="0"/>
              </a:spcAft>
              <a:buSzPts val="1400"/>
              <a:buFont typeface="Roboto"/>
              <a:buChar char="○"/>
              <a:defRPr>
                <a:latin typeface="Roboto"/>
                <a:ea typeface="Roboto"/>
                <a:cs typeface="Roboto"/>
                <a:sym typeface="Roboto"/>
              </a:defRPr>
            </a:lvl5pPr>
            <a:lvl6pPr marL="2743200" lvl="5" indent="-317500" rtl="0">
              <a:spcBef>
                <a:spcPts val="1600"/>
              </a:spcBef>
              <a:spcAft>
                <a:spcPts val="0"/>
              </a:spcAft>
              <a:buSzPts val="1400"/>
              <a:buFont typeface="Roboto"/>
              <a:buChar char="■"/>
              <a:defRPr>
                <a:latin typeface="Roboto"/>
                <a:ea typeface="Roboto"/>
                <a:cs typeface="Roboto"/>
                <a:sym typeface="Roboto"/>
              </a:defRPr>
            </a:lvl6pPr>
            <a:lvl7pPr marL="3200400" lvl="6" indent="-317500" rtl="0">
              <a:spcBef>
                <a:spcPts val="1600"/>
              </a:spcBef>
              <a:spcAft>
                <a:spcPts val="0"/>
              </a:spcAft>
              <a:buSzPts val="1400"/>
              <a:buFont typeface="Roboto"/>
              <a:buChar char="●"/>
              <a:defRPr>
                <a:latin typeface="Roboto"/>
                <a:ea typeface="Roboto"/>
                <a:cs typeface="Roboto"/>
                <a:sym typeface="Roboto"/>
              </a:defRPr>
            </a:lvl7pPr>
            <a:lvl8pPr marL="3657600" lvl="7" indent="-317500" rtl="0">
              <a:spcBef>
                <a:spcPts val="1600"/>
              </a:spcBef>
              <a:spcAft>
                <a:spcPts val="0"/>
              </a:spcAft>
              <a:buSzPts val="1400"/>
              <a:buFont typeface="Roboto"/>
              <a:buChar char="○"/>
              <a:defRPr>
                <a:latin typeface="Roboto"/>
                <a:ea typeface="Roboto"/>
                <a:cs typeface="Roboto"/>
                <a:sym typeface="Roboto"/>
              </a:defRPr>
            </a:lvl8pPr>
            <a:lvl9pPr marL="4114800" lvl="8" indent="-317500" rtl="0">
              <a:spcBef>
                <a:spcPts val="1600"/>
              </a:spcBef>
              <a:spcAft>
                <a:spcPts val="1600"/>
              </a:spcAft>
              <a:buSzPts val="1400"/>
              <a:buFont typeface="Roboto"/>
              <a:buChar char="■"/>
              <a:defRPr>
                <a:latin typeface="Roboto"/>
                <a:ea typeface="Roboto"/>
                <a:cs typeface="Roboto"/>
                <a:sym typeface="Roboto"/>
              </a:defRPr>
            </a:lvl9pPr>
          </a:lstStyle>
          <a:p>
            <a:endParaRPr/>
          </a:p>
        </p:txBody>
      </p:sp>
      <p:sp>
        <p:nvSpPr>
          <p:cNvPr id="20" name="Google Shape;20;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Font typeface="Chelsea Market"/>
              <a:buNone/>
              <a:defRPr b="0">
                <a:latin typeface="Chelsea Market"/>
                <a:ea typeface="Chelsea Market"/>
                <a:cs typeface="Chelsea Market"/>
                <a:sym typeface="Chelsea Market"/>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458475"/>
            <a:ext cx="3999900" cy="4633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SzPts val="2400"/>
              <a:buChar char="●"/>
              <a:defRPr/>
            </a:lvl1pPr>
            <a:lvl2pPr marL="914400" lvl="1" indent="-342900" rtl="0">
              <a:spcBef>
                <a:spcPts val="1600"/>
              </a:spcBef>
              <a:spcAft>
                <a:spcPts val="0"/>
              </a:spcAft>
              <a:buSzPts val="18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4" name="Google Shape;24;p5"/>
          <p:cNvSpPr txBox="1">
            <a:spLocks noGrp="1"/>
          </p:cNvSpPr>
          <p:nvPr>
            <p:ph type="body" idx="2"/>
          </p:nvPr>
        </p:nvSpPr>
        <p:spPr>
          <a:xfrm>
            <a:off x="4832400" y="1458475"/>
            <a:ext cx="3999900" cy="4633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SzPts val="2400"/>
              <a:buChar char="●"/>
              <a:defRPr/>
            </a:lvl1pPr>
            <a:lvl2pPr marL="914400" lvl="1" indent="-342900" rtl="0">
              <a:spcBef>
                <a:spcPts val="1600"/>
              </a:spcBef>
              <a:spcAft>
                <a:spcPts val="0"/>
              </a:spcAft>
              <a:buSzPts val="18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5" name="Google Shape;25;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Chelsea Market"/>
              <a:buNone/>
              <a:defRPr sz="4000" b="0">
                <a:latin typeface="Chelsea Market"/>
                <a:ea typeface="Chelsea Market"/>
                <a:cs typeface="Chelsea Market"/>
                <a:sym typeface="Chelsea Market"/>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body" idx="1"/>
          </p:nvPr>
        </p:nvSpPr>
        <p:spPr>
          <a:xfrm>
            <a:off x="311700" y="1852800"/>
            <a:ext cx="4089600" cy="42393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SzPts val="2400"/>
              <a:buChar char="●"/>
              <a:defRPr/>
            </a:lvl1pPr>
            <a:lvl2pPr marL="914400" lvl="1" indent="-342900" rtl="0">
              <a:spcBef>
                <a:spcPts val="1600"/>
              </a:spcBef>
              <a:spcAft>
                <a:spcPts val="0"/>
              </a:spcAft>
              <a:buSzPts val="18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7"/>
          <p:cNvSpPr txBox="1">
            <a:spLocks noGrp="1"/>
          </p:cNvSpPr>
          <p:nvPr>
            <p:ph type="title"/>
          </p:nvPr>
        </p:nvSpPr>
        <p:spPr>
          <a:xfrm>
            <a:off x="304800" y="412475"/>
            <a:ext cx="4089600" cy="9975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Font typeface="Chelsea Market"/>
              <a:buNone/>
              <a:defRPr sz="3600" b="0">
                <a:latin typeface="Chelsea Market"/>
                <a:ea typeface="Chelsea Market"/>
                <a:cs typeface="Chelsea Market"/>
                <a:sym typeface="Chelsea Market"/>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45818E"/>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701800"/>
            <a:ext cx="5618700" cy="545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Font typeface="Chelsea Market"/>
              <a:buNone/>
              <a:defRPr sz="4800" b="0">
                <a:solidFill>
                  <a:schemeClr val="lt1"/>
                </a:solidFill>
                <a:latin typeface="Chelsea Market"/>
                <a:ea typeface="Chelsea Market"/>
                <a:cs typeface="Chelsea Market"/>
                <a:sym typeface="Chelsea Market"/>
              </a:defRPr>
            </a:lvl1pPr>
            <a:lvl2pPr lvl="1" rtl="0">
              <a:spcBef>
                <a:spcPts val="0"/>
              </a:spcBef>
              <a:spcAft>
                <a:spcPts val="0"/>
              </a:spcAft>
              <a:buClr>
                <a:schemeClr val="lt1"/>
              </a:buClr>
              <a:buSzPts val="4800"/>
              <a:buFont typeface="Chelsea Market"/>
              <a:buNone/>
              <a:defRPr sz="4800" b="0">
                <a:solidFill>
                  <a:schemeClr val="lt1"/>
                </a:solidFill>
                <a:latin typeface="Chelsea Market"/>
                <a:ea typeface="Chelsea Market"/>
                <a:cs typeface="Chelsea Market"/>
                <a:sym typeface="Chelsea Market"/>
              </a:defRPr>
            </a:lvl2pPr>
            <a:lvl3pPr lvl="2" rtl="0">
              <a:spcBef>
                <a:spcPts val="0"/>
              </a:spcBef>
              <a:spcAft>
                <a:spcPts val="0"/>
              </a:spcAft>
              <a:buClr>
                <a:schemeClr val="lt1"/>
              </a:buClr>
              <a:buSzPts val="4800"/>
              <a:buFont typeface="Chelsea Market"/>
              <a:buNone/>
              <a:defRPr sz="4800" b="0">
                <a:solidFill>
                  <a:schemeClr val="lt1"/>
                </a:solidFill>
                <a:latin typeface="Chelsea Market"/>
                <a:ea typeface="Chelsea Market"/>
                <a:cs typeface="Chelsea Market"/>
                <a:sym typeface="Chelsea Market"/>
              </a:defRPr>
            </a:lvl3pPr>
            <a:lvl4pPr lvl="3" rtl="0">
              <a:spcBef>
                <a:spcPts val="0"/>
              </a:spcBef>
              <a:spcAft>
                <a:spcPts val="0"/>
              </a:spcAft>
              <a:buClr>
                <a:schemeClr val="lt1"/>
              </a:buClr>
              <a:buSzPts val="4800"/>
              <a:buFont typeface="Chelsea Market"/>
              <a:buNone/>
              <a:defRPr sz="4800" b="0">
                <a:solidFill>
                  <a:schemeClr val="lt1"/>
                </a:solidFill>
                <a:latin typeface="Chelsea Market"/>
                <a:ea typeface="Chelsea Market"/>
                <a:cs typeface="Chelsea Market"/>
                <a:sym typeface="Chelsea Market"/>
              </a:defRPr>
            </a:lvl4pPr>
            <a:lvl5pPr lvl="4" rtl="0">
              <a:spcBef>
                <a:spcPts val="0"/>
              </a:spcBef>
              <a:spcAft>
                <a:spcPts val="0"/>
              </a:spcAft>
              <a:buClr>
                <a:schemeClr val="lt1"/>
              </a:buClr>
              <a:buSzPts val="4800"/>
              <a:buFont typeface="Chelsea Market"/>
              <a:buNone/>
              <a:defRPr sz="4800" b="0">
                <a:solidFill>
                  <a:schemeClr val="lt1"/>
                </a:solidFill>
                <a:latin typeface="Chelsea Market"/>
                <a:ea typeface="Chelsea Market"/>
                <a:cs typeface="Chelsea Market"/>
                <a:sym typeface="Chelsea Market"/>
              </a:defRPr>
            </a:lvl5pPr>
            <a:lvl6pPr lvl="5" rtl="0">
              <a:spcBef>
                <a:spcPts val="0"/>
              </a:spcBef>
              <a:spcAft>
                <a:spcPts val="0"/>
              </a:spcAft>
              <a:buClr>
                <a:schemeClr val="lt1"/>
              </a:buClr>
              <a:buSzPts val="4800"/>
              <a:buFont typeface="Chelsea Market"/>
              <a:buNone/>
              <a:defRPr sz="4800" b="0">
                <a:solidFill>
                  <a:schemeClr val="lt1"/>
                </a:solidFill>
                <a:latin typeface="Chelsea Market"/>
                <a:ea typeface="Chelsea Market"/>
                <a:cs typeface="Chelsea Market"/>
                <a:sym typeface="Chelsea Market"/>
              </a:defRPr>
            </a:lvl6pPr>
            <a:lvl7pPr lvl="6" rtl="0">
              <a:spcBef>
                <a:spcPts val="0"/>
              </a:spcBef>
              <a:spcAft>
                <a:spcPts val="0"/>
              </a:spcAft>
              <a:buClr>
                <a:schemeClr val="lt1"/>
              </a:buClr>
              <a:buSzPts val="4800"/>
              <a:buFont typeface="Chelsea Market"/>
              <a:buNone/>
              <a:defRPr sz="4800" b="0">
                <a:solidFill>
                  <a:schemeClr val="lt1"/>
                </a:solidFill>
                <a:latin typeface="Chelsea Market"/>
                <a:ea typeface="Chelsea Market"/>
                <a:cs typeface="Chelsea Market"/>
                <a:sym typeface="Chelsea Market"/>
              </a:defRPr>
            </a:lvl7pPr>
            <a:lvl8pPr lvl="7" rtl="0">
              <a:spcBef>
                <a:spcPts val="0"/>
              </a:spcBef>
              <a:spcAft>
                <a:spcPts val="0"/>
              </a:spcAft>
              <a:buClr>
                <a:schemeClr val="lt1"/>
              </a:buClr>
              <a:buSzPts val="4800"/>
              <a:buFont typeface="Chelsea Market"/>
              <a:buNone/>
              <a:defRPr sz="4800" b="0">
                <a:solidFill>
                  <a:schemeClr val="lt1"/>
                </a:solidFill>
                <a:latin typeface="Chelsea Market"/>
                <a:ea typeface="Chelsea Market"/>
                <a:cs typeface="Chelsea Market"/>
                <a:sym typeface="Chelsea Market"/>
              </a:defRPr>
            </a:lvl8pPr>
            <a:lvl9pPr lvl="8" rtl="0">
              <a:spcBef>
                <a:spcPts val="0"/>
              </a:spcBef>
              <a:spcAft>
                <a:spcPts val="0"/>
              </a:spcAft>
              <a:buClr>
                <a:schemeClr val="lt1"/>
              </a:buClr>
              <a:buSzPts val="4800"/>
              <a:buFont typeface="Chelsea Market"/>
              <a:buNone/>
              <a:defRPr sz="4800" b="0">
                <a:solidFill>
                  <a:schemeClr val="lt1"/>
                </a:solidFill>
                <a:latin typeface="Chelsea Market"/>
                <a:ea typeface="Chelsea Market"/>
                <a:cs typeface="Chelsea Market"/>
                <a:sym typeface="Chelsea Market"/>
              </a:defRPr>
            </a:lvl9pPr>
          </a:lstStyle>
          <a:p>
            <a:endParaRPr/>
          </a:p>
        </p:txBody>
      </p:sp>
      <p:sp>
        <p:nvSpPr>
          <p:cNvPr id="35" name="Google Shape;35;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33"/>
            <a:ext cx="4572000" cy="6858000"/>
          </a:xfrm>
          <a:prstGeom prst="rect">
            <a:avLst/>
          </a:prstGeom>
          <a:solidFill>
            <a:srgbClr val="A2C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59940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441867"/>
            <a:ext cx="4045200" cy="228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Font typeface="Chelsea Market"/>
              <a:buNone/>
              <a:defRPr sz="4800" b="0">
                <a:latin typeface="Chelsea Market"/>
                <a:ea typeface="Chelsea Market"/>
                <a:cs typeface="Chelsea Market"/>
                <a:sym typeface="Chelsea Market"/>
              </a:defRPr>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3793630"/>
            <a:ext cx="40452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noAutofit/>
          </a:bodyPr>
          <a:lstStyle>
            <a:lvl1pPr marL="457200" lvl="0" indent="-381000" rtl="0">
              <a:spcBef>
                <a:spcPts val="0"/>
              </a:spcBef>
              <a:spcAft>
                <a:spcPts val="0"/>
              </a:spcAft>
              <a:buClr>
                <a:schemeClr val="accent1"/>
              </a:buClr>
              <a:buSzPts val="2400"/>
              <a:buChar char="●"/>
              <a:defRPr>
                <a:solidFill>
                  <a:schemeClr val="accent1"/>
                </a:solidFill>
              </a:defRPr>
            </a:lvl1pPr>
            <a:lvl2pPr marL="914400" lvl="1" indent="-342900" rtl="0">
              <a:spcBef>
                <a:spcPts val="1600"/>
              </a:spcBef>
              <a:spcAft>
                <a:spcPts val="0"/>
              </a:spcAft>
              <a:buClr>
                <a:schemeClr val="accent1"/>
              </a:buClr>
              <a:buSzPts val="1800"/>
              <a:buChar char="○"/>
              <a:defRPr>
                <a:solidFill>
                  <a:schemeClr val="accent1"/>
                </a:solidFill>
              </a:defRPr>
            </a:lvl2pPr>
            <a:lvl3pPr marL="1371600" lvl="2" indent="-317500" rtl="0">
              <a:spcBef>
                <a:spcPts val="1600"/>
              </a:spcBef>
              <a:spcAft>
                <a:spcPts val="0"/>
              </a:spcAft>
              <a:buClr>
                <a:schemeClr val="accent1"/>
              </a:buClr>
              <a:buSzPts val="1400"/>
              <a:buChar char="■"/>
              <a:defRPr>
                <a:solidFill>
                  <a:schemeClr val="accent1"/>
                </a:solidFill>
              </a:defRPr>
            </a:lvl3pPr>
            <a:lvl4pPr marL="1828800" lvl="3" indent="-317500" rtl="0">
              <a:spcBef>
                <a:spcPts val="1600"/>
              </a:spcBef>
              <a:spcAft>
                <a:spcPts val="0"/>
              </a:spcAft>
              <a:buClr>
                <a:schemeClr val="accent1"/>
              </a:buClr>
              <a:buSzPts val="1400"/>
              <a:buChar char="●"/>
              <a:defRPr>
                <a:solidFill>
                  <a:schemeClr val="accent1"/>
                </a:solidFill>
              </a:defRPr>
            </a:lvl4pPr>
            <a:lvl5pPr marL="2286000" lvl="4" indent="-317500" rtl="0">
              <a:spcBef>
                <a:spcPts val="1600"/>
              </a:spcBef>
              <a:spcAft>
                <a:spcPts val="0"/>
              </a:spcAft>
              <a:buClr>
                <a:schemeClr val="accent1"/>
              </a:buClr>
              <a:buSzPts val="1400"/>
              <a:buChar char="○"/>
              <a:defRPr>
                <a:solidFill>
                  <a:schemeClr val="accent1"/>
                </a:solidFill>
              </a:defRPr>
            </a:lvl5pPr>
            <a:lvl6pPr marL="2743200" lvl="5" indent="-317500" rtl="0">
              <a:spcBef>
                <a:spcPts val="1600"/>
              </a:spcBef>
              <a:spcAft>
                <a:spcPts val="0"/>
              </a:spcAft>
              <a:buClr>
                <a:schemeClr val="accent1"/>
              </a:buClr>
              <a:buSzPts val="1400"/>
              <a:buChar char="■"/>
              <a:defRPr>
                <a:solidFill>
                  <a:schemeClr val="accent1"/>
                </a:solidFill>
              </a:defRPr>
            </a:lvl6pPr>
            <a:lvl7pPr marL="3200400" lvl="6" indent="-317500" rtl="0">
              <a:spcBef>
                <a:spcPts val="1600"/>
              </a:spcBef>
              <a:spcAft>
                <a:spcPts val="0"/>
              </a:spcAft>
              <a:buClr>
                <a:schemeClr val="accent1"/>
              </a:buClr>
              <a:buSzPts val="1400"/>
              <a:buChar char="●"/>
              <a:defRPr>
                <a:solidFill>
                  <a:schemeClr val="accent1"/>
                </a:solidFill>
              </a:defRPr>
            </a:lvl7pPr>
            <a:lvl8pPr marL="3657600" lvl="7" indent="-317500" rtl="0">
              <a:spcBef>
                <a:spcPts val="1600"/>
              </a:spcBef>
              <a:spcAft>
                <a:spcPts val="0"/>
              </a:spcAft>
              <a:buClr>
                <a:schemeClr val="accent1"/>
              </a:buClr>
              <a:buSzPts val="1400"/>
              <a:buChar char="○"/>
              <a:defRPr>
                <a:solidFill>
                  <a:schemeClr val="accent1"/>
                </a:solidFill>
              </a:defRPr>
            </a:lvl8pPr>
            <a:lvl9pPr marL="4114800" lvl="8" indent="-317500" rtl="0">
              <a:spcBef>
                <a:spcPts val="1600"/>
              </a:spcBef>
              <a:spcAft>
                <a:spcPts val="1600"/>
              </a:spcAft>
              <a:buClr>
                <a:schemeClr val="accent1"/>
              </a:buClr>
              <a:buSzPts val="1400"/>
              <a:buChar char="■"/>
              <a:defRPr>
                <a:solidFill>
                  <a:schemeClr val="accent1"/>
                </a:solidFill>
              </a:defRPr>
            </a:lvl9pPr>
          </a:lstStyle>
          <a:p>
            <a:endParaRPr/>
          </a:p>
        </p:txBody>
      </p:sp>
      <p:sp>
        <p:nvSpPr>
          <p:cNvPr id="42" name="Google Shape;42;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5640767"/>
            <a:ext cx="5998800" cy="7983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accent1"/>
              </a:buClr>
              <a:buSzPts val="2400"/>
              <a:buFont typeface="Chelsea Market"/>
              <a:buNone/>
              <a:defRPr sz="2400">
                <a:solidFill>
                  <a:schemeClr val="accent1"/>
                </a:solidFill>
                <a:latin typeface="Chelsea Market"/>
                <a:ea typeface="Chelsea Market"/>
                <a:cs typeface="Chelsea Market"/>
                <a:sym typeface="Chelsea Market"/>
              </a:defRPr>
            </a:lvl1pPr>
          </a:lstStyle>
          <a:p>
            <a:endParaRPr/>
          </a:p>
        </p:txBody>
      </p:sp>
      <p:sp>
        <p:nvSpPr>
          <p:cNvPr id="45" name="Google Shape;45;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0467"/>
            <a:ext cx="8520600" cy="1068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4200"/>
              <a:buFont typeface="Chelsea Market"/>
              <a:buNone/>
              <a:defRPr sz="4200">
                <a:solidFill>
                  <a:schemeClr val="accent1"/>
                </a:solidFill>
                <a:latin typeface="Chelsea Market"/>
                <a:ea typeface="Chelsea Market"/>
                <a:cs typeface="Chelsea Market"/>
                <a:sym typeface="Chelsea Market"/>
              </a:defRPr>
            </a:lvl1pPr>
            <a:lvl2pPr lvl="1"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638233"/>
            <a:ext cx="8520600" cy="4453500"/>
          </a:xfrm>
          <a:prstGeom prst="rect">
            <a:avLst/>
          </a:prstGeom>
          <a:noFill/>
          <a:ln>
            <a:noFill/>
          </a:ln>
        </p:spPr>
        <p:txBody>
          <a:bodyPr spcFirstLastPara="1" wrap="square" lIns="91425" tIns="91425" rIns="91425" bIns="91425" anchor="t" anchorCtr="0">
            <a:noAutofit/>
          </a:bodyPr>
          <a:lstStyle>
            <a:lvl1pPr marL="457200" lvl="0" indent="-381000" rtl="0">
              <a:lnSpc>
                <a:spcPct val="115000"/>
              </a:lnSpc>
              <a:spcBef>
                <a:spcPts val="0"/>
              </a:spcBef>
              <a:spcAft>
                <a:spcPts val="0"/>
              </a:spcAft>
              <a:buClr>
                <a:schemeClr val="dk2"/>
              </a:buClr>
              <a:buSzPts val="2400"/>
              <a:buFont typeface="Roboto"/>
              <a:buChar char="●"/>
              <a:defRPr sz="2400">
                <a:solidFill>
                  <a:schemeClr val="dk2"/>
                </a:solidFill>
                <a:latin typeface="Roboto"/>
                <a:ea typeface="Roboto"/>
                <a:cs typeface="Roboto"/>
                <a:sym typeface="Roboto"/>
              </a:defRPr>
            </a:lvl1pPr>
            <a:lvl2pPr marL="914400" lvl="1" indent="-342900" rtl="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marL="1371600" lvl="2"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a:solidFill>
                  <a:schemeClr val="accent1"/>
                </a:solidFill>
                <a:latin typeface="Roboto"/>
                <a:ea typeface="Roboto"/>
                <a:cs typeface="Roboto"/>
                <a:sym typeface="Roboto"/>
              </a:defRPr>
            </a:lvl1pPr>
            <a:lvl2pPr lvl="1" algn="r" rtl="0">
              <a:buNone/>
              <a:defRPr>
                <a:solidFill>
                  <a:schemeClr val="accent1"/>
                </a:solidFill>
                <a:latin typeface="Roboto"/>
                <a:ea typeface="Roboto"/>
                <a:cs typeface="Roboto"/>
                <a:sym typeface="Roboto"/>
              </a:defRPr>
            </a:lvl2pPr>
            <a:lvl3pPr lvl="2" algn="r" rtl="0">
              <a:buNone/>
              <a:defRPr>
                <a:solidFill>
                  <a:schemeClr val="accent1"/>
                </a:solidFill>
                <a:latin typeface="Roboto"/>
                <a:ea typeface="Roboto"/>
                <a:cs typeface="Roboto"/>
                <a:sym typeface="Roboto"/>
              </a:defRPr>
            </a:lvl3pPr>
            <a:lvl4pPr lvl="3" algn="r" rtl="0">
              <a:buNone/>
              <a:defRPr>
                <a:solidFill>
                  <a:schemeClr val="accent1"/>
                </a:solidFill>
                <a:latin typeface="Roboto"/>
                <a:ea typeface="Roboto"/>
                <a:cs typeface="Roboto"/>
                <a:sym typeface="Roboto"/>
              </a:defRPr>
            </a:lvl4pPr>
            <a:lvl5pPr lvl="4" algn="r" rtl="0">
              <a:buNone/>
              <a:defRPr>
                <a:solidFill>
                  <a:schemeClr val="accent1"/>
                </a:solidFill>
                <a:latin typeface="Roboto"/>
                <a:ea typeface="Roboto"/>
                <a:cs typeface="Roboto"/>
                <a:sym typeface="Roboto"/>
              </a:defRPr>
            </a:lvl5pPr>
            <a:lvl6pPr lvl="5" algn="r" rtl="0">
              <a:buNone/>
              <a:defRPr>
                <a:solidFill>
                  <a:schemeClr val="accent1"/>
                </a:solidFill>
                <a:latin typeface="Roboto"/>
                <a:ea typeface="Roboto"/>
                <a:cs typeface="Roboto"/>
                <a:sym typeface="Roboto"/>
              </a:defRPr>
            </a:lvl6pPr>
            <a:lvl7pPr lvl="6" algn="r" rtl="0">
              <a:buNone/>
              <a:defRPr>
                <a:solidFill>
                  <a:schemeClr val="accent1"/>
                </a:solidFill>
                <a:latin typeface="Roboto"/>
                <a:ea typeface="Roboto"/>
                <a:cs typeface="Roboto"/>
                <a:sym typeface="Roboto"/>
              </a:defRPr>
            </a:lvl7pPr>
            <a:lvl8pPr lvl="7" algn="r" rtl="0">
              <a:buNone/>
              <a:defRPr>
                <a:solidFill>
                  <a:schemeClr val="accent1"/>
                </a:solidFill>
                <a:latin typeface="Roboto"/>
                <a:ea typeface="Roboto"/>
                <a:cs typeface="Roboto"/>
                <a:sym typeface="Roboto"/>
              </a:defRPr>
            </a:lvl8pPr>
            <a:lvl9pPr lvl="8" algn="r" rtl="0">
              <a:buNone/>
              <a:defRPr>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iJJerSu8DxE"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NQoCYyjXuz0"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O_p4QWkE2Ls"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hyperlink" Target="https://time.com/collection-post/4011453/rudolph-tanzi-alzheimers-research/"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gif"/></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vR-cwADz-V0"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5"/>
        <p:cNvGrpSpPr/>
        <p:nvPr/>
      </p:nvGrpSpPr>
      <p:grpSpPr>
        <a:xfrm>
          <a:off x="0" y="0"/>
          <a:ext cx="0" cy="0"/>
          <a:chOff x="0" y="0"/>
          <a:chExt cx="0" cy="0"/>
        </a:xfrm>
      </p:grpSpPr>
      <p:pic>
        <p:nvPicPr>
          <p:cNvPr id="56" name="Google Shape;56;p13"/>
          <p:cNvPicPr preferRelativeResize="0"/>
          <p:nvPr/>
        </p:nvPicPr>
        <p:blipFill rotWithShape="1">
          <a:blip r:embed="rId3" cstate="email">
            <a:alphaModFix amt="50000"/>
            <a:extLst>
              <a:ext uri="{28A0092B-C50C-407E-A947-70E740481C1C}">
                <a14:useLocalDpi xmlns:a14="http://schemas.microsoft.com/office/drawing/2010/main"/>
              </a:ext>
            </a:extLst>
          </a:blip>
          <a:srcRect/>
          <a:stretch/>
        </p:blipFill>
        <p:spPr>
          <a:xfrm>
            <a:off x="0" y="0"/>
            <a:ext cx="9144000" cy="4572001"/>
          </a:xfrm>
          <a:prstGeom prst="rect">
            <a:avLst/>
          </a:prstGeom>
          <a:noFill/>
          <a:ln>
            <a:noFill/>
          </a:ln>
        </p:spPr>
      </p:pic>
      <p:sp>
        <p:nvSpPr>
          <p:cNvPr id="57" name="Google Shape;57;p13"/>
          <p:cNvSpPr txBox="1">
            <a:spLocks noGrp="1"/>
          </p:cNvSpPr>
          <p:nvPr>
            <p:ph type="ctrTitle"/>
          </p:nvPr>
        </p:nvSpPr>
        <p:spPr>
          <a:xfrm>
            <a:off x="311700" y="929649"/>
            <a:ext cx="8520600" cy="31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Neurological Diseases:</a:t>
            </a:r>
            <a:endParaRPr sz="3600"/>
          </a:p>
          <a:p>
            <a:pPr marL="0" lvl="0" indent="0" algn="ctr" rtl="0">
              <a:spcBef>
                <a:spcPts val="0"/>
              </a:spcBef>
              <a:spcAft>
                <a:spcPts val="0"/>
              </a:spcAft>
              <a:buNone/>
            </a:pPr>
            <a:r>
              <a:rPr lang="en" sz="6400"/>
              <a:t>Alzheimer’s Disease</a:t>
            </a:r>
            <a:br>
              <a:rPr lang="en" sz="6400"/>
            </a:br>
            <a:r>
              <a:rPr lang="en" sz="6400"/>
              <a:t>&amp; Dementia</a:t>
            </a:r>
            <a:endParaRPr sz="6400"/>
          </a:p>
        </p:txBody>
      </p:sp>
      <p:sp>
        <p:nvSpPr>
          <p:cNvPr id="58" name="Google Shape;58;p13"/>
          <p:cNvSpPr txBox="1"/>
          <p:nvPr/>
        </p:nvSpPr>
        <p:spPr>
          <a:xfrm>
            <a:off x="311700" y="4594025"/>
            <a:ext cx="8520600" cy="180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Roboto"/>
                <a:ea typeface="Roboto"/>
                <a:cs typeface="Roboto"/>
                <a:sym typeface="Roboto"/>
              </a:rPr>
              <a:t>03.07.2020</a:t>
            </a:r>
            <a:endParaRPr sz="2400">
              <a:latin typeface="Roboto"/>
              <a:ea typeface="Roboto"/>
              <a:cs typeface="Roboto"/>
              <a:sym typeface="Roboto"/>
            </a:endParaRPr>
          </a:p>
          <a:p>
            <a:pPr marL="0" lvl="0" indent="0" algn="ctr" rtl="0">
              <a:spcBef>
                <a:spcPts val="0"/>
              </a:spcBef>
              <a:spcAft>
                <a:spcPts val="0"/>
              </a:spcAft>
              <a:buNone/>
            </a:pPr>
            <a:endParaRPr sz="2400">
              <a:latin typeface="Roboto"/>
              <a:ea typeface="Roboto"/>
              <a:cs typeface="Roboto"/>
              <a:sym typeface="Roboto"/>
            </a:endParaRPr>
          </a:p>
          <a:p>
            <a:pPr marL="0" lvl="0" indent="0" algn="ctr" rtl="0">
              <a:spcBef>
                <a:spcPts val="0"/>
              </a:spcBef>
              <a:spcAft>
                <a:spcPts val="0"/>
              </a:spcAft>
              <a:buNone/>
            </a:pPr>
            <a:r>
              <a:rPr lang="en" sz="2400">
                <a:latin typeface="Roboto"/>
                <a:ea typeface="Roboto"/>
                <a:cs typeface="Roboto"/>
                <a:sym typeface="Roboto"/>
              </a:rPr>
              <a:t>Djuna &amp; Audrey</a:t>
            </a:r>
            <a:endParaRPr sz="2400">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Late stages of AD</a:t>
            </a:r>
            <a:endParaRPr sz="5000"/>
          </a:p>
        </p:txBody>
      </p:sp>
      <p:sp>
        <p:nvSpPr>
          <p:cNvPr id="117" name="Google Shape;117;p22"/>
          <p:cNvSpPr txBox="1">
            <a:spLocks noGrp="1"/>
          </p:cNvSpPr>
          <p:nvPr>
            <p:ph type="body" idx="1"/>
          </p:nvPr>
        </p:nvSpPr>
        <p:spPr>
          <a:xfrm>
            <a:off x="311700" y="1458475"/>
            <a:ext cx="8520600" cy="5106000"/>
          </a:xfrm>
          <a:prstGeom prst="rect">
            <a:avLst/>
          </a:prstGeom>
        </p:spPr>
        <p:txBody>
          <a:bodyPr spcFirstLastPara="1" wrap="square" lIns="91425" tIns="91425" rIns="91425" bIns="91425" anchor="t" anchorCtr="0">
            <a:noAutofit/>
          </a:bodyPr>
          <a:lstStyle/>
          <a:p>
            <a:pPr marL="457200" marR="0" lvl="0" indent="-381000" algn="l" rtl="0">
              <a:lnSpc>
                <a:spcPct val="115000"/>
              </a:lnSpc>
              <a:spcBef>
                <a:spcPts val="0"/>
              </a:spcBef>
              <a:spcAft>
                <a:spcPts val="0"/>
              </a:spcAft>
              <a:buSzPts val="2400"/>
              <a:buChar char="●"/>
            </a:pPr>
            <a:r>
              <a:rPr lang="en" sz="2400"/>
              <a:t>Complete dependence on caregivers</a:t>
            </a:r>
            <a:endParaRPr sz="2400"/>
          </a:p>
          <a:p>
            <a:pPr marL="457200" marR="0" lvl="0" indent="-381000" algn="l" rtl="0">
              <a:lnSpc>
                <a:spcPct val="115000"/>
              </a:lnSpc>
              <a:spcBef>
                <a:spcPts val="0"/>
              </a:spcBef>
              <a:spcAft>
                <a:spcPts val="0"/>
              </a:spcAft>
              <a:buSzPts val="2400"/>
              <a:buChar char="●"/>
            </a:pPr>
            <a:r>
              <a:rPr lang="en" sz="2400"/>
              <a:t>Near total loss of speech</a:t>
            </a:r>
            <a:endParaRPr sz="2400"/>
          </a:p>
          <a:p>
            <a:pPr marL="457200" marR="0" lvl="0" indent="-381000" algn="l" rtl="0">
              <a:lnSpc>
                <a:spcPct val="115000"/>
              </a:lnSpc>
              <a:spcBef>
                <a:spcPts val="0"/>
              </a:spcBef>
              <a:spcAft>
                <a:spcPts val="0"/>
              </a:spcAft>
              <a:buSzPts val="2400"/>
              <a:buChar char="●"/>
            </a:pPr>
            <a:r>
              <a:rPr lang="en" sz="2400"/>
              <a:t>Loss of mobility and muscle mass</a:t>
            </a:r>
            <a:endParaRPr sz="2400"/>
          </a:p>
        </p:txBody>
      </p:sp>
      <p:pic>
        <p:nvPicPr>
          <p:cNvPr id="118" name="Google Shape;118;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617900" y="3161600"/>
            <a:ext cx="5908199" cy="32817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3" descr="This is a short conversation with my mother with Alzheimers." title="Mom, Alzheimers, and a Conversation">
            <a:hlinkClick r:id="rId3"/>
          </p:cNvPr>
          <p:cNvPicPr preferRelativeResize="0"/>
          <p:nvPr/>
        </p:nvPicPr>
        <p:blipFill>
          <a:blip r:embed="rId4">
            <a:alphaModFix/>
          </a:blip>
          <a:stretch>
            <a:fillRect/>
          </a:stretch>
        </p:blipFill>
        <p:spPr>
          <a:xfrm>
            <a:off x="0" y="59"/>
            <a:ext cx="9144000" cy="685794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idx="4294967295"/>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Progression of AD</a:t>
            </a:r>
            <a:endParaRPr sz="4800"/>
          </a:p>
        </p:txBody>
      </p:sp>
      <p:pic>
        <p:nvPicPr>
          <p:cNvPr id="129" name="Google Shape;129;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368951"/>
            <a:ext cx="9144000" cy="4672073"/>
          </a:xfrm>
          <a:prstGeom prst="rect">
            <a:avLst/>
          </a:prstGeom>
          <a:noFill/>
          <a:ln>
            <a:noFill/>
          </a:ln>
        </p:spPr>
      </p:pic>
      <p:sp>
        <p:nvSpPr>
          <p:cNvPr id="130" name="Google Shape;130;p24"/>
          <p:cNvSpPr txBox="1"/>
          <p:nvPr/>
        </p:nvSpPr>
        <p:spPr>
          <a:xfrm>
            <a:off x="5049500" y="6045200"/>
            <a:ext cx="1790700" cy="519300"/>
          </a:xfrm>
          <a:prstGeom prst="rect">
            <a:avLst/>
          </a:prstGeom>
          <a:solidFill>
            <a:srgbClr val="D9EAD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Roboto"/>
                <a:ea typeface="Roboto"/>
                <a:cs typeface="Roboto"/>
                <a:sym typeface="Roboto"/>
              </a:rPr>
              <a:t>Early AD</a:t>
            </a:r>
            <a:r>
              <a:rPr lang="en" sz="2400" baseline="30000">
                <a:latin typeface="Roboto"/>
                <a:ea typeface="Roboto"/>
                <a:cs typeface="Roboto"/>
                <a:sym typeface="Roboto"/>
              </a:rPr>
              <a:t>?</a:t>
            </a:r>
            <a:endParaRPr sz="2400" baseline="30000">
              <a:latin typeface="Roboto"/>
              <a:ea typeface="Roboto"/>
              <a:cs typeface="Roboto"/>
              <a:sym typeface="Roboto"/>
            </a:endParaRPr>
          </a:p>
        </p:txBody>
      </p:sp>
      <p:sp>
        <p:nvSpPr>
          <p:cNvPr id="131" name="Google Shape;131;p24"/>
          <p:cNvSpPr txBox="1"/>
          <p:nvPr/>
        </p:nvSpPr>
        <p:spPr>
          <a:xfrm>
            <a:off x="6840273" y="6045200"/>
            <a:ext cx="805500" cy="519300"/>
          </a:xfrm>
          <a:prstGeom prst="rect">
            <a:avLst/>
          </a:prstGeom>
          <a:solidFill>
            <a:srgbClr val="FFF2CC"/>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Roboto"/>
                <a:ea typeface="Roboto"/>
                <a:cs typeface="Roboto"/>
                <a:sym typeface="Roboto"/>
              </a:rPr>
              <a:t>Mid</a:t>
            </a:r>
            <a:endParaRPr sz="2400">
              <a:latin typeface="Roboto"/>
              <a:ea typeface="Roboto"/>
              <a:cs typeface="Roboto"/>
              <a:sym typeface="Roboto"/>
            </a:endParaRPr>
          </a:p>
        </p:txBody>
      </p:sp>
      <p:sp>
        <p:nvSpPr>
          <p:cNvPr id="132" name="Google Shape;132;p24"/>
          <p:cNvSpPr txBox="1"/>
          <p:nvPr/>
        </p:nvSpPr>
        <p:spPr>
          <a:xfrm>
            <a:off x="7645773" y="6045200"/>
            <a:ext cx="805500" cy="519300"/>
          </a:xfrm>
          <a:prstGeom prst="rect">
            <a:avLst/>
          </a:prstGeom>
          <a:solidFill>
            <a:srgbClr val="F4CCCC"/>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Roboto"/>
                <a:ea typeface="Roboto"/>
                <a:cs typeface="Roboto"/>
                <a:sym typeface="Roboto"/>
              </a:rPr>
              <a:t>Late</a:t>
            </a:r>
            <a:endParaRPr sz="2400">
              <a:latin typeface="Roboto"/>
              <a:ea typeface="Roboto"/>
              <a:cs typeface="Roboto"/>
              <a:sym typeface="Roboto"/>
            </a:endParaRPr>
          </a:p>
        </p:txBody>
      </p:sp>
      <p:sp>
        <p:nvSpPr>
          <p:cNvPr id="133" name="Google Shape;133;p24"/>
          <p:cNvSpPr txBox="1"/>
          <p:nvPr/>
        </p:nvSpPr>
        <p:spPr>
          <a:xfrm>
            <a:off x="644625" y="6045200"/>
            <a:ext cx="4404900" cy="519300"/>
          </a:xfrm>
          <a:prstGeom prst="rect">
            <a:avLst/>
          </a:prstGeom>
          <a:solidFill>
            <a:srgbClr val="C9DAF8"/>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Roboto"/>
                <a:ea typeface="Roboto"/>
                <a:cs typeface="Roboto"/>
                <a:sym typeface="Roboto"/>
              </a:rPr>
              <a:t>Clinically normal adult</a:t>
            </a:r>
            <a:endParaRPr sz="2400">
              <a:latin typeface="Roboto"/>
              <a:ea typeface="Roboto"/>
              <a:cs typeface="Roboto"/>
              <a:sym typeface="Roboto"/>
            </a:endParaRPr>
          </a:p>
        </p:txBody>
      </p:sp>
      <p:cxnSp>
        <p:nvCxnSpPr>
          <p:cNvPr id="134" name="Google Shape;134;p24"/>
          <p:cNvCxnSpPr/>
          <p:nvPr/>
        </p:nvCxnSpPr>
        <p:spPr>
          <a:xfrm rot="10800000">
            <a:off x="541550" y="3599100"/>
            <a:ext cx="7471200" cy="0"/>
          </a:xfrm>
          <a:prstGeom prst="straightConnector1">
            <a:avLst/>
          </a:prstGeom>
          <a:noFill/>
          <a:ln w="38100" cap="flat" cmpd="sng">
            <a:solidFill>
              <a:schemeClr val="dk2"/>
            </a:solidFill>
            <a:prstDash val="lgDash"/>
            <a:round/>
            <a:headEnd type="none" w="med" len="med"/>
            <a:tailEnd type="none" w="med" len="med"/>
          </a:ln>
        </p:spPr>
      </p:cxnSp>
      <p:sp>
        <p:nvSpPr>
          <p:cNvPr id="135" name="Google Shape;135;p24"/>
          <p:cNvSpPr txBox="1"/>
          <p:nvPr/>
        </p:nvSpPr>
        <p:spPr>
          <a:xfrm>
            <a:off x="644625" y="3151424"/>
            <a:ext cx="4404900" cy="5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Roboto"/>
                <a:ea typeface="Roboto"/>
                <a:cs typeface="Roboto"/>
                <a:sym typeface="Roboto"/>
              </a:rPr>
              <a:t>Threshold for clinical diagnosis</a:t>
            </a:r>
            <a:endParaRPr sz="2200">
              <a:latin typeface="Roboto"/>
              <a:ea typeface="Roboto"/>
              <a:cs typeface="Roboto"/>
              <a:sym typeface="Roboto"/>
            </a:endParaRPr>
          </a:p>
        </p:txBody>
      </p:sp>
      <p:cxnSp>
        <p:nvCxnSpPr>
          <p:cNvPr id="136" name="Google Shape;136;p24"/>
          <p:cNvCxnSpPr/>
          <p:nvPr/>
        </p:nvCxnSpPr>
        <p:spPr>
          <a:xfrm rot="10800000">
            <a:off x="541600" y="2546850"/>
            <a:ext cx="6638700" cy="0"/>
          </a:xfrm>
          <a:prstGeom prst="straightConnector1">
            <a:avLst/>
          </a:prstGeom>
          <a:noFill/>
          <a:ln w="38100" cap="flat" cmpd="sng">
            <a:solidFill>
              <a:schemeClr val="dk2"/>
            </a:solidFill>
            <a:prstDash val="lgDash"/>
            <a:round/>
            <a:headEnd type="none" w="med" len="med"/>
            <a:tailEnd type="none" w="med" len="med"/>
          </a:ln>
        </p:spPr>
      </p:cxnSp>
      <p:sp>
        <p:nvSpPr>
          <p:cNvPr id="137" name="Google Shape;137;p24"/>
          <p:cNvSpPr txBox="1"/>
          <p:nvPr/>
        </p:nvSpPr>
        <p:spPr>
          <a:xfrm>
            <a:off x="644625" y="2099174"/>
            <a:ext cx="3473700" cy="5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Roboto"/>
                <a:ea typeface="Roboto"/>
                <a:cs typeface="Roboto"/>
                <a:sym typeface="Roboto"/>
              </a:rPr>
              <a:t>Mild cognitive impairment</a:t>
            </a:r>
            <a:endParaRPr sz="220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Anatomy of AD progression</a:t>
            </a:r>
            <a:endParaRPr/>
          </a:p>
        </p:txBody>
      </p:sp>
      <p:pic>
        <p:nvPicPr>
          <p:cNvPr id="143" name="Google Shape;143;p25"/>
          <p:cNvPicPr preferRelativeResize="0"/>
          <p:nvPr/>
        </p:nvPicPr>
        <p:blipFill>
          <a:blip r:embed="rId3">
            <a:alphaModFix/>
          </a:blip>
          <a:stretch>
            <a:fillRect/>
          </a:stretch>
        </p:blipFill>
        <p:spPr>
          <a:xfrm>
            <a:off x="152400" y="1562380"/>
            <a:ext cx="8813925" cy="4898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0" y="1958250"/>
            <a:ext cx="9144000" cy="294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The biology of AD</a:t>
            </a:r>
            <a:endParaRPr sz="6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Large-scale changes in AD</a:t>
            </a:r>
            <a:endParaRPr sz="4800"/>
          </a:p>
        </p:txBody>
      </p:sp>
      <p:pic>
        <p:nvPicPr>
          <p:cNvPr id="154" name="Google Shape;154;p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38013" y="1612275"/>
            <a:ext cx="7267982" cy="4966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body" idx="1"/>
          </p:nvPr>
        </p:nvSpPr>
        <p:spPr>
          <a:xfrm>
            <a:off x="311700" y="1458475"/>
            <a:ext cx="8520600" cy="2259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T</a:t>
            </a:r>
            <a:r>
              <a:rPr lang="en" sz="2400"/>
              <a:t>he progressive loss of structure or function of neurons</a:t>
            </a:r>
            <a:endParaRPr sz="2400"/>
          </a:p>
          <a:p>
            <a:pPr marL="457200" lvl="0" indent="-381000" algn="l" rtl="0">
              <a:lnSpc>
                <a:spcPct val="100000"/>
              </a:lnSpc>
              <a:spcBef>
                <a:spcPts val="1000"/>
              </a:spcBef>
              <a:spcAft>
                <a:spcPts val="0"/>
              </a:spcAft>
              <a:buSzPts val="2400"/>
              <a:buChar char="●"/>
            </a:pPr>
            <a:r>
              <a:rPr lang="en"/>
              <a:t>Reduced cell number (</a:t>
            </a:r>
            <a:r>
              <a:rPr lang="en" b="1"/>
              <a:t>cell death</a:t>
            </a:r>
            <a:r>
              <a:rPr lang="en"/>
              <a:t>)</a:t>
            </a:r>
            <a:endParaRPr/>
          </a:p>
          <a:p>
            <a:pPr marL="457200" lvl="0" indent="-381000" algn="l" rtl="0">
              <a:lnSpc>
                <a:spcPct val="100000"/>
              </a:lnSpc>
              <a:spcBef>
                <a:spcPts val="0"/>
              </a:spcBef>
              <a:spcAft>
                <a:spcPts val="0"/>
              </a:spcAft>
              <a:buSzPts val="2400"/>
              <a:buChar char="●"/>
            </a:pPr>
            <a:r>
              <a:rPr lang="en"/>
              <a:t>Reduced brain volume (</a:t>
            </a:r>
            <a:r>
              <a:rPr lang="en" b="1"/>
              <a:t>atrophy</a:t>
            </a:r>
            <a:r>
              <a:rPr lang="en"/>
              <a:t>)</a:t>
            </a:r>
            <a:endParaRPr/>
          </a:p>
          <a:p>
            <a:pPr marL="0" lvl="0" indent="0" algn="l" rtl="0">
              <a:lnSpc>
                <a:spcPct val="100000"/>
              </a:lnSpc>
              <a:spcBef>
                <a:spcPts val="1000"/>
              </a:spcBef>
              <a:spcAft>
                <a:spcPts val="1000"/>
              </a:spcAft>
              <a:buNone/>
            </a:pPr>
            <a:r>
              <a:rPr lang="en"/>
              <a:t>Region-specific degeneration can cause specific cognitive deficits.</a:t>
            </a:r>
            <a:endParaRPr/>
          </a:p>
        </p:txBody>
      </p:sp>
      <p:sp>
        <p:nvSpPr>
          <p:cNvPr id="160" name="Google Shape;160;p28"/>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Neurodegeneration</a:t>
            </a:r>
            <a:endParaRPr sz="5000"/>
          </a:p>
        </p:txBody>
      </p:sp>
      <p:pic>
        <p:nvPicPr>
          <p:cNvPr id="161" name="Google Shape;161;p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97413" y="3718400"/>
            <a:ext cx="6949174" cy="3139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 at the microscopic level</a:t>
            </a:r>
            <a:endParaRPr/>
          </a:p>
        </p:txBody>
      </p:sp>
      <p:pic>
        <p:nvPicPr>
          <p:cNvPr id="167" name="Google Shape;167;p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23862"/>
            <a:ext cx="9143999" cy="2010263"/>
          </a:xfrm>
          <a:prstGeom prst="rect">
            <a:avLst/>
          </a:prstGeom>
          <a:noFill/>
          <a:ln>
            <a:noFill/>
          </a:ln>
        </p:spPr>
      </p:pic>
      <p:cxnSp>
        <p:nvCxnSpPr>
          <p:cNvPr id="168" name="Google Shape;168;p29"/>
          <p:cNvCxnSpPr/>
          <p:nvPr/>
        </p:nvCxnSpPr>
        <p:spPr>
          <a:xfrm>
            <a:off x="6604693" y="2998457"/>
            <a:ext cx="745200" cy="0"/>
          </a:xfrm>
          <a:prstGeom prst="straightConnector1">
            <a:avLst/>
          </a:prstGeom>
          <a:noFill/>
          <a:ln w="38100" cap="flat" cmpd="sng">
            <a:solidFill>
              <a:srgbClr val="FF0000"/>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0"/>
          <p:cNvPicPr preferRelativeResize="0"/>
          <p:nvPr/>
        </p:nvPicPr>
        <p:blipFill>
          <a:blip r:embed="rId3">
            <a:alphaModFix/>
          </a:blip>
          <a:stretch>
            <a:fillRect/>
          </a:stretch>
        </p:blipFill>
        <p:spPr>
          <a:xfrm>
            <a:off x="1620016" y="4977295"/>
            <a:ext cx="5903975" cy="1425103"/>
          </a:xfrm>
          <a:prstGeom prst="rect">
            <a:avLst/>
          </a:prstGeom>
          <a:noFill/>
          <a:ln>
            <a:noFill/>
          </a:ln>
        </p:spPr>
      </p:pic>
      <p:pic>
        <p:nvPicPr>
          <p:cNvPr id="174" name="Google Shape;174;p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620032" y="1711263"/>
            <a:ext cx="5903943" cy="2866606"/>
          </a:xfrm>
          <a:prstGeom prst="rect">
            <a:avLst/>
          </a:prstGeom>
          <a:noFill/>
          <a:ln>
            <a:noFill/>
          </a:ln>
        </p:spPr>
      </p:pic>
      <p:pic>
        <p:nvPicPr>
          <p:cNvPr id="175" name="Google Shape;175;p3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20016" y="455598"/>
            <a:ext cx="5903975" cy="856235"/>
          </a:xfrm>
          <a:prstGeom prst="rect">
            <a:avLst/>
          </a:prstGeom>
          <a:noFill/>
          <a:ln>
            <a:noFill/>
          </a:ln>
        </p:spPr>
      </p:pic>
      <p:cxnSp>
        <p:nvCxnSpPr>
          <p:cNvPr id="176" name="Google Shape;176;p30"/>
          <p:cNvCxnSpPr/>
          <p:nvPr/>
        </p:nvCxnSpPr>
        <p:spPr>
          <a:xfrm>
            <a:off x="4603053" y="2254928"/>
            <a:ext cx="652200" cy="0"/>
          </a:xfrm>
          <a:prstGeom prst="straightConnector1">
            <a:avLst/>
          </a:prstGeom>
          <a:noFill/>
          <a:ln w="19050" cap="flat" cmpd="sng">
            <a:solidFill>
              <a:srgbClr val="FF0000"/>
            </a:solidFill>
            <a:prstDash val="solid"/>
            <a:round/>
            <a:headEnd type="none" w="med" len="med"/>
            <a:tailEnd type="none" w="med" len="med"/>
          </a:ln>
        </p:spPr>
      </p:cxnSp>
      <p:cxnSp>
        <p:nvCxnSpPr>
          <p:cNvPr id="177" name="Google Shape;177;p30"/>
          <p:cNvCxnSpPr/>
          <p:nvPr/>
        </p:nvCxnSpPr>
        <p:spPr>
          <a:xfrm>
            <a:off x="1717825" y="6078603"/>
            <a:ext cx="1002900" cy="0"/>
          </a:xfrm>
          <a:prstGeom prst="straightConnector1">
            <a:avLst/>
          </a:prstGeom>
          <a:noFill/>
          <a:ln w="19050" cap="flat" cmpd="sng">
            <a:solidFill>
              <a:srgbClr val="FF0000"/>
            </a:solidFill>
            <a:prstDash val="solid"/>
            <a:round/>
            <a:headEnd type="none" w="med" len="med"/>
            <a:tailEnd type="none" w="med" len="med"/>
          </a:ln>
        </p:spPr>
      </p:cxnSp>
      <p:cxnSp>
        <p:nvCxnSpPr>
          <p:cNvPr id="178" name="Google Shape;178;p30"/>
          <p:cNvCxnSpPr/>
          <p:nvPr/>
        </p:nvCxnSpPr>
        <p:spPr>
          <a:xfrm>
            <a:off x="5929514" y="692828"/>
            <a:ext cx="854100" cy="0"/>
          </a:xfrm>
          <a:prstGeom prst="straightConnector1">
            <a:avLst/>
          </a:prstGeom>
          <a:noFill/>
          <a:ln w="19050" cap="flat" cmpd="sng">
            <a:solidFill>
              <a:srgbClr val="FF0000"/>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45678" y="3906625"/>
            <a:ext cx="1815975" cy="2561100"/>
          </a:xfrm>
          <a:prstGeom prst="rect">
            <a:avLst/>
          </a:prstGeom>
          <a:noFill/>
          <a:ln>
            <a:noFill/>
          </a:ln>
        </p:spPr>
      </p:pic>
      <p:pic>
        <p:nvPicPr>
          <p:cNvPr id="184" name="Google Shape;184;p31"/>
          <p:cNvPicPr preferRelativeResize="0"/>
          <p:nvPr/>
        </p:nvPicPr>
        <p:blipFill>
          <a:blip r:embed="rId4">
            <a:alphaModFix/>
          </a:blip>
          <a:stretch>
            <a:fillRect/>
          </a:stretch>
        </p:blipFill>
        <p:spPr>
          <a:xfrm>
            <a:off x="4305838" y="1591808"/>
            <a:ext cx="2381250" cy="2381250"/>
          </a:xfrm>
          <a:prstGeom prst="rect">
            <a:avLst/>
          </a:prstGeom>
          <a:noFill/>
          <a:ln>
            <a:noFill/>
          </a:ln>
        </p:spPr>
      </p:pic>
      <p:sp>
        <p:nvSpPr>
          <p:cNvPr id="185" name="Google Shape;185;p31"/>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Molecular signature of AD</a:t>
            </a:r>
            <a:endParaRPr sz="5000"/>
          </a:p>
        </p:txBody>
      </p:sp>
      <p:cxnSp>
        <p:nvCxnSpPr>
          <p:cNvPr id="186" name="Google Shape;186;p31"/>
          <p:cNvCxnSpPr/>
          <p:nvPr/>
        </p:nvCxnSpPr>
        <p:spPr>
          <a:xfrm>
            <a:off x="3363925" y="2782433"/>
            <a:ext cx="1239300" cy="0"/>
          </a:xfrm>
          <a:prstGeom prst="straightConnector1">
            <a:avLst/>
          </a:prstGeom>
          <a:noFill/>
          <a:ln w="114300" cap="flat" cmpd="sng">
            <a:solidFill>
              <a:srgbClr val="FF0000"/>
            </a:solidFill>
            <a:prstDash val="solid"/>
            <a:round/>
            <a:headEnd type="none" w="med" len="med"/>
            <a:tailEnd type="stealth" w="med" len="med"/>
          </a:ln>
        </p:spPr>
      </p:cxnSp>
      <p:cxnSp>
        <p:nvCxnSpPr>
          <p:cNvPr id="187" name="Google Shape;187;p31"/>
          <p:cNvCxnSpPr/>
          <p:nvPr/>
        </p:nvCxnSpPr>
        <p:spPr>
          <a:xfrm>
            <a:off x="3363925" y="5187175"/>
            <a:ext cx="1239300" cy="0"/>
          </a:xfrm>
          <a:prstGeom prst="straightConnector1">
            <a:avLst/>
          </a:prstGeom>
          <a:noFill/>
          <a:ln w="114300" cap="flat" cmpd="sng">
            <a:solidFill>
              <a:srgbClr val="FF0000"/>
            </a:solidFill>
            <a:prstDash val="solid"/>
            <a:round/>
            <a:headEnd type="none" w="med" len="med"/>
            <a:tailEnd type="stealth" w="med" len="med"/>
          </a:ln>
        </p:spPr>
      </p:cxnSp>
      <p:pic>
        <p:nvPicPr>
          <p:cNvPr id="188" name="Google Shape;188;p3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28800" y="4053700"/>
            <a:ext cx="2375600" cy="2266950"/>
          </a:xfrm>
          <a:prstGeom prst="rect">
            <a:avLst/>
          </a:prstGeom>
          <a:noFill/>
          <a:ln>
            <a:noFill/>
          </a:ln>
        </p:spPr>
      </p:pic>
      <p:pic>
        <p:nvPicPr>
          <p:cNvPr id="189" name="Google Shape;189;p3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28800" y="1648958"/>
            <a:ext cx="2375600" cy="2266950"/>
          </a:xfrm>
          <a:prstGeom prst="rect">
            <a:avLst/>
          </a:prstGeom>
          <a:noFill/>
          <a:ln>
            <a:noFill/>
          </a:ln>
        </p:spPr>
      </p:pic>
      <p:sp>
        <p:nvSpPr>
          <p:cNvPr id="190" name="Google Shape;190;p31"/>
          <p:cNvSpPr txBox="1"/>
          <p:nvPr/>
        </p:nvSpPr>
        <p:spPr>
          <a:xfrm flipH="1">
            <a:off x="6404400" y="2385825"/>
            <a:ext cx="2511000" cy="79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2"/>
                </a:solidFill>
                <a:latin typeface="Roboto"/>
                <a:ea typeface="Roboto"/>
                <a:cs typeface="Roboto"/>
                <a:sym typeface="Roboto"/>
              </a:rPr>
              <a:t>Amyloid beta</a:t>
            </a:r>
            <a:endParaRPr sz="3000">
              <a:solidFill>
                <a:schemeClr val="dk2"/>
              </a:solidFill>
              <a:latin typeface="Roboto"/>
              <a:ea typeface="Roboto"/>
              <a:cs typeface="Roboto"/>
              <a:sym typeface="Roboto"/>
            </a:endParaRPr>
          </a:p>
        </p:txBody>
      </p:sp>
      <p:sp>
        <p:nvSpPr>
          <p:cNvPr id="191" name="Google Shape;191;p31"/>
          <p:cNvSpPr txBox="1"/>
          <p:nvPr/>
        </p:nvSpPr>
        <p:spPr>
          <a:xfrm flipH="1">
            <a:off x="6404400" y="4790573"/>
            <a:ext cx="2511000" cy="79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2"/>
                </a:solidFill>
                <a:latin typeface="Roboto"/>
                <a:ea typeface="Roboto"/>
                <a:cs typeface="Roboto"/>
                <a:sym typeface="Roboto"/>
              </a:rPr>
              <a:t>Tau</a:t>
            </a:r>
            <a:endParaRPr sz="3000">
              <a:solidFill>
                <a:schemeClr val="dk2"/>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descr="Disney/Pixar's Finding Nemo, re-releasing exclusively in 3D from 8 November 2012 onwards. &#10; &#10;Pixar Animation Studios' classic &quot;Finding Nemo&quot; returns to the big screen in Disney Digital 3D™, introducing a new generation of family audiences to Nemo (voice by Alexander Gould), Marlin (voice by Albert Brooks) and Dory (voice by Ellen DeGeneres). &#10; &#10;http://www.facebook.com/WaltDisneyStudiosMY &#10;http://home.disney.com.my/" title="Finding Nemo &quot;Short-Term Memory Loss&quot; Clip">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300"/>
              <a:t>Role of amyloid in AD</a:t>
            </a:r>
            <a:endParaRPr sz="4300"/>
          </a:p>
        </p:txBody>
      </p:sp>
      <p:sp>
        <p:nvSpPr>
          <p:cNvPr id="197" name="Google Shape;197;p32"/>
          <p:cNvSpPr txBox="1">
            <a:spLocks noGrp="1"/>
          </p:cNvSpPr>
          <p:nvPr>
            <p:ph type="body" idx="1"/>
          </p:nvPr>
        </p:nvSpPr>
        <p:spPr>
          <a:xfrm>
            <a:off x="311700" y="1458475"/>
            <a:ext cx="6080400" cy="1140600"/>
          </a:xfrm>
          <a:prstGeom prst="rect">
            <a:avLst/>
          </a:prstGeom>
        </p:spPr>
        <p:txBody>
          <a:bodyPr spcFirstLastPara="1" wrap="square" lIns="91425" tIns="91425" rIns="91425" bIns="91425" anchor="t" anchorCtr="0">
            <a:noAutofit/>
          </a:bodyPr>
          <a:lstStyle/>
          <a:p>
            <a:pPr marL="0" marR="0" lvl="0" indent="0" algn="l" rtl="0">
              <a:lnSpc>
                <a:spcPct val="114000"/>
              </a:lnSpc>
              <a:spcBef>
                <a:spcPts val="0"/>
              </a:spcBef>
              <a:spcAft>
                <a:spcPts val="2000"/>
              </a:spcAft>
              <a:buNone/>
            </a:pPr>
            <a:r>
              <a:rPr lang="en"/>
              <a:t>E</a:t>
            </a:r>
            <a:r>
              <a:rPr lang="en" sz="2400"/>
              <a:t>xtracellular amyloid beta deposits </a:t>
            </a:r>
            <a:r>
              <a:rPr lang="en"/>
              <a:t>contribute to neuronal damage in AD.</a:t>
            </a:r>
            <a:endParaRPr sz="2200"/>
          </a:p>
        </p:txBody>
      </p:sp>
      <p:pic>
        <p:nvPicPr>
          <p:cNvPr id="198" name="Google Shape;198;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1700" y="2512975"/>
            <a:ext cx="5555550" cy="4004843"/>
          </a:xfrm>
          <a:prstGeom prst="rect">
            <a:avLst/>
          </a:prstGeom>
          <a:noFill/>
          <a:ln>
            <a:noFill/>
          </a:ln>
        </p:spPr>
      </p:pic>
      <p:pic>
        <p:nvPicPr>
          <p:cNvPr id="199" name="Google Shape;199;p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867250" y="1371425"/>
            <a:ext cx="2900450" cy="276779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do we have amyloid?</a:t>
            </a:r>
            <a:endParaRPr/>
          </a:p>
        </p:txBody>
      </p:sp>
      <p:sp>
        <p:nvSpPr>
          <p:cNvPr id="205" name="Google Shape;205;p33"/>
          <p:cNvSpPr txBox="1">
            <a:spLocks noGrp="1"/>
          </p:cNvSpPr>
          <p:nvPr>
            <p:ph type="body" idx="1"/>
          </p:nvPr>
        </p:nvSpPr>
        <p:spPr>
          <a:xfrm>
            <a:off x="311700" y="1458475"/>
            <a:ext cx="8520600" cy="205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Amyloid beta could have a protective anti-microbial function:</a:t>
            </a:r>
            <a:endParaRPr/>
          </a:p>
          <a:p>
            <a:pPr marL="457200" lvl="0" indent="-381000" algn="l" rtl="0">
              <a:spcBef>
                <a:spcPts val="1600"/>
              </a:spcBef>
              <a:spcAft>
                <a:spcPts val="0"/>
              </a:spcAft>
              <a:buSzPts val="2400"/>
              <a:buChar char="●"/>
            </a:pPr>
            <a:r>
              <a:rPr lang="en"/>
              <a:t>Binds to cell wall of microbes</a:t>
            </a:r>
            <a:endParaRPr/>
          </a:p>
          <a:p>
            <a:pPr marL="457200" lvl="0" indent="-381000" algn="l" rtl="0">
              <a:spcBef>
                <a:spcPts val="0"/>
              </a:spcBef>
              <a:spcAft>
                <a:spcPts val="0"/>
              </a:spcAft>
              <a:buSzPts val="2400"/>
              <a:buChar char="●"/>
            </a:pPr>
            <a:r>
              <a:rPr lang="en"/>
              <a:t>Blocks microbes from sticking to healthy host cells</a:t>
            </a:r>
            <a:endParaRPr/>
          </a:p>
          <a:p>
            <a:pPr marL="457200" lvl="0" indent="-381000" algn="l" rtl="0">
              <a:spcBef>
                <a:spcPts val="0"/>
              </a:spcBef>
              <a:spcAft>
                <a:spcPts val="0"/>
              </a:spcAft>
              <a:buSzPts val="2400"/>
              <a:buChar char="●"/>
            </a:pPr>
            <a:r>
              <a:rPr lang="en"/>
              <a:t>Traps bacteria within a resistant matrix </a:t>
            </a:r>
            <a:endParaRPr sz="2400"/>
          </a:p>
        </p:txBody>
      </p:sp>
      <p:pic>
        <p:nvPicPr>
          <p:cNvPr id="206" name="Google Shape;206;p3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4363" y="3591175"/>
            <a:ext cx="7635276" cy="3071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98700" y="3867875"/>
            <a:ext cx="5294550" cy="2585100"/>
          </a:xfrm>
          <a:prstGeom prst="rect">
            <a:avLst/>
          </a:prstGeom>
          <a:noFill/>
          <a:ln>
            <a:noFill/>
          </a:ln>
        </p:spPr>
      </p:pic>
      <p:sp>
        <p:nvSpPr>
          <p:cNvPr id="212" name="Google Shape;212;p34"/>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Role of tau in AD</a:t>
            </a:r>
            <a:endParaRPr sz="5000"/>
          </a:p>
        </p:txBody>
      </p:sp>
      <p:sp>
        <p:nvSpPr>
          <p:cNvPr id="213" name="Google Shape;213;p34"/>
          <p:cNvSpPr txBox="1">
            <a:spLocks noGrp="1"/>
          </p:cNvSpPr>
          <p:nvPr>
            <p:ph type="body" idx="1"/>
          </p:nvPr>
        </p:nvSpPr>
        <p:spPr>
          <a:xfrm>
            <a:off x="311700" y="1458475"/>
            <a:ext cx="4668600" cy="5106000"/>
          </a:xfrm>
          <a:prstGeom prst="rect">
            <a:avLst/>
          </a:prstGeom>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 b="1"/>
              <a:t>Healthy tau:</a:t>
            </a:r>
            <a:endParaRPr b="1"/>
          </a:p>
          <a:p>
            <a:pPr marL="457200" marR="0" lvl="0" indent="-381000" algn="l" rtl="0">
              <a:lnSpc>
                <a:spcPct val="114000"/>
              </a:lnSpc>
              <a:spcBef>
                <a:spcPts val="1000"/>
              </a:spcBef>
              <a:spcAft>
                <a:spcPts val="0"/>
              </a:spcAft>
              <a:buSzPts val="2400"/>
              <a:buChar char="●"/>
            </a:pPr>
            <a:r>
              <a:rPr lang="en"/>
              <a:t>Normally found in axons</a:t>
            </a:r>
            <a:endParaRPr/>
          </a:p>
          <a:p>
            <a:pPr marL="457200" marR="0" lvl="0" indent="-381000" algn="l" rtl="0">
              <a:lnSpc>
                <a:spcPct val="114000"/>
              </a:lnSpc>
              <a:spcBef>
                <a:spcPts val="0"/>
              </a:spcBef>
              <a:spcAft>
                <a:spcPts val="0"/>
              </a:spcAft>
              <a:buSzPts val="2400"/>
              <a:buChar char="●"/>
            </a:pPr>
            <a:r>
              <a:rPr lang="en"/>
              <a:t>Stabilizes cytoskeleton</a:t>
            </a:r>
            <a:endParaRPr/>
          </a:p>
          <a:p>
            <a:pPr marL="0" marR="0" lvl="0" indent="0" algn="l" rtl="0">
              <a:lnSpc>
                <a:spcPct val="114000"/>
              </a:lnSpc>
              <a:spcBef>
                <a:spcPts val="1000"/>
              </a:spcBef>
              <a:spcAft>
                <a:spcPts val="0"/>
              </a:spcAft>
              <a:buNone/>
            </a:pPr>
            <a:endParaRPr/>
          </a:p>
          <a:p>
            <a:pPr marL="0" lvl="0" indent="0" algn="l" rtl="0">
              <a:lnSpc>
                <a:spcPct val="114000"/>
              </a:lnSpc>
              <a:spcBef>
                <a:spcPts val="1000"/>
              </a:spcBef>
              <a:spcAft>
                <a:spcPts val="0"/>
              </a:spcAft>
              <a:buNone/>
            </a:pPr>
            <a:r>
              <a:rPr lang="en" b="1"/>
              <a:t>Neurofibrillary tangles:</a:t>
            </a:r>
            <a:endParaRPr b="1"/>
          </a:p>
          <a:p>
            <a:pPr marL="457200" lvl="0" indent="-381000" algn="l" rtl="0">
              <a:lnSpc>
                <a:spcPct val="114000"/>
              </a:lnSpc>
              <a:spcBef>
                <a:spcPts val="1000"/>
              </a:spcBef>
              <a:spcAft>
                <a:spcPts val="0"/>
              </a:spcAft>
              <a:buSzPts val="2400"/>
              <a:buChar char="●"/>
            </a:pPr>
            <a:r>
              <a:rPr lang="en"/>
              <a:t>Tau separates</a:t>
            </a:r>
            <a:br>
              <a:rPr lang="en"/>
            </a:br>
            <a:r>
              <a:rPr lang="en"/>
              <a:t>from cytoskeleton</a:t>
            </a:r>
            <a:endParaRPr/>
          </a:p>
          <a:p>
            <a:pPr marL="457200" lvl="0" indent="-381000" algn="l" rtl="0">
              <a:lnSpc>
                <a:spcPct val="114000"/>
              </a:lnSpc>
              <a:spcBef>
                <a:spcPts val="0"/>
              </a:spcBef>
              <a:spcAft>
                <a:spcPts val="0"/>
              </a:spcAft>
              <a:buSzPts val="2400"/>
              <a:buChar char="●"/>
            </a:pPr>
            <a:r>
              <a:rPr lang="en"/>
              <a:t>Tau aggregates</a:t>
            </a:r>
            <a:br>
              <a:rPr lang="en"/>
            </a:br>
            <a:r>
              <a:rPr lang="en"/>
              <a:t>within NFTs</a:t>
            </a:r>
            <a:endParaRPr/>
          </a:p>
          <a:p>
            <a:pPr marL="457200" lvl="0" indent="-381000" algn="l" rtl="0">
              <a:lnSpc>
                <a:spcPct val="114000"/>
              </a:lnSpc>
              <a:spcBef>
                <a:spcPts val="0"/>
              </a:spcBef>
              <a:spcAft>
                <a:spcPts val="0"/>
              </a:spcAft>
              <a:buSzPts val="2400"/>
              <a:buChar char="●"/>
            </a:pPr>
            <a:r>
              <a:rPr lang="en"/>
              <a:t>Cytoskeleton</a:t>
            </a:r>
            <a:br>
              <a:rPr lang="en"/>
            </a:br>
            <a:r>
              <a:rPr lang="en"/>
              <a:t>becomes unstable</a:t>
            </a:r>
            <a:endParaRPr/>
          </a:p>
        </p:txBody>
      </p:sp>
      <p:pic>
        <p:nvPicPr>
          <p:cNvPr id="214" name="Google Shape;214;p3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11525" y="1458476"/>
            <a:ext cx="4481724" cy="1871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3" cy="68580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985150"/>
            <a:ext cx="8839199" cy="5660475"/>
          </a:xfrm>
          <a:prstGeom prst="rect">
            <a:avLst/>
          </a:prstGeom>
          <a:noFill/>
          <a:ln>
            <a:noFill/>
          </a:ln>
        </p:spPr>
      </p:pic>
      <p:sp>
        <p:nvSpPr>
          <p:cNvPr id="225" name="Google Shape;225;p36"/>
          <p:cNvSpPr txBox="1"/>
          <p:nvPr/>
        </p:nvSpPr>
        <p:spPr>
          <a:xfrm>
            <a:off x="5567400" y="6375325"/>
            <a:ext cx="3275100" cy="27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latin typeface="Roboto"/>
                <a:ea typeface="Roboto"/>
                <a:cs typeface="Roboto"/>
                <a:sym typeface="Roboto"/>
              </a:rPr>
              <a:t>Karran </a:t>
            </a:r>
            <a:r>
              <a:rPr lang="en" i="1">
                <a:latin typeface="Roboto"/>
                <a:ea typeface="Roboto"/>
                <a:cs typeface="Roboto"/>
                <a:sym typeface="Roboto"/>
              </a:rPr>
              <a:t>et al.</a:t>
            </a:r>
            <a:r>
              <a:rPr lang="en">
                <a:latin typeface="Roboto"/>
                <a:ea typeface="Roboto"/>
                <a:cs typeface="Roboto"/>
                <a:sym typeface="Roboto"/>
              </a:rPr>
              <a:t>, 2011</a:t>
            </a:r>
            <a:endParaRPr>
              <a:latin typeface="Roboto"/>
              <a:ea typeface="Roboto"/>
              <a:cs typeface="Roboto"/>
              <a:sym typeface="Roboto"/>
            </a:endParaRPr>
          </a:p>
        </p:txBody>
      </p:sp>
      <p:sp>
        <p:nvSpPr>
          <p:cNvPr id="226" name="Google Shape;226;p36"/>
          <p:cNvSpPr txBox="1"/>
          <p:nvPr/>
        </p:nvSpPr>
        <p:spPr>
          <a:xfrm>
            <a:off x="5678950" y="3817450"/>
            <a:ext cx="1245600" cy="6831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1000"/>
              </a:spcAft>
              <a:buNone/>
            </a:pPr>
            <a:r>
              <a:rPr lang="en" sz="2400">
                <a:solidFill>
                  <a:schemeClr val="dk2"/>
                </a:solidFill>
                <a:latin typeface="Roboto"/>
                <a:ea typeface="Roboto"/>
                <a:cs typeface="Roboto"/>
                <a:sym typeface="Roboto"/>
              </a:rPr>
              <a:t>(tau)</a:t>
            </a:r>
            <a:endParaRPr/>
          </a:p>
        </p:txBody>
      </p:sp>
      <p:sp>
        <p:nvSpPr>
          <p:cNvPr id="227" name="Google Shape;227;p36"/>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comes first?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1700" y="1606175"/>
            <a:ext cx="8132526" cy="4925150"/>
          </a:xfrm>
          <a:prstGeom prst="rect">
            <a:avLst/>
          </a:prstGeom>
          <a:noFill/>
          <a:ln>
            <a:noFill/>
          </a:ln>
        </p:spPr>
      </p:pic>
      <p:sp>
        <p:nvSpPr>
          <p:cNvPr id="233" name="Google Shape;233;p37"/>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Spread of amyloid, tau, and neurodegeneration</a:t>
            </a:r>
            <a:endParaRPr sz="3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23662" y="1562850"/>
            <a:ext cx="6499974" cy="5295150"/>
          </a:xfrm>
          <a:prstGeom prst="rect">
            <a:avLst/>
          </a:prstGeom>
          <a:noFill/>
          <a:ln>
            <a:noFill/>
          </a:ln>
        </p:spPr>
      </p:pic>
      <p:sp>
        <p:nvSpPr>
          <p:cNvPr id="239" name="Google Shape;239;p38"/>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Spread of amyloid, tau, and neurodegeneration</a:t>
            </a:r>
            <a:endParaRPr sz="3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Genetic risk factors for AD</a:t>
            </a:r>
            <a:endParaRPr/>
          </a:p>
        </p:txBody>
      </p:sp>
      <p:pic>
        <p:nvPicPr>
          <p:cNvPr id="245" name="Google Shape;245;p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4800" y="1409975"/>
            <a:ext cx="8537700" cy="5168475"/>
          </a:xfrm>
          <a:prstGeom prst="rect">
            <a:avLst/>
          </a:prstGeom>
          <a:noFill/>
          <a:ln>
            <a:noFill/>
          </a:ln>
        </p:spPr>
      </p:pic>
      <p:sp>
        <p:nvSpPr>
          <p:cNvPr id="246" name="Google Shape;246;p39"/>
          <p:cNvSpPr/>
          <p:nvPr/>
        </p:nvSpPr>
        <p:spPr>
          <a:xfrm>
            <a:off x="1809325" y="1379050"/>
            <a:ext cx="1341900" cy="13419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7" name="Google Shape;247;p39"/>
          <p:cNvCxnSpPr/>
          <p:nvPr/>
        </p:nvCxnSpPr>
        <p:spPr>
          <a:xfrm>
            <a:off x="3151225" y="2050008"/>
            <a:ext cx="1239300" cy="0"/>
          </a:xfrm>
          <a:prstGeom prst="straightConnector1">
            <a:avLst/>
          </a:prstGeom>
          <a:noFill/>
          <a:ln w="114300" cap="flat" cmpd="sng">
            <a:solidFill>
              <a:srgbClr val="FF0000"/>
            </a:solidFill>
            <a:prstDash val="solid"/>
            <a:round/>
            <a:headEnd type="none" w="med" len="med"/>
            <a:tailEnd type="stealth" w="med" len="med"/>
          </a:ln>
        </p:spPr>
      </p:cxnSp>
      <p:sp>
        <p:nvSpPr>
          <p:cNvPr id="248" name="Google Shape;248;p39"/>
          <p:cNvSpPr txBox="1"/>
          <p:nvPr/>
        </p:nvSpPr>
        <p:spPr>
          <a:xfrm>
            <a:off x="4572000" y="1551250"/>
            <a:ext cx="3000000" cy="997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400" b="1">
                <a:solidFill>
                  <a:schemeClr val="dk2"/>
                </a:solidFill>
                <a:latin typeface="Roboto"/>
                <a:ea typeface="Roboto"/>
                <a:cs typeface="Roboto"/>
                <a:sym typeface="Roboto"/>
              </a:rPr>
              <a:t>Related to amyloid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Not all AD is inherited</a:t>
            </a:r>
            <a:endParaRPr sz="4800"/>
          </a:p>
        </p:txBody>
      </p:sp>
      <p:sp>
        <p:nvSpPr>
          <p:cNvPr id="254" name="Google Shape;254;p40"/>
          <p:cNvSpPr txBox="1">
            <a:spLocks noGrp="1"/>
          </p:cNvSpPr>
          <p:nvPr>
            <p:ph type="body" idx="1"/>
          </p:nvPr>
        </p:nvSpPr>
        <p:spPr>
          <a:xfrm>
            <a:off x="311700" y="1458475"/>
            <a:ext cx="3999900" cy="463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Familial AD (fAD)</a:t>
            </a:r>
            <a:endParaRPr sz="3000" b="1"/>
          </a:p>
          <a:p>
            <a:pPr marL="457200" lvl="0" indent="-381000" algn="l" rtl="0">
              <a:spcBef>
                <a:spcPts val="0"/>
              </a:spcBef>
              <a:spcAft>
                <a:spcPts val="0"/>
              </a:spcAft>
              <a:buSzPts val="2400"/>
              <a:buChar char="●"/>
            </a:pPr>
            <a:r>
              <a:rPr lang="en"/>
              <a:t>Inherited (genetic) cause</a:t>
            </a:r>
            <a:endParaRPr/>
          </a:p>
          <a:p>
            <a:pPr marL="0" lvl="0" indent="0" algn="l" rtl="0">
              <a:spcBef>
                <a:spcPts val="1600"/>
              </a:spcBef>
              <a:spcAft>
                <a:spcPts val="0"/>
              </a:spcAft>
              <a:buNone/>
            </a:pPr>
            <a:r>
              <a:rPr lang="en" sz="3000" b="1"/>
              <a:t>Sporadic AD (sAD)</a:t>
            </a:r>
            <a:endParaRPr sz="3000" b="1"/>
          </a:p>
          <a:p>
            <a:pPr marL="457200" lvl="0" indent="-381000" algn="l" rtl="0">
              <a:spcBef>
                <a:spcPts val="0"/>
              </a:spcBef>
              <a:spcAft>
                <a:spcPts val="0"/>
              </a:spcAft>
              <a:buSzPts val="2400"/>
              <a:buChar char="●"/>
            </a:pPr>
            <a:r>
              <a:rPr lang="en"/>
              <a:t>No family link</a:t>
            </a:r>
            <a:endParaRPr/>
          </a:p>
          <a:p>
            <a:pPr marL="457200" lvl="0" indent="-381000" algn="l" rtl="0">
              <a:spcBef>
                <a:spcPts val="0"/>
              </a:spcBef>
              <a:spcAft>
                <a:spcPts val="0"/>
              </a:spcAft>
              <a:buSzPts val="2400"/>
              <a:buChar char="●"/>
            </a:pPr>
            <a:r>
              <a:rPr lang="en"/>
              <a:t>Likely caused by genetics and lifestyle</a:t>
            </a:r>
            <a:endParaRPr sz="2400" b="1"/>
          </a:p>
        </p:txBody>
      </p:sp>
      <p:sp>
        <p:nvSpPr>
          <p:cNvPr id="255" name="Google Shape;255;p40"/>
          <p:cNvSpPr txBox="1">
            <a:spLocks noGrp="1"/>
          </p:cNvSpPr>
          <p:nvPr>
            <p:ph type="body" idx="2"/>
          </p:nvPr>
        </p:nvSpPr>
        <p:spPr>
          <a:xfrm>
            <a:off x="4832400" y="1458475"/>
            <a:ext cx="3999900" cy="46332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3000" b="1"/>
              <a:t>Early onset</a:t>
            </a:r>
            <a:br>
              <a:rPr lang="en" sz="3000" b="1"/>
            </a:br>
            <a:r>
              <a:rPr lang="en"/>
              <a:t>(&lt;10% of cases)</a:t>
            </a:r>
            <a:endParaRPr/>
          </a:p>
          <a:p>
            <a:pPr marL="457200" lvl="0" indent="-381000" algn="l" rtl="0">
              <a:lnSpc>
                <a:spcPct val="114000"/>
              </a:lnSpc>
              <a:spcBef>
                <a:spcPts val="0"/>
              </a:spcBef>
              <a:spcAft>
                <a:spcPts val="0"/>
              </a:spcAft>
              <a:buSzPts val="2400"/>
              <a:buChar char="●"/>
            </a:pPr>
            <a:r>
              <a:rPr lang="en" sz="2400"/>
              <a:t>Before age 65</a:t>
            </a:r>
            <a:endParaRPr sz="2400"/>
          </a:p>
          <a:p>
            <a:pPr marL="457200" lvl="0" indent="-381000" algn="l" rtl="0">
              <a:lnSpc>
                <a:spcPct val="114000"/>
              </a:lnSpc>
              <a:spcBef>
                <a:spcPts val="0"/>
              </a:spcBef>
              <a:spcAft>
                <a:spcPts val="0"/>
              </a:spcAft>
              <a:buSzPts val="2400"/>
              <a:buChar char="●"/>
            </a:pPr>
            <a:r>
              <a:rPr lang="en" sz="2400"/>
              <a:t>Genetic causes</a:t>
            </a:r>
            <a:endParaRPr sz="2400"/>
          </a:p>
          <a:p>
            <a:pPr marL="457200" lvl="0" indent="-381000" algn="l" rtl="0">
              <a:lnSpc>
                <a:spcPct val="114000"/>
              </a:lnSpc>
              <a:spcBef>
                <a:spcPts val="0"/>
              </a:spcBef>
              <a:spcAft>
                <a:spcPts val="0"/>
              </a:spcAft>
              <a:buSzPts val="2400"/>
              <a:buChar char="●"/>
            </a:pPr>
            <a:r>
              <a:rPr lang="en" sz="2400" b="1"/>
              <a:t>More likely to be fAD</a:t>
            </a:r>
            <a:endParaRPr sz="2400" b="1"/>
          </a:p>
          <a:p>
            <a:pPr marL="0" lvl="0" indent="0" algn="l" rtl="0">
              <a:lnSpc>
                <a:spcPct val="114000"/>
              </a:lnSpc>
              <a:spcBef>
                <a:spcPts val="2000"/>
              </a:spcBef>
              <a:spcAft>
                <a:spcPts val="0"/>
              </a:spcAft>
              <a:buNone/>
            </a:pPr>
            <a:r>
              <a:rPr lang="en" sz="3000" b="1"/>
              <a:t>Late onset</a:t>
            </a:r>
            <a:br>
              <a:rPr lang="en" sz="3000" b="1"/>
            </a:br>
            <a:r>
              <a:rPr lang="en"/>
              <a:t>(&gt;90% of cases)</a:t>
            </a:r>
            <a:endParaRPr/>
          </a:p>
          <a:p>
            <a:pPr marL="457200" lvl="0" indent="-381000" algn="l" rtl="0">
              <a:lnSpc>
                <a:spcPct val="114000"/>
              </a:lnSpc>
              <a:spcBef>
                <a:spcPts val="0"/>
              </a:spcBef>
              <a:spcAft>
                <a:spcPts val="0"/>
              </a:spcAft>
              <a:buSzPts val="2400"/>
              <a:buChar char="●"/>
            </a:pPr>
            <a:r>
              <a:rPr lang="en" sz="2400"/>
              <a:t>After age 65</a:t>
            </a:r>
            <a:endParaRPr sz="2400"/>
          </a:p>
          <a:p>
            <a:pPr marL="457200" lvl="0" indent="-381000" algn="l" rtl="0">
              <a:lnSpc>
                <a:spcPct val="114000"/>
              </a:lnSpc>
              <a:spcBef>
                <a:spcPts val="0"/>
              </a:spcBef>
              <a:spcAft>
                <a:spcPts val="0"/>
              </a:spcAft>
              <a:buSzPts val="2400"/>
              <a:buChar char="●"/>
            </a:pPr>
            <a:r>
              <a:rPr lang="en" sz="2400" b="1"/>
              <a:t>More likely to be sAD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1"/>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Breakdown of AD cases</a:t>
            </a:r>
            <a:endParaRPr/>
          </a:p>
        </p:txBody>
      </p:sp>
      <p:grpSp>
        <p:nvGrpSpPr>
          <p:cNvPr id="261" name="Google Shape;261;p41"/>
          <p:cNvGrpSpPr/>
          <p:nvPr/>
        </p:nvGrpSpPr>
        <p:grpSpPr>
          <a:xfrm>
            <a:off x="522375" y="1298825"/>
            <a:ext cx="8099254" cy="3052875"/>
            <a:chOff x="228593" y="3237268"/>
            <a:chExt cx="8832338" cy="3329199"/>
          </a:xfrm>
        </p:grpSpPr>
        <p:pic>
          <p:nvPicPr>
            <p:cNvPr id="262" name="Google Shape;262;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8593" y="3237268"/>
              <a:ext cx="8832334" cy="3329199"/>
            </a:xfrm>
            <a:prstGeom prst="rect">
              <a:avLst/>
            </a:prstGeom>
            <a:noFill/>
            <a:ln>
              <a:noFill/>
            </a:ln>
          </p:spPr>
        </p:pic>
        <p:sp>
          <p:nvSpPr>
            <p:cNvPr id="263" name="Google Shape;263;p41"/>
            <p:cNvSpPr txBox="1"/>
            <p:nvPr/>
          </p:nvSpPr>
          <p:spPr>
            <a:xfrm>
              <a:off x="531575" y="3528800"/>
              <a:ext cx="1581000" cy="753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oboto"/>
                  <a:ea typeface="Roboto"/>
                  <a:cs typeface="Roboto"/>
                  <a:sym typeface="Roboto"/>
                </a:rPr>
                <a:t>Autosomal dominant 6%</a:t>
              </a:r>
              <a:endParaRPr sz="2000" b="1">
                <a:latin typeface="Roboto"/>
                <a:ea typeface="Roboto"/>
                <a:cs typeface="Roboto"/>
                <a:sym typeface="Roboto"/>
              </a:endParaRPr>
            </a:p>
          </p:txBody>
        </p:sp>
        <p:sp>
          <p:nvSpPr>
            <p:cNvPr id="264" name="Google Shape;264;p41"/>
            <p:cNvSpPr txBox="1"/>
            <p:nvPr/>
          </p:nvSpPr>
          <p:spPr>
            <a:xfrm>
              <a:off x="714875" y="5114450"/>
              <a:ext cx="1397700" cy="6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fAD</a:t>
              </a:r>
              <a:endParaRPr sz="2000" b="1">
                <a:solidFill>
                  <a:srgbClr val="FFFFFF"/>
                </a:solidFill>
                <a:latin typeface="Roboto"/>
                <a:ea typeface="Roboto"/>
                <a:cs typeface="Roboto"/>
                <a:sym typeface="Roboto"/>
              </a:endParaRPr>
            </a:p>
            <a:p>
              <a:pPr marL="0" lvl="0" indent="0" algn="ctr" rtl="0">
                <a:spcBef>
                  <a:spcPts val="0"/>
                </a:spcBef>
                <a:spcAft>
                  <a:spcPts val="0"/>
                </a:spcAft>
                <a:buNone/>
              </a:pPr>
              <a:r>
                <a:rPr lang="en" sz="2000" b="1">
                  <a:solidFill>
                    <a:srgbClr val="FFFFFF"/>
                  </a:solidFill>
                  <a:latin typeface="Roboto"/>
                  <a:ea typeface="Roboto"/>
                  <a:cs typeface="Roboto"/>
                  <a:sym typeface="Roboto"/>
                </a:rPr>
                <a:t>54%</a:t>
              </a:r>
              <a:endParaRPr sz="2000" b="1">
                <a:solidFill>
                  <a:srgbClr val="FFFFFF"/>
                </a:solidFill>
                <a:latin typeface="Roboto"/>
                <a:ea typeface="Roboto"/>
                <a:cs typeface="Roboto"/>
                <a:sym typeface="Roboto"/>
              </a:endParaRPr>
            </a:p>
          </p:txBody>
        </p:sp>
        <p:sp>
          <p:nvSpPr>
            <p:cNvPr id="265" name="Google Shape;265;p41"/>
            <p:cNvSpPr txBox="1"/>
            <p:nvPr/>
          </p:nvSpPr>
          <p:spPr>
            <a:xfrm>
              <a:off x="2461675" y="4768625"/>
              <a:ext cx="1397700" cy="6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sAD</a:t>
              </a:r>
              <a:endParaRPr sz="2000" b="1">
                <a:solidFill>
                  <a:srgbClr val="FFFFFF"/>
                </a:solidFill>
                <a:latin typeface="Roboto"/>
                <a:ea typeface="Roboto"/>
                <a:cs typeface="Roboto"/>
                <a:sym typeface="Roboto"/>
              </a:endParaRPr>
            </a:p>
            <a:p>
              <a:pPr marL="0" lvl="0" indent="0" algn="ctr" rtl="0">
                <a:spcBef>
                  <a:spcPts val="0"/>
                </a:spcBef>
                <a:spcAft>
                  <a:spcPts val="0"/>
                </a:spcAft>
                <a:buNone/>
              </a:pPr>
              <a:r>
                <a:rPr lang="en" sz="2000" b="1">
                  <a:solidFill>
                    <a:srgbClr val="FFFFFF"/>
                  </a:solidFill>
                  <a:latin typeface="Roboto"/>
                  <a:ea typeface="Roboto"/>
                  <a:cs typeface="Roboto"/>
                  <a:sym typeface="Roboto"/>
                </a:rPr>
                <a:t>40%</a:t>
              </a:r>
              <a:endParaRPr sz="2000" b="1">
                <a:solidFill>
                  <a:srgbClr val="FFFFFF"/>
                </a:solidFill>
                <a:latin typeface="Roboto"/>
                <a:ea typeface="Roboto"/>
                <a:cs typeface="Roboto"/>
                <a:sym typeface="Roboto"/>
              </a:endParaRPr>
            </a:p>
          </p:txBody>
        </p:sp>
        <p:sp>
          <p:nvSpPr>
            <p:cNvPr id="266" name="Google Shape;266;p41"/>
            <p:cNvSpPr txBox="1"/>
            <p:nvPr/>
          </p:nvSpPr>
          <p:spPr>
            <a:xfrm>
              <a:off x="4828842" y="4744640"/>
              <a:ext cx="1397700" cy="6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fAD 27%</a:t>
              </a:r>
              <a:endParaRPr sz="2000" b="1">
                <a:solidFill>
                  <a:srgbClr val="FFFFFF"/>
                </a:solidFill>
                <a:latin typeface="Roboto"/>
                <a:ea typeface="Roboto"/>
                <a:cs typeface="Roboto"/>
                <a:sym typeface="Roboto"/>
              </a:endParaRPr>
            </a:p>
          </p:txBody>
        </p:sp>
        <p:sp>
          <p:nvSpPr>
            <p:cNvPr id="267" name="Google Shape;267;p41"/>
            <p:cNvSpPr txBox="1"/>
            <p:nvPr/>
          </p:nvSpPr>
          <p:spPr>
            <a:xfrm>
              <a:off x="6570300" y="5094700"/>
              <a:ext cx="1397700" cy="6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sAD</a:t>
              </a:r>
              <a:endParaRPr sz="2000" b="1">
                <a:solidFill>
                  <a:srgbClr val="FFFFFF"/>
                </a:solidFill>
                <a:latin typeface="Roboto"/>
                <a:ea typeface="Roboto"/>
                <a:cs typeface="Roboto"/>
                <a:sym typeface="Roboto"/>
              </a:endParaRPr>
            </a:p>
            <a:p>
              <a:pPr marL="0" lvl="0" indent="0" algn="ctr" rtl="0">
                <a:spcBef>
                  <a:spcPts val="0"/>
                </a:spcBef>
                <a:spcAft>
                  <a:spcPts val="0"/>
                </a:spcAft>
                <a:buNone/>
              </a:pPr>
              <a:r>
                <a:rPr lang="en" sz="2000" b="1">
                  <a:solidFill>
                    <a:srgbClr val="FFFFFF"/>
                  </a:solidFill>
                  <a:latin typeface="Roboto"/>
                  <a:ea typeface="Roboto"/>
                  <a:cs typeface="Roboto"/>
                  <a:sym typeface="Roboto"/>
                </a:rPr>
                <a:t>70%</a:t>
              </a:r>
              <a:endParaRPr sz="2000" b="1">
                <a:solidFill>
                  <a:srgbClr val="FFFFFF"/>
                </a:solidFill>
                <a:latin typeface="Roboto"/>
                <a:ea typeface="Roboto"/>
                <a:cs typeface="Roboto"/>
                <a:sym typeface="Roboto"/>
              </a:endParaRPr>
            </a:p>
          </p:txBody>
        </p:sp>
        <p:sp>
          <p:nvSpPr>
            <p:cNvPr id="268" name="Google Shape;268;p41"/>
            <p:cNvSpPr txBox="1"/>
            <p:nvPr/>
          </p:nvSpPr>
          <p:spPr>
            <a:xfrm>
              <a:off x="4828850" y="3528800"/>
              <a:ext cx="1581000" cy="753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oboto"/>
                  <a:ea typeface="Roboto"/>
                  <a:cs typeface="Roboto"/>
                  <a:sym typeface="Roboto"/>
                </a:rPr>
                <a:t>Autosomal dominant 3%</a:t>
              </a:r>
              <a:endParaRPr sz="2000" b="1">
                <a:latin typeface="Roboto"/>
                <a:ea typeface="Roboto"/>
                <a:cs typeface="Roboto"/>
                <a:sym typeface="Roboto"/>
              </a:endParaRPr>
            </a:p>
          </p:txBody>
        </p:sp>
        <p:sp>
          <p:nvSpPr>
            <p:cNvPr id="269" name="Google Shape;269;p41"/>
            <p:cNvSpPr txBox="1"/>
            <p:nvPr/>
          </p:nvSpPr>
          <p:spPr>
            <a:xfrm>
              <a:off x="2366600" y="3237268"/>
              <a:ext cx="2106600" cy="670800"/>
            </a:xfrm>
            <a:prstGeom prst="rect">
              <a:avLst/>
            </a:prstGeom>
            <a:solidFill>
              <a:srgbClr val="FFFFFF"/>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a:latin typeface="Roboto"/>
                  <a:ea typeface="Roboto"/>
                  <a:cs typeface="Roboto"/>
                  <a:sym typeface="Roboto"/>
                </a:rPr>
                <a:t>Early Onset</a:t>
              </a:r>
              <a:endParaRPr sz="2400" b="1">
                <a:latin typeface="Roboto"/>
                <a:ea typeface="Roboto"/>
                <a:cs typeface="Roboto"/>
                <a:sym typeface="Roboto"/>
              </a:endParaRPr>
            </a:p>
          </p:txBody>
        </p:sp>
        <p:sp>
          <p:nvSpPr>
            <p:cNvPr id="270" name="Google Shape;270;p41"/>
            <p:cNvSpPr txBox="1"/>
            <p:nvPr/>
          </p:nvSpPr>
          <p:spPr>
            <a:xfrm>
              <a:off x="6954331" y="3237268"/>
              <a:ext cx="2106600" cy="670800"/>
            </a:xfrm>
            <a:prstGeom prst="rect">
              <a:avLst/>
            </a:prstGeom>
            <a:solidFill>
              <a:srgbClr val="FFFFFF"/>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a:latin typeface="Roboto"/>
                  <a:ea typeface="Roboto"/>
                  <a:cs typeface="Roboto"/>
                  <a:sym typeface="Roboto"/>
                </a:rPr>
                <a:t>Late Onset</a:t>
              </a:r>
              <a:endParaRPr sz="2400" b="1">
                <a:latin typeface="Roboto"/>
                <a:ea typeface="Roboto"/>
                <a:cs typeface="Roboto"/>
                <a:sym typeface="Robo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What is dementia?</a:t>
            </a:r>
            <a:endParaRPr sz="6000"/>
          </a:p>
        </p:txBody>
      </p:sp>
      <p:pic>
        <p:nvPicPr>
          <p:cNvPr id="69" name="Google Shape;69;p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290976" y="1547350"/>
            <a:ext cx="6565351" cy="51960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grpSp>
        <p:nvGrpSpPr>
          <p:cNvPr id="275" name="Google Shape;275;p42"/>
          <p:cNvGrpSpPr/>
          <p:nvPr/>
        </p:nvGrpSpPr>
        <p:grpSpPr>
          <a:xfrm flipH="1">
            <a:off x="1529580" y="4453442"/>
            <a:ext cx="5303974" cy="2404633"/>
            <a:chOff x="2985679" y="953653"/>
            <a:chExt cx="4602546" cy="2086630"/>
          </a:xfrm>
        </p:grpSpPr>
        <p:pic>
          <p:nvPicPr>
            <p:cNvPr id="276" name="Google Shape;276;p4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85679" y="953660"/>
              <a:ext cx="3156195" cy="2086624"/>
            </a:xfrm>
            <a:prstGeom prst="rect">
              <a:avLst/>
            </a:prstGeom>
            <a:noFill/>
            <a:ln>
              <a:noFill/>
            </a:ln>
          </p:spPr>
        </p:pic>
        <p:sp>
          <p:nvSpPr>
            <p:cNvPr id="277" name="Google Shape;277;p42"/>
            <p:cNvSpPr txBox="1"/>
            <p:nvPr/>
          </p:nvSpPr>
          <p:spPr>
            <a:xfrm>
              <a:off x="6007225" y="953653"/>
              <a:ext cx="1581000" cy="670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latin typeface="Roboto"/>
                  <a:ea typeface="Roboto"/>
                  <a:cs typeface="Roboto"/>
                  <a:sym typeface="Roboto"/>
                </a:rPr>
                <a:t>Early onset</a:t>
              </a:r>
              <a:endParaRPr sz="2000" b="1">
                <a:latin typeface="Roboto"/>
                <a:ea typeface="Roboto"/>
                <a:cs typeface="Roboto"/>
                <a:sym typeface="Roboto"/>
              </a:endParaRPr>
            </a:p>
            <a:p>
              <a:pPr marL="0" lvl="0" indent="0" algn="ctr" rtl="0">
                <a:spcBef>
                  <a:spcPts val="0"/>
                </a:spcBef>
                <a:spcAft>
                  <a:spcPts val="0"/>
                </a:spcAft>
                <a:buNone/>
              </a:pPr>
              <a:r>
                <a:rPr lang="en" sz="2000" b="1">
                  <a:latin typeface="Roboto"/>
                  <a:ea typeface="Roboto"/>
                  <a:cs typeface="Roboto"/>
                  <a:sym typeface="Roboto"/>
                </a:rPr>
                <a:t>13%</a:t>
              </a:r>
              <a:endParaRPr sz="2000" b="1">
                <a:latin typeface="Roboto"/>
                <a:ea typeface="Roboto"/>
                <a:cs typeface="Roboto"/>
                <a:sym typeface="Roboto"/>
              </a:endParaRPr>
            </a:p>
          </p:txBody>
        </p:sp>
        <p:sp>
          <p:nvSpPr>
            <p:cNvPr id="278" name="Google Shape;278;p42"/>
            <p:cNvSpPr txBox="1"/>
            <p:nvPr/>
          </p:nvSpPr>
          <p:spPr>
            <a:xfrm>
              <a:off x="3629100" y="1699092"/>
              <a:ext cx="1581000" cy="6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Late onset</a:t>
              </a:r>
              <a:endParaRPr sz="2000" b="1">
                <a:solidFill>
                  <a:srgbClr val="FFFFFF"/>
                </a:solidFill>
                <a:latin typeface="Roboto"/>
                <a:ea typeface="Roboto"/>
                <a:cs typeface="Roboto"/>
                <a:sym typeface="Roboto"/>
              </a:endParaRPr>
            </a:p>
            <a:p>
              <a:pPr marL="0" lvl="0" indent="0" algn="ctr" rtl="0">
                <a:spcBef>
                  <a:spcPts val="0"/>
                </a:spcBef>
                <a:spcAft>
                  <a:spcPts val="0"/>
                </a:spcAft>
                <a:buNone/>
              </a:pPr>
              <a:r>
                <a:rPr lang="en" sz="2000" b="1">
                  <a:solidFill>
                    <a:srgbClr val="FFFFFF"/>
                  </a:solidFill>
                  <a:latin typeface="Roboto"/>
                  <a:ea typeface="Roboto"/>
                  <a:cs typeface="Roboto"/>
                  <a:sym typeface="Roboto"/>
                </a:rPr>
                <a:t>87%</a:t>
              </a:r>
              <a:endParaRPr sz="2000" b="1">
                <a:solidFill>
                  <a:srgbClr val="FFFFFF"/>
                </a:solidFill>
                <a:latin typeface="Roboto"/>
                <a:ea typeface="Roboto"/>
                <a:cs typeface="Roboto"/>
                <a:sym typeface="Roboto"/>
              </a:endParaRPr>
            </a:p>
          </p:txBody>
        </p:sp>
      </p:grpSp>
      <p:grpSp>
        <p:nvGrpSpPr>
          <p:cNvPr id="279" name="Google Shape;279;p42"/>
          <p:cNvGrpSpPr/>
          <p:nvPr/>
        </p:nvGrpSpPr>
        <p:grpSpPr>
          <a:xfrm>
            <a:off x="522375" y="1298825"/>
            <a:ext cx="8099254" cy="3052875"/>
            <a:chOff x="228593" y="3237268"/>
            <a:chExt cx="8832338" cy="3329199"/>
          </a:xfrm>
        </p:grpSpPr>
        <p:pic>
          <p:nvPicPr>
            <p:cNvPr id="280" name="Google Shape;280;p4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8593" y="3237268"/>
              <a:ext cx="8832334" cy="3329199"/>
            </a:xfrm>
            <a:prstGeom prst="rect">
              <a:avLst/>
            </a:prstGeom>
            <a:noFill/>
            <a:ln>
              <a:noFill/>
            </a:ln>
          </p:spPr>
        </p:pic>
        <p:sp>
          <p:nvSpPr>
            <p:cNvPr id="281" name="Google Shape;281;p42"/>
            <p:cNvSpPr txBox="1"/>
            <p:nvPr/>
          </p:nvSpPr>
          <p:spPr>
            <a:xfrm>
              <a:off x="531575" y="3528800"/>
              <a:ext cx="1581000" cy="753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oboto"/>
                  <a:ea typeface="Roboto"/>
                  <a:cs typeface="Roboto"/>
                  <a:sym typeface="Roboto"/>
                </a:rPr>
                <a:t>Autosomal dominant 6%</a:t>
              </a:r>
              <a:endParaRPr sz="2000" b="1">
                <a:latin typeface="Roboto"/>
                <a:ea typeface="Roboto"/>
                <a:cs typeface="Roboto"/>
                <a:sym typeface="Roboto"/>
              </a:endParaRPr>
            </a:p>
          </p:txBody>
        </p:sp>
        <p:sp>
          <p:nvSpPr>
            <p:cNvPr id="282" name="Google Shape;282;p42"/>
            <p:cNvSpPr txBox="1"/>
            <p:nvPr/>
          </p:nvSpPr>
          <p:spPr>
            <a:xfrm>
              <a:off x="714875" y="5114450"/>
              <a:ext cx="1397700" cy="6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fAD</a:t>
              </a:r>
              <a:endParaRPr sz="2000" b="1">
                <a:solidFill>
                  <a:srgbClr val="FFFFFF"/>
                </a:solidFill>
                <a:latin typeface="Roboto"/>
                <a:ea typeface="Roboto"/>
                <a:cs typeface="Roboto"/>
                <a:sym typeface="Roboto"/>
              </a:endParaRPr>
            </a:p>
            <a:p>
              <a:pPr marL="0" lvl="0" indent="0" algn="ctr" rtl="0">
                <a:spcBef>
                  <a:spcPts val="0"/>
                </a:spcBef>
                <a:spcAft>
                  <a:spcPts val="0"/>
                </a:spcAft>
                <a:buNone/>
              </a:pPr>
              <a:r>
                <a:rPr lang="en" sz="2000" b="1">
                  <a:solidFill>
                    <a:srgbClr val="FFFFFF"/>
                  </a:solidFill>
                  <a:latin typeface="Roboto"/>
                  <a:ea typeface="Roboto"/>
                  <a:cs typeface="Roboto"/>
                  <a:sym typeface="Roboto"/>
                </a:rPr>
                <a:t>54%</a:t>
              </a:r>
              <a:endParaRPr sz="2000" b="1">
                <a:solidFill>
                  <a:srgbClr val="FFFFFF"/>
                </a:solidFill>
                <a:latin typeface="Roboto"/>
                <a:ea typeface="Roboto"/>
                <a:cs typeface="Roboto"/>
                <a:sym typeface="Roboto"/>
              </a:endParaRPr>
            </a:p>
          </p:txBody>
        </p:sp>
        <p:sp>
          <p:nvSpPr>
            <p:cNvPr id="283" name="Google Shape;283;p42"/>
            <p:cNvSpPr txBox="1"/>
            <p:nvPr/>
          </p:nvSpPr>
          <p:spPr>
            <a:xfrm>
              <a:off x="2461675" y="4768625"/>
              <a:ext cx="1397700" cy="6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sAD</a:t>
              </a:r>
              <a:endParaRPr sz="2000" b="1">
                <a:solidFill>
                  <a:srgbClr val="FFFFFF"/>
                </a:solidFill>
                <a:latin typeface="Roboto"/>
                <a:ea typeface="Roboto"/>
                <a:cs typeface="Roboto"/>
                <a:sym typeface="Roboto"/>
              </a:endParaRPr>
            </a:p>
            <a:p>
              <a:pPr marL="0" lvl="0" indent="0" algn="ctr" rtl="0">
                <a:spcBef>
                  <a:spcPts val="0"/>
                </a:spcBef>
                <a:spcAft>
                  <a:spcPts val="0"/>
                </a:spcAft>
                <a:buNone/>
              </a:pPr>
              <a:r>
                <a:rPr lang="en" sz="2000" b="1">
                  <a:solidFill>
                    <a:srgbClr val="FFFFFF"/>
                  </a:solidFill>
                  <a:latin typeface="Roboto"/>
                  <a:ea typeface="Roboto"/>
                  <a:cs typeface="Roboto"/>
                  <a:sym typeface="Roboto"/>
                </a:rPr>
                <a:t>40%</a:t>
              </a:r>
              <a:endParaRPr sz="2000" b="1">
                <a:solidFill>
                  <a:srgbClr val="FFFFFF"/>
                </a:solidFill>
                <a:latin typeface="Roboto"/>
                <a:ea typeface="Roboto"/>
                <a:cs typeface="Roboto"/>
                <a:sym typeface="Roboto"/>
              </a:endParaRPr>
            </a:p>
          </p:txBody>
        </p:sp>
        <p:sp>
          <p:nvSpPr>
            <p:cNvPr id="284" name="Google Shape;284;p42"/>
            <p:cNvSpPr txBox="1"/>
            <p:nvPr/>
          </p:nvSpPr>
          <p:spPr>
            <a:xfrm>
              <a:off x="4828842" y="4744640"/>
              <a:ext cx="1397700" cy="6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fAD 27%</a:t>
              </a:r>
              <a:endParaRPr sz="2000" b="1">
                <a:solidFill>
                  <a:srgbClr val="FFFFFF"/>
                </a:solidFill>
                <a:latin typeface="Roboto"/>
                <a:ea typeface="Roboto"/>
                <a:cs typeface="Roboto"/>
                <a:sym typeface="Roboto"/>
              </a:endParaRPr>
            </a:p>
          </p:txBody>
        </p:sp>
        <p:sp>
          <p:nvSpPr>
            <p:cNvPr id="285" name="Google Shape;285;p42"/>
            <p:cNvSpPr txBox="1"/>
            <p:nvPr/>
          </p:nvSpPr>
          <p:spPr>
            <a:xfrm>
              <a:off x="6570300" y="5094700"/>
              <a:ext cx="1397700" cy="6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sAD</a:t>
              </a:r>
              <a:endParaRPr sz="2000" b="1">
                <a:solidFill>
                  <a:srgbClr val="FFFFFF"/>
                </a:solidFill>
                <a:latin typeface="Roboto"/>
                <a:ea typeface="Roboto"/>
                <a:cs typeface="Roboto"/>
                <a:sym typeface="Roboto"/>
              </a:endParaRPr>
            </a:p>
            <a:p>
              <a:pPr marL="0" lvl="0" indent="0" algn="ctr" rtl="0">
                <a:spcBef>
                  <a:spcPts val="0"/>
                </a:spcBef>
                <a:spcAft>
                  <a:spcPts val="0"/>
                </a:spcAft>
                <a:buNone/>
              </a:pPr>
              <a:r>
                <a:rPr lang="en" sz="2000" b="1">
                  <a:solidFill>
                    <a:srgbClr val="FFFFFF"/>
                  </a:solidFill>
                  <a:latin typeface="Roboto"/>
                  <a:ea typeface="Roboto"/>
                  <a:cs typeface="Roboto"/>
                  <a:sym typeface="Roboto"/>
                </a:rPr>
                <a:t>70%</a:t>
              </a:r>
              <a:endParaRPr sz="2000" b="1">
                <a:solidFill>
                  <a:srgbClr val="FFFFFF"/>
                </a:solidFill>
                <a:latin typeface="Roboto"/>
                <a:ea typeface="Roboto"/>
                <a:cs typeface="Roboto"/>
                <a:sym typeface="Roboto"/>
              </a:endParaRPr>
            </a:p>
          </p:txBody>
        </p:sp>
        <p:sp>
          <p:nvSpPr>
            <p:cNvPr id="286" name="Google Shape;286;p42"/>
            <p:cNvSpPr txBox="1"/>
            <p:nvPr/>
          </p:nvSpPr>
          <p:spPr>
            <a:xfrm>
              <a:off x="4828850" y="3528800"/>
              <a:ext cx="1581000" cy="753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oboto"/>
                  <a:ea typeface="Roboto"/>
                  <a:cs typeface="Roboto"/>
                  <a:sym typeface="Roboto"/>
                </a:rPr>
                <a:t>Autosomal dominant 3%</a:t>
              </a:r>
              <a:endParaRPr sz="2000" b="1">
                <a:latin typeface="Roboto"/>
                <a:ea typeface="Roboto"/>
                <a:cs typeface="Roboto"/>
                <a:sym typeface="Roboto"/>
              </a:endParaRPr>
            </a:p>
          </p:txBody>
        </p:sp>
        <p:sp>
          <p:nvSpPr>
            <p:cNvPr id="287" name="Google Shape;287;p42"/>
            <p:cNvSpPr txBox="1"/>
            <p:nvPr/>
          </p:nvSpPr>
          <p:spPr>
            <a:xfrm>
              <a:off x="2366600" y="3237268"/>
              <a:ext cx="2106600" cy="670800"/>
            </a:xfrm>
            <a:prstGeom prst="rect">
              <a:avLst/>
            </a:prstGeom>
            <a:solidFill>
              <a:srgbClr val="FFFFFF"/>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a:latin typeface="Roboto"/>
                  <a:ea typeface="Roboto"/>
                  <a:cs typeface="Roboto"/>
                  <a:sym typeface="Roboto"/>
                </a:rPr>
                <a:t>Early Onset</a:t>
              </a:r>
              <a:endParaRPr sz="2400" b="1">
                <a:latin typeface="Roboto"/>
                <a:ea typeface="Roboto"/>
                <a:cs typeface="Roboto"/>
                <a:sym typeface="Roboto"/>
              </a:endParaRPr>
            </a:p>
          </p:txBody>
        </p:sp>
        <p:sp>
          <p:nvSpPr>
            <p:cNvPr id="288" name="Google Shape;288;p42"/>
            <p:cNvSpPr txBox="1"/>
            <p:nvPr/>
          </p:nvSpPr>
          <p:spPr>
            <a:xfrm>
              <a:off x="6954331" y="3237268"/>
              <a:ext cx="2106600" cy="670800"/>
            </a:xfrm>
            <a:prstGeom prst="rect">
              <a:avLst/>
            </a:prstGeom>
            <a:solidFill>
              <a:srgbClr val="FFFFFF"/>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a:latin typeface="Roboto"/>
                  <a:ea typeface="Roboto"/>
                  <a:cs typeface="Roboto"/>
                  <a:sym typeface="Roboto"/>
                </a:rPr>
                <a:t>Late Onset</a:t>
              </a:r>
              <a:endParaRPr sz="2400" b="1">
                <a:latin typeface="Roboto"/>
                <a:ea typeface="Roboto"/>
                <a:cs typeface="Roboto"/>
                <a:sym typeface="Roboto"/>
              </a:endParaRPr>
            </a:p>
          </p:txBody>
        </p:sp>
      </p:grpSp>
      <p:sp>
        <p:nvSpPr>
          <p:cNvPr id="289" name="Google Shape;289;p42"/>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Breakdown of AD cases</a:t>
            </a:r>
            <a:endParaRPr/>
          </a:p>
        </p:txBody>
      </p:sp>
      <p:sp>
        <p:nvSpPr>
          <p:cNvPr id="290" name="Google Shape;290;p42"/>
          <p:cNvSpPr/>
          <p:nvPr/>
        </p:nvSpPr>
        <p:spPr>
          <a:xfrm>
            <a:off x="749648" y="1291075"/>
            <a:ext cx="3637200" cy="3052800"/>
          </a:xfrm>
          <a:prstGeom prst="rect">
            <a:avLst/>
          </a:prstGeom>
          <a:noFill/>
          <a:ln w="76200"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2"/>
          <p:cNvSpPr/>
          <p:nvPr/>
        </p:nvSpPr>
        <p:spPr>
          <a:xfrm>
            <a:off x="4560267" y="1291075"/>
            <a:ext cx="4039800" cy="3052800"/>
          </a:xfrm>
          <a:prstGeom prst="rect">
            <a:avLst/>
          </a:prstGeom>
          <a:noFill/>
          <a:ln w="7620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3"/>
          <p:cNvSpPr txBox="1">
            <a:spLocks noGrp="1"/>
          </p:cNvSpPr>
          <p:nvPr>
            <p:ph type="title" idx="4294967295"/>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risk factors for AD</a:t>
            </a:r>
            <a:endParaRPr/>
          </a:p>
        </p:txBody>
      </p:sp>
      <p:pic>
        <p:nvPicPr>
          <p:cNvPr id="297" name="Google Shape;297;p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8013" y="1458475"/>
            <a:ext cx="8427974" cy="50212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302" name="Google Shape;302;p44"/>
          <p:cNvGrpSpPr/>
          <p:nvPr/>
        </p:nvGrpSpPr>
        <p:grpSpPr>
          <a:xfrm>
            <a:off x="-1683876" y="444979"/>
            <a:ext cx="9467164" cy="9467164"/>
            <a:chOff x="241362" y="79314"/>
            <a:chExt cx="10587300" cy="10587300"/>
          </a:xfrm>
        </p:grpSpPr>
        <p:sp>
          <p:nvSpPr>
            <p:cNvPr id="303" name="Google Shape;303;p44"/>
            <p:cNvSpPr/>
            <p:nvPr/>
          </p:nvSpPr>
          <p:spPr>
            <a:xfrm>
              <a:off x="3016925" y="2306425"/>
              <a:ext cx="3012000" cy="3012000"/>
            </a:xfrm>
            <a:prstGeom prst="ellipse">
              <a:avLst/>
            </a:prstGeom>
            <a:solidFill>
              <a:srgbClr val="F4CCCC"/>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4"/>
            <p:cNvSpPr/>
            <p:nvPr/>
          </p:nvSpPr>
          <p:spPr>
            <a:xfrm rot="-2222372">
              <a:off x="1755416" y="1593368"/>
              <a:ext cx="7559193" cy="7559193"/>
            </a:xfrm>
            <a:prstGeom prst="blockArc">
              <a:avLst>
                <a:gd name="adj1" fmla="val 13121538"/>
                <a:gd name="adj2" fmla="val 19623308"/>
                <a:gd name="adj3" fmla="val 3081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4"/>
            <p:cNvSpPr/>
            <p:nvPr/>
          </p:nvSpPr>
          <p:spPr>
            <a:xfrm>
              <a:off x="3016925" y="2306425"/>
              <a:ext cx="3012000" cy="30120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400827" lvl="0" indent="0" algn="ctr" rtl="0">
                <a:spcBef>
                  <a:spcPts val="0"/>
                </a:spcBef>
                <a:spcAft>
                  <a:spcPts val="0"/>
                </a:spcAft>
                <a:buNone/>
              </a:pPr>
              <a:r>
                <a:rPr lang="en" sz="2400"/>
                <a:t>Amyloid pathology</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sp>
          <p:nvSpPr>
            <p:cNvPr id="306" name="Google Shape;306;p44"/>
            <p:cNvSpPr/>
            <p:nvPr/>
          </p:nvSpPr>
          <p:spPr>
            <a:xfrm>
              <a:off x="5102525" y="2306425"/>
              <a:ext cx="3012000" cy="3012000"/>
            </a:xfrm>
            <a:prstGeom prst="ellipse">
              <a:avLst/>
            </a:prstGeom>
            <a:noFill/>
            <a:ln w="76200"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ctr" rtl="0">
                <a:spcBef>
                  <a:spcPts val="0"/>
                </a:spcBef>
                <a:spcAft>
                  <a:spcPts val="0"/>
                </a:spcAft>
                <a:buNone/>
              </a:pPr>
              <a:r>
                <a:rPr lang="en" sz="2400"/>
                <a:t>Tau</a:t>
              </a:r>
              <a:br>
                <a:rPr lang="en" sz="2400"/>
              </a:br>
              <a:r>
                <a:rPr lang="en" sz="2400"/>
                <a:t>pathology</a:t>
              </a:r>
              <a:endParaRPr sz="2400"/>
            </a:p>
            <a:p>
              <a:pPr marL="0" marR="0" lvl="0" indent="0" algn="r" rtl="0">
                <a:spcBef>
                  <a:spcPts val="0"/>
                </a:spcBef>
                <a:spcAft>
                  <a:spcPts val="0"/>
                </a:spcAft>
                <a:buNone/>
              </a:pPr>
              <a:endParaRPr sz="2400"/>
            </a:p>
            <a:p>
              <a:pPr marL="0" marR="0" lvl="0" indent="0" algn="r" rtl="0">
                <a:spcBef>
                  <a:spcPts val="0"/>
                </a:spcBef>
                <a:spcAft>
                  <a:spcPts val="0"/>
                </a:spcAft>
                <a:buNone/>
              </a:pPr>
              <a:endParaRPr sz="2400"/>
            </a:p>
          </p:txBody>
        </p:sp>
        <p:sp>
          <p:nvSpPr>
            <p:cNvPr id="307" name="Google Shape;307;p44"/>
            <p:cNvSpPr/>
            <p:nvPr/>
          </p:nvSpPr>
          <p:spPr>
            <a:xfrm>
              <a:off x="4065584" y="3935557"/>
              <a:ext cx="3012000" cy="3012000"/>
            </a:xfrm>
            <a:prstGeom prst="ellipse">
              <a:avLst/>
            </a:prstGeom>
            <a:noFill/>
            <a:ln w="762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2400"/>
            </a:p>
            <a:p>
              <a:pPr marL="0" marR="0" lvl="0" indent="0" algn="ctr" rtl="0">
                <a:spcBef>
                  <a:spcPts val="0"/>
                </a:spcBef>
                <a:spcAft>
                  <a:spcPts val="0"/>
                </a:spcAft>
                <a:buNone/>
              </a:pPr>
              <a:endParaRPr sz="2400"/>
            </a:p>
            <a:p>
              <a:pPr marL="0" marR="0" lvl="0" indent="0" algn="ctr" rtl="0">
                <a:spcBef>
                  <a:spcPts val="0"/>
                </a:spcBef>
                <a:spcAft>
                  <a:spcPts val="0"/>
                </a:spcAft>
                <a:buNone/>
              </a:pPr>
              <a:endParaRPr sz="2400"/>
            </a:p>
            <a:p>
              <a:pPr marL="0" marR="0" lvl="0" indent="0" algn="ctr" rtl="0">
                <a:spcBef>
                  <a:spcPts val="0"/>
                </a:spcBef>
                <a:spcAft>
                  <a:spcPts val="0"/>
                </a:spcAft>
                <a:buNone/>
              </a:pPr>
              <a:r>
                <a:rPr lang="en" sz="2400"/>
                <a:t>Cognitive</a:t>
              </a:r>
              <a:br>
                <a:rPr lang="en" sz="2400"/>
              </a:br>
              <a:r>
                <a:rPr lang="en" sz="2400"/>
                <a:t>decline</a:t>
              </a:r>
              <a:endParaRPr sz="2400"/>
            </a:p>
          </p:txBody>
        </p:sp>
      </p:grpSp>
      <p:pic>
        <p:nvPicPr>
          <p:cNvPr id="308" name="Google Shape;308;p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6663" y="311026"/>
            <a:ext cx="6751276" cy="1570650"/>
          </a:xfrm>
          <a:prstGeom prst="rect">
            <a:avLst/>
          </a:prstGeom>
          <a:noFill/>
          <a:ln>
            <a:noFill/>
          </a:ln>
        </p:spPr>
      </p:pic>
      <p:cxnSp>
        <p:nvCxnSpPr>
          <p:cNvPr id="309" name="Google Shape;309;p44"/>
          <p:cNvCxnSpPr/>
          <p:nvPr/>
        </p:nvCxnSpPr>
        <p:spPr>
          <a:xfrm rot="10800000" flipH="1">
            <a:off x="3069322" y="2144775"/>
            <a:ext cx="2651700" cy="1337100"/>
          </a:xfrm>
          <a:prstGeom prst="bentConnector3">
            <a:avLst>
              <a:gd name="adj1" fmla="val 267"/>
            </a:avLst>
          </a:prstGeom>
          <a:noFill/>
          <a:ln w="76200" cap="flat" cmpd="sng">
            <a:solidFill>
              <a:srgbClr val="434343"/>
            </a:solidFill>
            <a:prstDash val="solid"/>
            <a:round/>
            <a:headEnd type="none" w="med" len="med"/>
            <a:tailEnd type="stealth" w="med" len="med"/>
          </a:ln>
        </p:spPr>
      </p:cxnSp>
      <p:sp>
        <p:nvSpPr>
          <p:cNvPr id="310" name="Google Shape;310;p44"/>
          <p:cNvSpPr txBox="1"/>
          <p:nvPr/>
        </p:nvSpPr>
        <p:spPr>
          <a:xfrm>
            <a:off x="5924950" y="1894125"/>
            <a:ext cx="2958000" cy="326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2"/>
                </a:solidFill>
              </a:rPr>
              <a:t>High amyloid/tau</a:t>
            </a:r>
            <a:br>
              <a:rPr lang="en" sz="2400">
                <a:solidFill>
                  <a:schemeClr val="dk2"/>
                </a:solidFill>
              </a:rPr>
            </a:br>
            <a:r>
              <a:rPr lang="en" sz="2400">
                <a:solidFill>
                  <a:schemeClr val="dk2"/>
                </a:solidFill>
              </a:rPr>
              <a:t>No cognitive decline</a:t>
            </a:r>
            <a:br>
              <a:rPr lang="en" sz="2400">
                <a:solidFill>
                  <a:schemeClr val="dk2"/>
                </a:solidFill>
              </a:rPr>
            </a:br>
            <a:r>
              <a:rPr lang="en" sz="2400" b="1">
                <a:solidFill>
                  <a:schemeClr val="dk2"/>
                </a:solidFill>
              </a:rPr>
              <a:t>= AD resilience</a:t>
            </a:r>
            <a:endParaRPr sz="2400" b="1">
              <a:solidFill>
                <a:schemeClr val="dk2"/>
              </a:solidFill>
            </a:endParaRPr>
          </a:p>
          <a:p>
            <a:pPr marL="0" lvl="0" indent="0" algn="l" rtl="0">
              <a:spcBef>
                <a:spcPts val="0"/>
              </a:spcBef>
              <a:spcAft>
                <a:spcPts val="0"/>
              </a:spcAft>
              <a:buNone/>
            </a:pPr>
            <a:endParaRPr sz="2400" b="1">
              <a:solidFill>
                <a:schemeClr val="dk2"/>
              </a:solidFill>
            </a:endParaRPr>
          </a:p>
          <a:p>
            <a:pPr marL="0" lvl="0" indent="0" algn="l" rtl="0">
              <a:spcBef>
                <a:spcPts val="0"/>
              </a:spcBef>
              <a:spcAft>
                <a:spcPts val="0"/>
              </a:spcAft>
              <a:buNone/>
            </a:pPr>
            <a:r>
              <a:rPr lang="en" sz="2400">
                <a:solidFill>
                  <a:schemeClr val="dk2"/>
                </a:solidFill>
              </a:rPr>
              <a:t>Why do some people develop severe disease while others don’t?</a:t>
            </a:r>
            <a:endParaRPr sz="2400">
              <a:solidFill>
                <a:schemeClr val="dk2"/>
              </a:solidFill>
            </a:endParaRPr>
          </a:p>
        </p:txBody>
      </p:sp>
      <p:sp>
        <p:nvSpPr>
          <p:cNvPr id="311" name="Google Shape;311;p44"/>
          <p:cNvSpPr txBox="1"/>
          <p:nvPr/>
        </p:nvSpPr>
        <p:spPr>
          <a:xfrm>
            <a:off x="1776575" y="1461172"/>
            <a:ext cx="1891200" cy="4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(Nov 4, 2019)</a:t>
            </a:r>
            <a:endParaRPr sz="1800">
              <a:latin typeface="Roboto"/>
              <a:ea typeface="Roboto"/>
              <a:cs typeface="Roboto"/>
              <a:sym typeface="Roboto"/>
            </a:endParaRPr>
          </a:p>
        </p:txBody>
      </p:sp>
      <p:sp>
        <p:nvSpPr>
          <p:cNvPr id="312" name="Google Shape;312;p44"/>
          <p:cNvSpPr txBox="1"/>
          <p:nvPr/>
        </p:nvSpPr>
        <p:spPr>
          <a:xfrm>
            <a:off x="216675" y="5673425"/>
            <a:ext cx="2043900" cy="87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200">
                <a:solidFill>
                  <a:schemeClr val="accent1"/>
                </a:solidFill>
                <a:latin typeface="Chelsea Market"/>
                <a:ea typeface="Chelsea Market"/>
                <a:cs typeface="Chelsea Market"/>
                <a:sym typeface="Chelsea Market"/>
              </a:rPr>
              <a:t>AD</a:t>
            </a:r>
            <a:endParaRPr/>
          </a:p>
        </p:txBody>
      </p:sp>
      <p:cxnSp>
        <p:nvCxnSpPr>
          <p:cNvPr id="313" name="Google Shape;313;p44"/>
          <p:cNvCxnSpPr>
            <a:endCxn id="312" idx="0"/>
          </p:cNvCxnSpPr>
          <p:nvPr/>
        </p:nvCxnSpPr>
        <p:spPr>
          <a:xfrm flipH="1">
            <a:off x="1238625" y="4565525"/>
            <a:ext cx="1340400" cy="1107900"/>
          </a:xfrm>
          <a:prstGeom prst="bentConnector2">
            <a:avLst/>
          </a:prstGeom>
          <a:noFill/>
          <a:ln w="76200" cap="flat" cmpd="sng">
            <a:solidFill>
              <a:srgbClr val="434343"/>
            </a:solidFill>
            <a:prstDash val="solid"/>
            <a:round/>
            <a:headEnd type="none" w="med" len="med"/>
            <a:tailEnd type="stealth"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37100" y="1855650"/>
            <a:ext cx="5706749" cy="4309549"/>
          </a:xfrm>
          <a:prstGeom prst="rect">
            <a:avLst/>
          </a:prstGeom>
          <a:noFill/>
          <a:ln>
            <a:noFill/>
          </a:ln>
        </p:spPr>
      </p:pic>
      <p:sp>
        <p:nvSpPr>
          <p:cNvPr id="319" name="Google Shape;319;p45"/>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Beyond amyloid and tau</a:t>
            </a:r>
            <a:endParaRPr sz="4800"/>
          </a:p>
        </p:txBody>
      </p:sp>
      <p:sp>
        <p:nvSpPr>
          <p:cNvPr id="320" name="Google Shape;320;p45"/>
          <p:cNvSpPr txBox="1">
            <a:spLocks noGrp="1"/>
          </p:cNvSpPr>
          <p:nvPr>
            <p:ph type="body" idx="1"/>
          </p:nvPr>
        </p:nvSpPr>
        <p:spPr>
          <a:xfrm>
            <a:off x="311700" y="1458475"/>
            <a:ext cx="3125400" cy="510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mechanisms of AD progression:</a:t>
            </a:r>
            <a:endParaRPr/>
          </a:p>
          <a:p>
            <a:pPr marL="457200" lvl="0" indent="-381000" algn="l" rtl="0">
              <a:spcBef>
                <a:spcPts val="1600"/>
              </a:spcBef>
              <a:spcAft>
                <a:spcPts val="0"/>
              </a:spcAft>
              <a:buSzPts val="2400"/>
              <a:buChar char="●"/>
            </a:pPr>
            <a:r>
              <a:rPr lang="en"/>
              <a:t>Neural circuit disturbances</a:t>
            </a:r>
            <a:endParaRPr/>
          </a:p>
          <a:p>
            <a:pPr marL="457200" lvl="0" indent="-381000" algn="l" rtl="0">
              <a:spcBef>
                <a:spcPts val="0"/>
              </a:spcBef>
              <a:spcAft>
                <a:spcPts val="0"/>
              </a:spcAft>
              <a:buSzPts val="2400"/>
              <a:buChar char="●"/>
            </a:pPr>
            <a:r>
              <a:rPr lang="en"/>
              <a:t>Interactions between neurons and other brain cells (</a:t>
            </a:r>
            <a:r>
              <a:rPr lang="en" b="1"/>
              <a:t>glia</a:t>
            </a:r>
            <a:r>
              <a:rPr lang="en"/>
              <a:t>)</a:t>
            </a:r>
            <a:endParaRPr/>
          </a:p>
          <a:p>
            <a:pPr marL="457200" lvl="0" indent="-381000" algn="l" rtl="0">
              <a:spcBef>
                <a:spcPts val="0"/>
              </a:spcBef>
              <a:spcAft>
                <a:spcPts val="0"/>
              </a:spcAft>
              <a:buSzPts val="2400"/>
              <a:buChar char="●"/>
            </a:pPr>
            <a:r>
              <a:rPr lang="en"/>
              <a:t>Disrupted </a:t>
            </a:r>
            <a:r>
              <a:rPr lang="en" b="1"/>
              <a:t>blood flow</a:t>
            </a:r>
            <a:r>
              <a:rPr lang="en"/>
              <a:t> to the brain</a:t>
            </a:r>
            <a:endParaRPr/>
          </a:p>
          <a:p>
            <a:pPr marL="457200" lvl="0" indent="-381000" algn="l" rtl="0">
              <a:spcBef>
                <a:spcPts val="0"/>
              </a:spcBef>
              <a:spcAft>
                <a:spcPts val="0"/>
              </a:spcAft>
              <a:buSzPts val="2400"/>
              <a:buChar char="●"/>
            </a:pPr>
            <a:r>
              <a:rPr lang="en"/>
              <a:t>Immune reaction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Modeling AD in the lab</a:t>
            </a:r>
            <a:endParaRPr sz="5000"/>
          </a:p>
        </p:txBody>
      </p:sp>
      <p:sp>
        <p:nvSpPr>
          <p:cNvPr id="326" name="Google Shape;326;p46"/>
          <p:cNvSpPr txBox="1">
            <a:spLocks noGrp="1"/>
          </p:cNvSpPr>
          <p:nvPr>
            <p:ph type="body" idx="1"/>
          </p:nvPr>
        </p:nvSpPr>
        <p:spPr>
          <a:xfrm>
            <a:off x="311700" y="1458475"/>
            <a:ext cx="8520600" cy="16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Knowledge of amyloid and tau has allowed scientists to create models of AD to study potential mechanisms and treatments for AD.</a:t>
            </a:r>
            <a:endParaRPr/>
          </a:p>
        </p:txBody>
      </p:sp>
      <p:pic>
        <p:nvPicPr>
          <p:cNvPr id="327" name="Google Shape;327;p4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14250" y="3452313"/>
            <a:ext cx="5473902" cy="2952426"/>
          </a:xfrm>
          <a:prstGeom prst="rect">
            <a:avLst/>
          </a:prstGeom>
          <a:noFill/>
          <a:ln>
            <a:noFill/>
          </a:ln>
        </p:spPr>
      </p:pic>
      <p:pic>
        <p:nvPicPr>
          <p:cNvPr id="328" name="Google Shape;328;p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441100" y="3489948"/>
            <a:ext cx="3588551" cy="2877176"/>
          </a:xfrm>
          <a:prstGeom prst="rect">
            <a:avLst/>
          </a:prstGeom>
          <a:noFill/>
          <a:ln>
            <a:noFill/>
          </a:ln>
        </p:spPr>
      </p:pic>
      <p:sp>
        <p:nvSpPr>
          <p:cNvPr id="329" name="Google Shape;329;p46"/>
          <p:cNvSpPr txBox="1"/>
          <p:nvPr/>
        </p:nvSpPr>
        <p:spPr>
          <a:xfrm>
            <a:off x="114250" y="3074875"/>
            <a:ext cx="5326800" cy="4152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Roboto"/>
                <a:ea typeface="Roboto"/>
                <a:cs typeface="Roboto"/>
                <a:sym typeface="Roboto"/>
              </a:rPr>
              <a:t>Mouse models</a:t>
            </a:r>
            <a:endParaRPr sz="2400" b="1">
              <a:latin typeface="Roboto"/>
              <a:ea typeface="Roboto"/>
              <a:cs typeface="Roboto"/>
              <a:sym typeface="Roboto"/>
            </a:endParaRPr>
          </a:p>
        </p:txBody>
      </p:sp>
      <p:sp>
        <p:nvSpPr>
          <p:cNvPr id="330" name="Google Shape;330;p46"/>
          <p:cNvSpPr txBox="1"/>
          <p:nvPr/>
        </p:nvSpPr>
        <p:spPr>
          <a:xfrm>
            <a:off x="5588150" y="3074875"/>
            <a:ext cx="3441600" cy="4152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Roboto"/>
                <a:ea typeface="Roboto"/>
                <a:cs typeface="Roboto"/>
                <a:sym typeface="Roboto"/>
              </a:rPr>
              <a:t>Cell culture</a:t>
            </a:r>
            <a:endParaRPr sz="2400" b="1">
              <a:latin typeface="Roboto"/>
              <a:ea typeface="Roboto"/>
              <a:cs typeface="Roboto"/>
              <a:sym typeface="Roboto"/>
            </a:endParaRPr>
          </a:p>
        </p:txBody>
      </p:sp>
      <p:sp>
        <p:nvSpPr>
          <p:cNvPr id="331" name="Google Shape;331;p46"/>
          <p:cNvSpPr txBox="1"/>
          <p:nvPr/>
        </p:nvSpPr>
        <p:spPr>
          <a:xfrm>
            <a:off x="5588150" y="4780652"/>
            <a:ext cx="3441600" cy="415200"/>
          </a:xfrm>
          <a:prstGeom prst="rect">
            <a:avLst/>
          </a:prstGeom>
          <a:solidFill>
            <a:srgbClr val="D9D9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Roboto"/>
                <a:ea typeface="Roboto"/>
                <a:cs typeface="Roboto"/>
                <a:sym typeface="Roboto"/>
              </a:rPr>
              <a:t>Human tissue</a:t>
            </a:r>
            <a:endParaRPr sz="2400" b="1">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7"/>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Treatments for AD</a:t>
            </a:r>
            <a:endParaRPr sz="4800"/>
          </a:p>
        </p:txBody>
      </p:sp>
      <p:sp>
        <p:nvSpPr>
          <p:cNvPr id="337" name="Google Shape;337;p47"/>
          <p:cNvSpPr txBox="1">
            <a:spLocks noGrp="1"/>
          </p:cNvSpPr>
          <p:nvPr>
            <p:ph type="body" idx="1"/>
          </p:nvPr>
        </p:nvSpPr>
        <p:spPr>
          <a:xfrm>
            <a:off x="311700" y="1458475"/>
            <a:ext cx="8520600" cy="3216300"/>
          </a:xfrm>
          <a:prstGeom prst="rect">
            <a:avLst/>
          </a:prstGeom>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
              <a:t>Exercise, memory training, and social engagement can lower risk and improve quality of life.</a:t>
            </a:r>
            <a:endParaRPr/>
          </a:p>
          <a:p>
            <a:pPr marL="0" marR="0" lvl="0" indent="0" algn="l" rtl="0">
              <a:lnSpc>
                <a:spcPct val="114000"/>
              </a:lnSpc>
              <a:spcBef>
                <a:spcPts val="2000"/>
              </a:spcBef>
              <a:spcAft>
                <a:spcPts val="0"/>
              </a:spcAft>
              <a:buNone/>
            </a:pPr>
            <a:r>
              <a:rPr lang="en"/>
              <a:t>Two classes of approved drugs:</a:t>
            </a:r>
            <a:endParaRPr/>
          </a:p>
          <a:p>
            <a:pPr marL="457200" marR="0" lvl="0" indent="-381000" algn="l" rtl="0">
              <a:lnSpc>
                <a:spcPct val="114000"/>
              </a:lnSpc>
              <a:spcBef>
                <a:spcPts val="0"/>
              </a:spcBef>
              <a:spcAft>
                <a:spcPts val="0"/>
              </a:spcAft>
              <a:buSzPts val="2400"/>
              <a:buChar char="●"/>
            </a:pPr>
            <a:r>
              <a:rPr lang="en" sz="2400"/>
              <a:t>Acetylcholinesterase (AChE) inhibitors</a:t>
            </a:r>
            <a:endParaRPr sz="2400"/>
          </a:p>
          <a:p>
            <a:pPr marL="457200" marR="0" lvl="0" indent="-381000" algn="l" rtl="0">
              <a:lnSpc>
                <a:spcPct val="114000"/>
              </a:lnSpc>
              <a:spcBef>
                <a:spcPts val="0"/>
              </a:spcBef>
              <a:spcAft>
                <a:spcPts val="0"/>
              </a:spcAft>
              <a:buSzPts val="2400"/>
              <a:buChar char="●"/>
            </a:pPr>
            <a:r>
              <a:rPr lang="en" sz="2400"/>
              <a:t>NMDA receptor (NMDAR) antagonists</a:t>
            </a:r>
            <a:endParaRPr sz="2400"/>
          </a:p>
          <a:p>
            <a:pPr marL="0" marR="0" lvl="0" indent="0" algn="l" rtl="0">
              <a:lnSpc>
                <a:spcPct val="114000"/>
              </a:lnSpc>
              <a:spcBef>
                <a:spcPts val="2000"/>
              </a:spcBef>
              <a:spcAft>
                <a:spcPts val="2000"/>
              </a:spcAft>
              <a:buNone/>
            </a:pPr>
            <a:r>
              <a:rPr lang="en"/>
              <a:t>These treat disease symptoms, but don’t slow/stop AD.</a:t>
            </a:r>
            <a:endParaRPr/>
          </a:p>
        </p:txBody>
      </p:sp>
      <p:pic>
        <p:nvPicPr>
          <p:cNvPr id="338" name="Google Shape;338;p4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56769" y="4971153"/>
            <a:ext cx="1265992" cy="1495944"/>
          </a:xfrm>
          <a:prstGeom prst="rect">
            <a:avLst/>
          </a:prstGeom>
          <a:noFill/>
          <a:ln>
            <a:noFill/>
          </a:ln>
        </p:spPr>
      </p:pic>
      <p:sp>
        <p:nvSpPr>
          <p:cNvPr id="339" name="Google Shape;339;p47"/>
          <p:cNvSpPr txBox="1"/>
          <p:nvPr/>
        </p:nvSpPr>
        <p:spPr>
          <a:xfrm flipH="1">
            <a:off x="574972" y="4913528"/>
            <a:ext cx="1377300" cy="48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Memantine:</a:t>
            </a:r>
            <a:endParaRPr sz="1800">
              <a:solidFill>
                <a:schemeClr val="dk2"/>
              </a:solidFill>
            </a:endParaRPr>
          </a:p>
        </p:txBody>
      </p:sp>
      <p:pic>
        <p:nvPicPr>
          <p:cNvPr id="340" name="Google Shape;340;p4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353619" y="4909224"/>
            <a:ext cx="4249959" cy="1660145"/>
          </a:xfrm>
          <a:prstGeom prst="rect">
            <a:avLst/>
          </a:prstGeom>
          <a:noFill/>
          <a:ln>
            <a:noFill/>
          </a:ln>
        </p:spPr>
      </p:pic>
      <p:sp>
        <p:nvSpPr>
          <p:cNvPr id="341" name="Google Shape;341;p47"/>
          <p:cNvSpPr txBox="1"/>
          <p:nvPr/>
        </p:nvSpPr>
        <p:spPr>
          <a:xfrm flipH="1">
            <a:off x="4353612" y="4913528"/>
            <a:ext cx="1266000" cy="48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Donepezil:</a:t>
            </a:r>
            <a:endParaRPr sz="1800">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8"/>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Clinical trials in the US</a:t>
            </a:r>
            <a:endParaRPr sz="5000"/>
          </a:p>
        </p:txBody>
      </p:sp>
      <p:pic>
        <p:nvPicPr>
          <p:cNvPr id="347" name="Google Shape;347;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6488" y="1646804"/>
            <a:ext cx="8754326" cy="415549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9"/>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Many try, but few succeed</a:t>
            </a:r>
            <a:endParaRPr sz="4400"/>
          </a:p>
        </p:txBody>
      </p:sp>
      <p:pic>
        <p:nvPicPr>
          <p:cNvPr id="353" name="Google Shape;353;p49"/>
          <p:cNvPicPr preferRelativeResize="0"/>
          <p:nvPr/>
        </p:nvPicPr>
        <p:blipFill>
          <a:blip r:embed="rId3">
            <a:alphaModFix/>
          </a:blip>
          <a:stretch>
            <a:fillRect/>
          </a:stretch>
        </p:blipFill>
        <p:spPr>
          <a:xfrm>
            <a:off x="311700" y="1829625"/>
            <a:ext cx="8520600" cy="4415902"/>
          </a:xfrm>
          <a:prstGeom prst="rect">
            <a:avLst/>
          </a:prstGeom>
          <a:noFill/>
          <a:ln>
            <a:noFill/>
          </a:ln>
        </p:spPr>
      </p:pic>
      <p:sp>
        <p:nvSpPr>
          <p:cNvPr id="354" name="Google Shape;354;p49"/>
          <p:cNvSpPr/>
          <p:nvPr/>
        </p:nvSpPr>
        <p:spPr>
          <a:xfrm>
            <a:off x="3999050" y="5244360"/>
            <a:ext cx="912000" cy="4911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grpSp>
        <p:nvGrpSpPr>
          <p:cNvPr id="359" name="Google Shape;359;p50"/>
          <p:cNvGrpSpPr/>
          <p:nvPr/>
        </p:nvGrpSpPr>
        <p:grpSpPr>
          <a:xfrm>
            <a:off x="40812" y="0"/>
            <a:ext cx="9062367" cy="6133447"/>
            <a:chOff x="2875325" y="2897150"/>
            <a:chExt cx="5766699" cy="3902925"/>
          </a:xfrm>
        </p:grpSpPr>
        <p:pic>
          <p:nvPicPr>
            <p:cNvPr id="360" name="Google Shape;360;p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916050" y="2897150"/>
              <a:ext cx="5725974" cy="3902925"/>
            </a:xfrm>
            <a:prstGeom prst="rect">
              <a:avLst/>
            </a:prstGeom>
            <a:noFill/>
            <a:ln>
              <a:noFill/>
            </a:ln>
          </p:spPr>
        </p:pic>
        <p:sp>
          <p:nvSpPr>
            <p:cNvPr id="361" name="Google Shape;361;p50"/>
            <p:cNvSpPr/>
            <p:nvPr/>
          </p:nvSpPr>
          <p:spPr>
            <a:xfrm>
              <a:off x="2875325" y="2897150"/>
              <a:ext cx="1218600" cy="363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0"/>
            <p:cNvSpPr/>
            <p:nvPr/>
          </p:nvSpPr>
          <p:spPr>
            <a:xfrm>
              <a:off x="2916050" y="3126800"/>
              <a:ext cx="685500" cy="363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50"/>
          <p:cNvGrpSpPr/>
          <p:nvPr/>
        </p:nvGrpSpPr>
        <p:grpSpPr>
          <a:xfrm>
            <a:off x="5031208" y="6133395"/>
            <a:ext cx="3290238" cy="742448"/>
            <a:chOff x="311689" y="4079696"/>
            <a:chExt cx="2485261" cy="560804"/>
          </a:xfrm>
        </p:grpSpPr>
        <p:pic>
          <p:nvPicPr>
            <p:cNvPr id="364" name="Google Shape;364;p5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1689" y="4079696"/>
              <a:ext cx="2485200" cy="560700"/>
            </a:xfrm>
            <a:prstGeom prst="snip1Rect">
              <a:avLst>
                <a:gd name="adj" fmla="val 0"/>
              </a:avLst>
            </a:prstGeom>
            <a:noFill/>
            <a:ln>
              <a:noFill/>
            </a:ln>
          </p:spPr>
        </p:pic>
        <p:sp>
          <p:nvSpPr>
            <p:cNvPr id="365" name="Google Shape;365;p50"/>
            <p:cNvSpPr/>
            <p:nvPr/>
          </p:nvSpPr>
          <p:spPr>
            <a:xfrm>
              <a:off x="2191850" y="4277500"/>
              <a:ext cx="605100" cy="363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6" name="Google Shape;366;p5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587301" y="6155264"/>
            <a:ext cx="2984700" cy="698700"/>
          </a:xfrm>
          <a:prstGeom prst="snip1Rect">
            <a:avLst>
              <a:gd name="adj" fmla="val 0"/>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1"/>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Potential new treatments</a:t>
            </a:r>
            <a:endParaRPr sz="5000"/>
          </a:p>
        </p:txBody>
      </p:sp>
      <p:pic>
        <p:nvPicPr>
          <p:cNvPr id="372" name="Google Shape;372;p51" descr="Researchers in Li-Huei Tsai's laboratory at the Picower Institute for Learning and Memory have shown that disrupted gamma waves in the brains of mice with Alzheimer’s disease can be corrected by a unique non-invasive technique using flickering light. (Learn more: http://news.mit.edu/2016/visual-stimulation-treatment-alzheimer-1207)&#10;&#10;Tsai Lab: http://tsailaboratory.mit.edu/&#10;&#10;Watch more videos from MIT: http://www.youtube.com/user/MITNewsOffice?sub_confirmation=1&#10;&#10;The Massachusetts Institute of Technology is an independent, coeducational, privately endowed university in Cambridge, Massachusetts. Our mission is to advance knowledge; to educate students in science, engineering, and technology; and to tackle the most pressing problems facing the world today. We are a community of hands-on problem-solvers in love with fundamental science and eager to make the world a better place.&#10; &#10;The MIT YouTube channel features videos about all types of MIT research, including the robot cheetah, LIGO, gravitational waves, mathematics, and bombardier beetles, as well as videos on origami, time capsules, and other aspects of life and culture on the MIT campus. Our goal is to open the doors of MIT and bring the Institute to the world through video.&#10;&#10;Video: Picower Institute for Learning and Memory&#10;Animation: Sputnik Animation&#10;Additional footage and music: Pond5" title="Light-based therapy for Alzheimer's disease">
            <a:hlinkClick r:id="rId3"/>
          </p:cNvPr>
          <p:cNvPicPr preferRelativeResize="0"/>
          <p:nvPr/>
        </p:nvPicPr>
        <p:blipFill>
          <a:blip r:embed="rId4">
            <a:alphaModFix/>
          </a:blip>
          <a:stretch>
            <a:fillRect/>
          </a:stretch>
        </p:blipFill>
        <p:spPr>
          <a:xfrm>
            <a:off x="1023817" y="1409975"/>
            <a:ext cx="7096382" cy="5322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Alzheimer’s disease (AD)</a:t>
            </a:r>
            <a:endParaRPr/>
          </a:p>
        </p:txBody>
      </p:sp>
      <p:sp>
        <p:nvSpPr>
          <p:cNvPr id="75" name="Google Shape;75;p16"/>
          <p:cNvSpPr txBox="1">
            <a:spLocks noGrp="1"/>
          </p:cNvSpPr>
          <p:nvPr>
            <p:ph type="body" idx="1"/>
          </p:nvPr>
        </p:nvSpPr>
        <p:spPr>
          <a:xfrm>
            <a:off x="311700" y="1458475"/>
            <a:ext cx="8520600" cy="2041200"/>
          </a:xfrm>
          <a:prstGeom prst="rect">
            <a:avLst/>
          </a:prstGeom>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 sz="2400"/>
              <a:t>Most common </a:t>
            </a:r>
            <a:r>
              <a:rPr lang="en"/>
              <a:t>cause </a:t>
            </a:r>
            <a:r>
              <a:rPr lang="en" sz="2400"/>
              <a:t>of </a:t>
            </a:r>
            <a:r>
              <a:rPr lang="en" sz="2400" b="1"/>
              <a:t>dementia</a:t>
            </a:r>
            <a:endParaRPr sz="2400" b="1"/>
          </a:p>
          <a:p>
            <a:pPr marL="0" marR="0" lvl="0" indent="0" algn="l" rtl="0">
              <a:lnSpc>
                <a:spcPct val="114000"/>
              </a:lnSpc>
              <a:spcBef>
                <a:spcPts val="2000"/>
              </a:spcBef>
              <a:spcAft>
                <a:spcPts val="0"/>
              </a:spcAft>
              <a:buNone/>
            </a:pPr>
            <a:r>
              <a:rPr lang="en"/>
              <a:t>Associated with age</a:t>
            </a:r>
            <a:endParaRPr sz="2400"/>
          </a:p>
          <a:p>
            <a:pPr marL="0" marR="0" lvl="0" indent="0" algn="l" rtl="0">
              <a:lnSpc>
                <a:spcPct val="114000"/>
              </a:lnSpc>
              <a:spcBef>
                <a:spcPts val="2000"/>
              </a:spcBef>
              <a:spcAft>
                <a:spcPts val="2000"/>
              </a:spcAft>
              <a:buNone/>
            </a:pPr>
            <a:r>
              <a:rPr lang="en" sz="2400"/>
              <a:t>Life expectancy after diagnosis: 3-9 years </a:t>
            </a:r>
            <a:endParaRPr sz="2400"/>
          </a:p>
        </p:txBody>
      </p:sp>
      <p:pic>
        <p:nvPicPr>
          <p:cNvPr id="76" name="Google Shape;76;p1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90551" y="3784300"/>
            <a:ext cx="2529374" cy="2529374"/>
          </a:xfrm>
          <a:prstGeom prst="rect">
            <a:avLst/>
          </a:prstGeom>
          <a:noFill/>
          <a:ln>
            <a:noFill/>
          </a:ln>
          <a:effectLst>
            <a:outerShdw blurRad="57150" dist="19050" dir="5400000" algn="bl" rotWithShape="0">
              <a:srgbClr val="000000">
                <a:alpha val="50000"/>
              </a:srgbClr>
            </a:outerShdw>
          </a:effectLst>
        </p:spPr>
      </p:pic>
      <p:pic>
        <p:nvPicPr>
          <p:cNvPr id="77" name="Google Shape;77;p1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90846" y="3784317"/>
            <a:ext cx="2529365" cy="2529358"/>
          </a:xfrm>
          <a:prstGeom prst="rect">
            <a:avLst/>
          </a:prstGeom>
          <a:noFill/>
          <a:ln>
            <a:noFill/>
          </a:ln>
          <a:effectLst>
            <a:outerShdw blurRad="57150" dist="19050" dir="5400000" algn="bl" rotWithShape="0">
              <a:srgbClr val="000000">
                <a:alpha val="50000"/>
              </a:srgbClr>
            </a:outerShdw>
          </a:effectLst>
        </p:spPr>
      </p:pic>
      <p:pic>
        <p:nvPicPr>
          <p:cNvPr id="78" name="Google Shape;78;p16"/>
          <p:cNvPicPr preferRelativeResize="0"/>
          <p:nvPr/>
        </p:nvPicPr>
        <p:blipFill>
          <a:blip r:embed="rId5">
            <a:alphaModFix/>
          </a:blip>
          <a:stretch>
            <a:fillRect/>
          </a:stretch>
        </p:blipFill>
        <p:spPr>
          <a:xfrm>
            <a:off x="311700" y="3794584"/>
            <a:ext cx="2508806" cy="25087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2"/>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Other causes of dementia</a:t>
            </a:r>
            <a:endParaRPr sz="4800"/>
          </a:p>
        </p:txBody>
      </p:sp>
      <p:pic>
        <p:nvPicPr>
          <p:cNvPr id="378" name="Google Shape;378;p5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55947" y="1376125"/>
            <a:ext cx="6232112" cy="53294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5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98562" y="762950"/>
            <a:ext cx="3945426" cy="2685324"/>
          </a:xfrm>
          <a:prstGeom prst="rect">
            <a:avLst/>
          </a:prstGeom>
          <a:noFill/>
          <a:ln>
            <a:noFill/>
          </a:ln>
        </p:spPr>
      </p:pic>
      <p:sp>
        <p:nvSpPr>
          <p:cNvPr id="384" name="Google Shape;384;p53"/>
          <p:cNvSpPr txBox="1">
            <a:spLocks noGrp="1"/>
          </p:cNvSpPr>
          <p:nvPr>
            <p:ph type="body" idx="1"/>
          </p:nvPr>
        </p:nvSpPr>
        <p:spPr>
          <a:xfrm>
            <a:off x="311700" y="1458475"/>
            <a:ext cx="4617000" cy="510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Vascular dementia:</a:t>
            </a:r>
            <a:endParaRPr b="1"/>
          </a:p>
          <a:p>
            <a:pPr marL="457200" lvl="0" indent="-381000" algn="l" rtl="0">
              <a:spcBef>
                <a:spcPts val="1600"/>
              </a:spcBef>
              <a:spcAft>
                <a:spcPts val="0"/>
              </a:spcAft>
              <a:buSzPts val="2400"/>
              <a:buChar char="●"/>
            </a:pPr>
            <a:r>
              <a:rPr lang="en"/>
              <a:t>Caused by lack of proper blood flow to brain</a:t>
            </a:r>
            <a:endParaRPr/>
          </a:p>
          <a:p>
            <a:pPr marL="914400" lvl="1" indent="-381000" algn="l" rtl="0">
              <a:spcBef>
                <a:spcPts val="0"/>
              </a:spcBef>
              <a:spcAft>
                <a:spcPts val="0"/>
              </a:spcAft>
              <a:buSzPts val="2400"/>
              <a:buChar char="○"/>
            </a:pPr>
            <a:r>
              <a:rPr lang="en" sz="2400"/>
              <a:t>Strokes or blood</a:t>
            </a:r>
            <a:br>
              <a:rPr lang="en" sz="2400"/>
            </a:br>
            <a:r>
              <a:rPr lang="en" sz="2400"/>
              <a:t>vessel narrowing</a:t>
            </a:r>
            <a:endParaRPr sz="2400"/>
          </a:p>
          <a:p>
            <a:pPr marL="914400" lvl="1" indent="-381000" algn="l" rtl="0">
              <a:spcBef>
                <a:spcPts val="0"/>
              </a:spcBef>
              <a:spcAft>
                <a:spcPts val="0"/>
              </a:spcAft>
              <a:buSzPts val="2400"/>
              <a:buChar char="○"/>
            </a:pPr>
            <a:r>
              <a:rPr lang="en" sz="2400"/>
              <a:t>Lack of oxygen kills</a:t>
            </a:r>
            <a:br>
              <a:rPr lang="en" sz="2400"/>
            </a:br>
            <a:r>
              <a:rPr lang="en" sz="2400"/>
              <a:t>brain cells</a:t>
            </a:r>
            <a:endParaRPr sz="2400"/>
          </a:p>
          <a:p>
            <a:pPr marL="457200" lvl="0" indent="-381000" algn="l" rtl="0">
              <a:spcBef>
                <a:spcPts val="1000"/>
              </a:spcBef>
              <a:spcAft>
                <a:spcPts val="0"/>
              </a:spcAft>
              <a:buSzPts val="2400"/>
              <a:buChar char="●"/>
            </a:pPr>
            <a:r>
              <a:rPr lang="en"/>
              <a:t>Can happen </a:t>
            </a:r>
            <a:r>
              <a:rPr lang="en" i="1"/>
              <a:t>in addition to</a:t>
            </a:r>
            <a:r>
              <a:rPr lang="en"/>
              <a:t> AD</a:t>
            </a:r>
            <a:endParaRPr/>
          </a:p>
          <a:p>
            <a:pPr marL="0" lvl="0" indent="0" algn="l" rtl="0">
              <a:spcBef>
                <a:spcPts val="1600"/>
              </a:spcBef>
              <a:spcAft>
                <a:spcPts val="0"/>
              </a:spcAft>
              <a:buNone/>
            </a:pPr>
            <a:r>
              <a:rPr lang="en" b="1"/>
              <a:t>Other forms of dementia:</a:t>
            </a:r>
            <a:endParaRPr b="1"/>
          </a:p>
          <a:p>
            <a:pPr marL="457200" lvl="0" indent="-381000" algn="l" rtl="0">
              <a:spcBef>
                <a:spcPts val="1600"/>
              </a:spcBef>
              <a:spcAft>
                <a:spcPts val="0"/>
              </a:spcAft>
              <a:buSzPts val="2400"/>
              <a:buChar char="●"/>
            </a:pPr>
            <a:r>
              <a:rPr lang="en"/>
              <a:t>Unknown causes</a:t>
            </a:r>
            <a:endParaRPr/>
          </a:p>
        </p:txBody>
      </p:sp>
      <p:sp>
        <p:nvSpPr>
          <p:cNvPr id="385" name="Google Shape;385;p53"/>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Non-AD dementia</a:t>
            </a:r>
            <a:endParaRPr sz="4800"/>
          </a:p>
        </p:txBody>
      </p:sp>
      <p:pic>
        <p:nvPicPr>
          <p:cNvPr id="386" name="Google Shape;386;p5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198575" y="3810825"/>
            <a:ext cx="3945425" cy="3047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54"/>
          <p:cNvPicPr preferRelativeResize="0"/>
          <p:nvPr/>
        </p:nvPicPr>
        <p:blipFill>
          <a:blip r:embed="rId3">
            <a:alphaModFix/>
          </a:blip>
          <a:stretch>
            <a:fillRect/>
          </a:stretch>
        </p:blipFill>
        <p:spPr>
          <a:xfrm>
            <a:off x="3624100" y="4299650"/>
            <a:ext cx="5449300" cy="2558350"/>
          </a:xfrm>
          <a:prstGeom prst="rect">
            <a:avLst/>
          </a:prstGeom>
          <a:noFill/>
          <a:ln>
            <a:noFill/>
          </a:ln>
        </p:spPr>
      </p:pic>
      <p:sp>
        <p:nvSpPr>
          <p:cNvPr id="392" name="Google Shape;392;p54"/>
          <p:cNvSpPr txBox="1">
            <a:spLocks noGrp="1"/>
          </p:cNvSpPr>
          <p:nvPr>
            <p:ph type="body" idx="1"/>
          </p:nvPr>
        </p:nvSpPr>
        <p:spPr>
          <a:xfrm>
            <a:off x="311700" y="1229875"/>
            <a:ext cx="6742500" cy="3899400"/>
          </a:xfrm>
          <a:prstGeom prst="rect">
            <a:avLst/>
          </a:prstGeom>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
              <a:t>The challenge of developing better diagnostics revolves around detecting AD/dementia early.</a:t>
            </a:r>
            <a:endParaRPr/>
          </a:p>
          <a:p>
            <a:pPr marL="457200" marR="0" lvl="0" indent="-381000" algn="l" rtl="0">
              <a:lnSpc>
                <a:spcPct val="114000"/>
              </a:lnSpc>
              <a:spcBef>
                <a:spcPts val="1000"/>
              </a:spcBef>
              <a:spcAft>
                <a:spcPts val="0"/>
              </a:spcAft>
              <a:buSzPts val="2400"/>
              <a:buChar char="●"/>
            </a:pPr>
            <a:r>
              <a:rPr lang="en"/>
              <a:t>MRI and PET imaging</a:t>
            </a:r>
            <a:endParaRPr/>
          </a:p>
          <a:p>
            <a:pPr marL="914400" marR="0" lvl="1" indent="-342900" algn="l" rtl="0">
              <a:lnSpc>
                <a:spcPct val="114000"/>
              </a:lnSpc>
              <a:spcBef>
                <a:spcPts val="0"/>
              </a:spcBef>
              <a:spcAft>
                <a:spcPts val="0"/>
              </a:spcAft>
              <a:buSzPts val="1800"/>
              <a:buChar char="○"/>
            </a:pPr>
            <a:r>
              <a:rPr lang="en"/>
              <a:t>Structure</a:t>
            </a:r>
            <a:endParaRPr/>
          </a:p>
          <a:p>
            <a:pPr marL="914400" marR="0" lvl="1" indent="-342900" algn="l" rtl="0">
              <a:lnSpc>
                <a:spcPct val="114000"/>
              </a:lnSpc>
              <a:spcBef>
                <a:spcPts val="0"/>
              </a:spcBef>
              <a:spcAft>
                <a:spcPts val="0"/>
              </a:spcAft>
              <a:buSzPts val="1800"/>
              <a:buChar char="○"/>
            </a:pPr>
            <a:r>
              <a:rPr lang="en"/>
              <a:t>Brain activity</a:t>
            </a:r>
            <a:endParaRPr/>
          </a:p>
          <a:p>
            <a:pPr marL="914400" marR="0" lvl="1" indent="-342900" algn="l" rtl="0">
              <a:lnSpc>
                <a:spcPct val="114000"/>
              </a:lnSpc>
              <a:spcBef>
                <a:spcPts val="0"/>
              </a:spcBef>
              <a:spcAft>
                <a:spcPts val="0"/>
              </a:spcAft>
              <a:buSzPts val="1800"/>
              <a:buChar char="○"/>
            </a:pPr>
            <a:r>
              <a:rPr lang="en"/>
              <a:t>Metabolism</a:t>
            </a:r>
            <a:endParaRPr/>
          </a:p>
          <a:p>
            <a:pPr marL="914400" marR="0" lvl="1" indent="-342900" algn="l" rtl="0">
              <a:lnSpc>
                <a:spcPct val="114000"/>
              </a:lnSpc>
              <a:spcBef>
                <a:spcPts val="0"/>
              </a:spcBef>
              <a:spcAft>
                <a:spcPts val="0"/>
              </a:spcAft>
              <a:buSzPts val="1800"/>
              <a:buChar char="○"/>
            </a:pPr>
            <a:r>
              <a:rPr lang="en"/>
              <a:t>Amyloid/tau presence</a:t>
            </a:r>
            <a:endParaRPr/>
          </a:p>
          <a:p>
            <a:pPr marL="457200" marR="0" lvl="0" indent="-381000" algn="l" rtl="0">
              <a:lnSpc>
                <a:spcPct val="114000"/>
              </a:lnSpc>
              <a:spcBef>
                <a:spcPts val="1000"/>
              </a:spcBef>
              <a:spcAft>
                <a:spcPts val="1000"/>
              </a:spcAft>
              <a:buSzPts val="2400"/>
              <a:buChar char="●"/>
            </a:pPr>
            <a:r>
              <a:rPr lang="en"/>
              <a:t>Cerebrospinal fluid</a:t>
            </a:r>
            <a:br>
              <a:rPr lang="en"/>
            </a:br>
            <a:r>
              <a:rPr lang="en"/>
              <a:t>(CSF) sampling</a:t>
            </a:r>
            <a:endParaRPr/>
          </a:p>
        </p:txBody>
      </p:sp>
      <p:sp>
        <p:nvSpPr>
          <p:cNvPr id="393" name="Google Shape;393;p54"/>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Diagnostics for AD/dementia</a:t>
            </a:r>
            <a:endParaRPr sz="4000"/>
          </a:p>
        </p:txBody>
      </p:sp>
      <p:pic>
        <p:nvPicPr>
          <p:cNvPr id="394" name="Google Shape;394;p5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911550" y="2290577"/>
            <a:ext cx="3161849" cy="1777975"/>
          </a:xfrm>
          <a:prstGeom prst="rect">
            <a:avLst/>
          </a:prstGeom>
          <a:noFill/>
          <a:ln>
            <a:noFill/>
          </a:ln>
        </p:spPr>
      </p:pic>
      <p:pic>
        <p:nvPicPr>
          <p:cNvPr id="395" name="Google Shape;395;p5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133553" y="2290575"/>
            <a:ext cx="1777996" cy="1777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5"/>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researcher’s perspective</a:t>
            </a:r>
            <a:endParaRPr/>
          </a:p>
        </p:txBody>
      </p:sp>
      <p:sp>
        <p:nvSpPr>
          <p:cNvPr id="401" name="Google Shape;401;p55"/>
          <p:cNvSpPr txBox="1">
            <a:spLocks noGrp="1"/>
          </p:cNvSpPr>
          <p:nvPr>
            <p:ph type="body" idx="1"/>
          </p:nvPr>
        </p:nvSpPr>
        <p:spPr>
          <a:xfrm>
            <a:off x="311700" y="1458475"/>
            <a:ext cx="8520600" cy="510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Rudolph Tanzi: ‘Make It Your Goal to Come Up With Something That Lasts’</a:t>
            </a:r>
            <a:endParaRPr/>
          </a:p>
          <a:p>
            <a:pPr marL="0" lvl="0" indent="0" algn="l" rtl="0">
              <a:spcBef>
                <a:spcPts val="1600"/>
              </a:spcBef>
              <a:spcAft>
                <a:spcPts val="1600"/>
              </a:spcAft>
              <a:buNone/>
            </a:pPr>
            <a:r>
              <a:rPr lang="en" u="sng">
                <a:solidFill>
                  <a:schemeClr val="hlink"/>
                </a:solidFill>
                <a:hlinkClick r:id="rId3"/>
              </a:rPr>
              <a:t>https://time.com/collection-post/4011453/rudolph-tanzi-alzheimers-research/</a:t>
            </a:r>
            <a:endParaRPr/>
          </a:p>
        </p:txBody>
      </p:sp>
      <p:pic>
        <p:nvPicPr>
          <p:cNvPr id="402" name="Google Shape;402;p5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22638" y="3486700"/>
            <a:ext cx="4098726" cy="1905000"/>
          </a:xfrm>
          <a:prstGeom prst="rect">
            <a:avLst/>
          </a:prstGeom>
          <a:noFill/>
          <a:ln>
            <a:noFill/>
          </a:ln>
        </p:spPr>
      </p:pic>
      <p:pic>
        <p:nvPicPr>
          <p:cNvPr id="403" name="Google Shape;403;p55"/>
          <p:cNvPicPr preferRelativeResize="0"/>
          <p:nvPr/>
        </p:nvPicPr>
        <p:blipFill>
          <a:blip r:embed="rId5">
            <a:alphaModFix/>
          </a:blip>
          <a:stretch>
            <a:fillRect/>
          </a:stretch>
        </p:blipFill>
        <p:spPr>
          <a:xfrm>
            <a:off x="2629580" y="5496475"/>
            <a:ext cx="3884850" cy="106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6"/>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Discussion</a:t>
            </a:r>
            <a:endParaRPr sz="5000"/>
          </a:p>
        </p:txBody>
      </p:sp>
      <p:sp>
        <p:nvSpPr>
          <p:cNvPr id="409" name="Google Shape;409;p56"/>
          <p:cNvSpPr txBox="1">
            <a:spLocks noGrp="1"/>
          </p:cNvSpPr>
          <p:nvPr>
            <p:ph type="body" idx="1"/>
          </p:nvPr>
        </p:nvSpPr>
        <p:spPr>
          <a:xfrm>
            <a:off x="311700" y="1458475"/>
            <a:ext cx="8520600" cy="510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3000"/>
          </a:p>
          <a:p>
            <a:pPr marL="0" lvl="0" indent="0" algn="ctr" rtl="0">
              <a:spcBef>
                <a:spcPts val="1600"/>
              </a:spcBef>
              <a:spcAft>
                <a:spcPts val="0"/>
              </a:spcAft>
              <a:buNone/>
            </a:pPr>
            <a:r>
              <a:rPr lang="en" sz="3000"/>
              <a:t>How can we develop effective treatments for Alzheimer’s or dementia?</a:t>
            </a:r>
            <a:endParaRPr sz="3000"/>
          </a:p>
          <a:p>
            <a:pPr marL="0" lvl="0" indent="0" algn="ctr" rtl="0">
              <a:spcBef>
                <a:spcPts val="1600"/>
              </a:spcBef>
              <a:spcAft>
                <a:spcPts val="1600"/>
              </a:spcAft>
              <a:buNone/>
            </a:pPr>
            <a:endParaRPr sz="30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7"/>
          <p:cNvSpPr txBox="1">
            <a:spLocks noGrp="1"/>
          </p:cNvSpPr>
          <p:nvPr>
            <p:ph type="title"/>
          </p:nvPr>
        </p:nvSpPr>
        <p:spPr>
          <a:xfrm>
            <a:off x="2802750" y="821100"/>
            <a:ext cx="3538500" cy="175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Questions?</a:t>
            </a:r>
            <a:endParaRPr/>
          </a:p>
        </p:txBody>
      </p:sp>
      <p:pic>
        <p:nvPicPr>
          <p:cNvPr id="415" name="Google Shape;415;p5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802750" y="2498400"/>
            <a:ext cx="3538500" cy="3538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419"/>
        <p:cNvGrpSpPr/>
        <p:nvPr/>
      </p:nvGrpSpPr>
      <p:grpSpPr>
        <a:xfrm>
          <a:off x="0" y="0"/>
          <a:ext cx="0" cy="0"/>
          <a:chOff x="0" y="0"/>
          <a:chExt cx="0" cy="0"/>
        </a:xfrm>
      </p:grpSpPr>
      <p:sp>
        <p:nvSpPr>
          <p:cNvPr id="420" name="Google Shape;420;p58"/>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Detecting tau via neuroimaging</a:t>
            </a:r>
            <a:endParaRPr sz="5000"/>
          </a:p>
        </p:txBody>
      </p:sp>
      <p:pic>
        <p:nvPicPr>
          <p:cNvPr id="421" name="Google Shape;421;p58"/>
          <p:cNvPicPr preferRelativeResize="0"/>
          <p:nvPr/>
        </p:nvPicPr>
        <p:blipFill>
          <a:blip r:embed="rId3">
            <a:alphaModFix/>
          </a:blip>
          <a:stretch>
            <a:fillRect/>
          </a:stretch>
        </p:blipFill>
        <p:spPr>
          <a:xfrm>
            <a:off x="766163" y="2415800"/>
            <a:ext cx="7611674" cy="32771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425"/>
        <p:cNvGrpSpPr/>
        <p:nvPr/>
      </p:nvGrpSpPr>
      <p:grpSpPr>
        <a:xfrm>
          <a:off x="0" y="0"/>
          <a:ext cx="0" cy="0"/>
          <a:chOff x="0" y="0"/>
          <a:chExt cx="0" cy="0"/>
        </a:xfrm>
      </p:grpSpPr>
      <p:pic>
        <p:nvPicPr>
          <p:cNvPr id="426" name="Google Shape;426;p5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276999" y="1458475"/>
            <a:ext cx="6590013" cy="5399525"/>
          </a:xfrm>
          <a:prstGeom prst="rect">
            <a:avLst/>
          </a:prstGeom>
          <a:noFill/>
          <a:ln>
            <a:noFill/>
          </a:ln>
        </p:spPr>
      </p:pic>
      <p:sp>
        <p:nvSpPr>
          <p:cNvPr id="427" name="Google Shape;427;p59"/>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AD is the 6th most common cause of death, and rising</a:t>
            </a:r>
            <a:endParaRPr sz="3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431"/>
        <p:cNvGrpSpPr/>
        <p:nvPr/>
      </p:nvGrpSpPr>
      <p:grpSpPr>
        <a:xfrm>
          <a:off x="0" y="0"/>
          <a:ext cx="0" cy="0"/>
          <a:chOff x="0" y="0"/>
          <a:chExt cx="0" cy="0"/>
        </a:xfrm>
      </p:grpSpPr>
      <p:pic>
        <p:nvPicPr>
          <p:cNvPr id="432" name="Google Shape;432;p60"/>
          <p:cNvPicPr preferRelativeResize="0"/>
          <p:nvPr/>
        </p:nvPicPr>
        <p:blipFill>
          <a:blip r:embed="rId3">
            <a:alphaModFix/>
          </a:blip>
          <a:stretch>
            <a:fillRect/>
          </a:stretch>
        </p:blipFill>
        <p:spPr>
          <a:xfrm>
            <a:off x="1960652" y="3637175"/>
            <a:ext cx="5222700" cy="2984400"/>
          </a:xfrm>
          <a:prstGeom prst="rect">
            <a:avLst/>
          </a:prstGeom>
          <a:noFill/>
          <a:ln>
            <a:noFill/>
          </a:ln>
        </p:spPr>
      </p:pic>
      <p:pic>
        <p:nvPicPr>
          <p:cNvPr id="433" name="Google Shape;433;p6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960650" y="236425"/>
            <a:ext cx="5133224" cy="340074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437"/>
        <p:cNvGrpSpPr/>
        <p:nvPr/>
      </p:nvGrpSpPr>
      <p:grpSpPr>
        <a:xfrm>
          <a:off x="0" y="0"/>
          <a:ext cx="0" cy="0"/>
          <a:chOff x="0" y="0"/>
          <a:chExt cx="0" cy="0"/>
        </a:xfrm>
      </p:grpSpPr>
      <p:sp>
        <p:nvSpPr>
          <p:cNvPr id="438" name="Google Shape;438;p61"/>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Amyloid and tau</a:t>
            </a:r>
            <a:endParaRPr sz="5000"/>
          </a:p>
        </p:txBody>
      </p:sp>
      <p:pic>
        <p:nvPicPr>
          <p:cNvPr id="439" name="Google Shape;439;p61"/>
          <p:cNvPicPr preferRelativeResize="0"/>
          <p:nvPr/>
        </p:nvPicPr>
        <p:blipFill>
          <a:blip r:embed="rId3">
            <a:alphaModFix/>
          </a:blip>
          <a:stretch>
            <a:fillRect/>
          </a:stretch>
        </p:blipFill>
        <p:spPr>
          <a:xfrm>
            <a:off x="4678685" y="1570175"/>
            <a:ext cx="4312914" cy="2421868"/>
          </a:xfrm>
          <a:prstGeom prst="rect">
            <a:avLst/>
          </a:prstGeom>
          <a:noFill/>
          <a:ln>
            <a:noFill/>
          </a:ln>
        </p:spPr>
      </p:pic>
      <p:pic>
        <p:nvPicPr>
          <p:cNvPr id="440" name="Google Shape;440;p61"/>
          <p:cNvPicPr preferRelativeResize="0"/>
          <p:nvPr/>
        </p:nvPicPr>
        <p:blipFill>
          <a:blip r:embed="rId4">
            <a:alphaModFix/>
          </a:blip>
          <a:stretch>
            <a:fillRect/>
          </a:stretch>
        </p:blipFill>
        <p:spPr>
          <a:xfrm>
            <a:off x="4674800" y="4254525"/>
            <a:ext cx="4320650" cy="2426211"/>
          </a:xfrm>
          <a:prstGeom prst="rect">
            <a:avLst/>
          </a:prstGeom>
          <a:noFill/>
          <a:ln>
            <a:noFill/>
          </a:ln>
        </p:spPr>
      </p:pic>
      <p:pic>
        <p:nvPicPr>
          <p:cNvPr id="441" name="Google Shape;441;p61"/>
          <p:cNvPicPr preferRelativeResize="0"/>
          <p:nvPr/>
        </p:nvPicPr>
        <p:blipFill>
          <a:blip r:embed="rId5">
            <a:alphaModFix/>
          </a:blip>
          <a:stretch>
            <a:fillRect/>
          </a:stretch>
        </p:blipFill>
        <p:spPr>
          <a:xfrm>
            <a:off x="152400" y="1731237"/>
            <a:ext cx="4138900" cy="2099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7" descr="More than 5 million Americans are living with Alzheimer's disease. Share the facts and join the fight at alz.org/facts." title="Alzheimer's Association 2019 Alzheimer's Disease Facts and Figures">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8"/>
          <p:cNvPicPr preferRelativeResize="0"/>
          <p:nvPr/>
        </p:nvPicPr>
        <p:blipFill>
          <a:blip r:embed="rId3">
            <a:alphaModFix/>
          </a:blip>
          <a:stretch>
            <a:fillRect/>
          </a:stretch>
        </p:blipFill>
        <p:spPr>
          <a:xfrm>
            <a:off x="1098025" y="1276675"/>
            <a:ext cx="6947950" cy="5467274"/>
          </a:xfrm>
          <a:prstGeom prst="rect">
            <a:avLst/>
          </a:prstGeom>
          <a:noFill/>
          <a:ln>
            <a:noFill/>
          </a:ln>
        </p:spPr>
      </p:pic>
      <p:sp>
        <p:nvSpPr>
          <p:cNvPr id="89" name="Google Shape;89;p18"/>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Age is the biggest AD risk factor</a:t>
            </a:r>
            <a:endParaRPr sz="3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projected costs of AD</a:t>
            </a:r>
            <a:endParaRPr/>
          </a:p>
        </p:txBody>
      </p:sp>
      <p:pic>
        <p:nvPicPr>
          <p:cNvPr id="95" name="Google Shape;95;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144007" y="1458475"/>
            <a:ext cx="8664519" cy="4808825"/>
          </a:xfrm>
          <a:prstGeom prst="rect">
            <a:avLst/>
          </a:prstGeom>
          <a:noFill/>
          <a:ln>
            <a:noFill/>
          </a:ln>
        </p:spPr>
      </p:pic>
      <p:pic>
        <p:nvPicPr>
          <p:cNvPr id="96" name="Google Shape;96;p1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1700" y="1458475"/>
            <a:ext cx="8520599" cy="48088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929225" y="1983029"/>
            <a:ext cx="3903075" cy="3943822"/>
          </a:xfrm>
          <a:prstGeom prst="rect">
            <a:avLst/>
          </a:prstGeom>
          <a:noFill/>
          <a:ln>
            <a:noFill/>
          </a:ln>
        </p:spPr>
      </p:pic>
      <p:sp>
        <p:nvSpPr>
          <p:cNvPr id="102" name="Google Shape;102;p20"/>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Early stages of AD</a:t>
            </a:r>
            <a:endParaRPr sz="5000"/>
          </a:p>
        </p:txBody>
      </p:sp>
      <p:sp>
        <p:nvSpPr>
          <p:cNvPr id="103" name="Google Shape;103;p20"/>
          <p:cNvSpPr txBox="1">
            <a:spLocks noGrp="1"/>
          </p:cNvSpPr>
          <p:nvPr>
            <p:ph type="body" idx="1"/>
          </p:nvPr>
        </p:nvSpPr>
        <p:spPr>
          <a:xfrm>
            <a:off x="311700" y="1458475"/>
            <a:ext cx="4617600" cy="5106000"/>
          </a:xfrm>
          <a:prstGeom prst="rect">
            <a:avLst/>
          </a:prstGeom>
        </p:spPr>
        <p:txBody>
          <a:bodyPr spcFirstLastPara="1" wrap="square" lIns="91425" tIns="91425" rIns="91425" bIns="91425" anchor="t" anchorCtr="0">
            <a:noAutofit/>
          </a:bodyPr>
          <a:lstStyle/>
          <a:p>
            <a:pPr marL="457200" marR="0" lvl="0" indent="-381000" algn="l" rtl="0">
              <a:lnSpc>
                <a:spcPct val="114000"/>
              </a:lnSpc>
              <a:spcBef>
                <a:spcPts val="0"/>
              </a:spcBef>
              <a:spcAft>
                <a:spcPts val="0"/>
              </a:spcAft>
              <a:buSzPts val="2400"/>
              <a:buChar char="●"/>
            </a:pPr>
            <a:r>
              <a:rPr lang="en" sz="2400"/>
              <a:t>General forgetfulness</a:t>
            </a:r>
            <a:endParaRPr sz="2400"/>
          </a:p>
          <a:p>
            <a:pPr marL="457200" marR="0" lvl="0" indent="-381000" algn="l" rtl="0">
              <a:lnSpc>
                <a:spcPct val="114000"/>
              </a:lnSpc>
              <a:spcBef>
                <a:spcPts val="0"/>
              </a:spcBef>
              <a:spcAft>
                <a:spcPts val="0"/>
              </a:spcAft>
              <a:buSzPts val="2400"/>
              <a:buChar char="●"/>
            </a:pPr>
            <a:r>
              <a:rPr lang="en" sz="2400"/>
              <a:t>Impaired short-term memory</a:t>
            </a:r>
            <a:endParaRPr sz="2400"/>
          </a:p>
          <a:p>
            <a:pPr marL="457200" marR="0" lvl="0" indent="-381000" algn="l" rtl="0">
              <a:lnSpc>
                <a:spcPct val="114000"/>
              </a:lnSpc>
              <a:spcBef>
                <a:spcPts val="0"/>
              </a:spcBef>
              <a:spcAft>
                <a:spcPts val="0"/>
              </a:spcAft>
              <a:buSzPts val="2400"/>
              <a:buChar char="●"/>
            </a:pPr>
            <a:r>
              <a:rPr lang="en" sz="2400"/>
              <a:t>Confusion in unfamiliar places or situations</a:t>
            </a:r>
            <a:endParaRPr sz="2400"/>
          </a:p>
        </p:txBody>
      </p:sp>
      <p:pic>
        <p:nvPicPr>
          <p:cNvPr id="104" name="Google Shape;104;p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07975" y="4359327"/>
            <a:ext cx="3903075" cy="15675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Middle stages of AD</a:t>
            </a:r>
            <a:endParaRPr sz="5000"/>
          </a:p>
        </p:txBody>
      </p:sp>
      <p:sp>
        <p:nvSpPr>
          <p:cNvPr id="110" name="Google Shape;110;p21"/>
          <p:cNvSpPr txBox="1">
            <a:spLocks noGrp="1"/>
          </p:cNvSpPr>
          <p:nvPr>
            <p:ph type="body" idx="1"/>
          </p:nvPr>
        </p:nvSpPr>
        <p:spPr>
          <a:xfrm>
            <a:off x="311700" y="1458475"/>
            <a:ext cx="8520600" cy="5106000"/>
          </a:xfrm>
          <a:prstGeom prst="rect">
            <a:avLst/>
          </a:prstGeom>
        </p:spPr>
        <p:txBody>
          <a:bodyPr spcFirstLastPara="1" wrap="square" lIns="91425" tIns="91425" rIns="91425" bIns="91425" anchor="t" anchorCtr="0">
            <a:noAutofit/>
          </a:bodyPr>
          <a:lstStyle/>
          <a:p>
            <a:pPr marL="457200" marR="0" lvl="0" indent="-381000" algn="l" rtl="0">
              <a:lnSpc>
                <a:spcPct val="114000"/>
              </a:lnSpc>
              <a:spcBef>
                <a:spcPts val="0"/>
              </a:spcBef>
              <a:spcAft>
                <a:spcPts val="0"/>
              </a:spcAft>
              <a:buSzPts val="2400"/>
              <a:buChar char="●"/>
            </a:pPr>
            <a:r>
              <a:rPr lang="en" sz="2400"/>
              <a:t>Substantial memory impairments</a:t>
            </a:r>
            <a:endParaRPr sz="2400"/>
          </a:p>
          <a:p>
            <a:pPr marL="457200" marR="0" lvl="0" indent="-381000" algn="l" rtl="0">
              <a:lnSpc>
                <a:spcPct val="114000"/>
              </a:lnSpc>
              <a:spcBef>
                <a:spcPts val="0"/>
              </a:spcBef>
              <a:spcAft>
                <a:spcPts val="0"/>
              </a:spcAft>
              <a:buSzPts val="2400"/>
              <a:buChar char="●"/>
            </a:pPr>
            <a:r>
              <a:rPr lang="en" sz="2400"/>
              <a:t>Difficulty performing everyday tasks</a:t>
            </a:r>
            <a:endParaRPr sz="2400"/>
          </a:p>
          <a:p>
            <a:pPr marL="457200" marR="0" lvl="0" indent="-381000" algn="l" rtl="0">
              <a:lnSpc>
                <a:spcPct val="114000"/>
              </a:lnSpc>
              <a:spcBef>
                <a:spcPts val="0"/>
              </a:spcBef>
              <a:spcAft>
                <a:spcPts val="0"/>
              </a:spcAft>
              <a:buSzPts val="2400"/>
              <a:buChar char="●"/>
            </a:pPr>
            <a:r>
              <a:rPr lang="en" sz="2400"/>
              <a:t>Problems with speech, coordination, and attention</a:t>
            </a:r>
            <a:endParaRPr sz="2400"/>
          </a:p>
          <a:p>
            <a:pPr marL="457200" marR="0" lvl="0" indent="-381000" algn="l" rtl="0">
              <a:lnSpc>
                <a:spcPct val="114000"/>
              </a:lnSpc>
              <a:spcBef>
                <a:spcPts val="0"/>
              </a:spcBef>
              <a:spcAft>
                <a:spcPts val="0"/>
              </a:spcAft>
              <a:buSzPts val="2400"/>
              <a:buChar char="●"/>
            </a:pPr>
            <a:r>
              <a:rPr lang="en" sz="2400"/>
              <a:t>Personality changes</a:t>
            </a:r>
            <a:endParaRPr sz="2400"/>
          </a:p>
        </p:txBody>
      </p:sp>
      <p:pic>
        <p:nvPicPr>
          <p:cNvPr id="111" name="Google Shape;111;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142075" y="3429000"/>
            <a:ext cx="4859850" cy="3175126"/>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3008</Words>
  <Application>Microsoft Office PowerPoint</Application>
  <PresentationFormat>On-screen Show (4:3)</PresentationFormat>
  <Paragraphs>247</Paragraphs>
  <Slides>49</Slides>
  <Notes>49</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Amatic SC</vt:lpstr>
      <vt:lpstr>Roboto</vt:lpstr>
      <vt:lpstr>Chelsea Market</vt:lpstr>
      <vt:lpstr>Beach Day</vt:lpstr>
      <vt:lpstr>Neurological Diseases: Alzheimer’s Disease &amp; Dementia</vt:lpstr>
      <vt:lpstr>PowerPoint Presentation</vt:lpstr>
      <vt:lpstr>What is dementia?</vt:lpstr>
      <vt:lpstr>Alzheimer’s disease (AD)</vt:lpstr>
      <vt:lpstr>PowerPoint Presentation</vt:lpstr>
      <vt:lpstr>Age is the biggest AD risk factor</vt:lpstr>
      <vt:lpstr>The projected costs of AD</vt:lpstr>
      <vt:lpstr>Early stages of AD</vt:lpstr>
      <vt:lpstr>Middle stages of AD</vt:lpstr>
      <vt:lpstr>Late stages of AD</vt:lpstr>
      <vt:lpstr>PowerPoint Presentation</vt:lpstr>
      <vt:lpstr>Progression of AD</vt:lpstr>
      <vt:lpstr>Anatomy of AD progression</vt:lpstr>
      <vt:lpstr>The biology of AD</vt:lpstr>
      <vt:lpstr>Large-scale changes in AD</vt:lpstr>
      <vt:lpstr>Neurodegeneration</vt:lpstr>
      <vt:lpstr>AD at the microscopic level</vt:lpstr>
      <vt:lpstr>PowerPoint Presentation</vt:lpstr>
      <vt:lpstr>Molecular signature of AD</vt:lpstr>
      <vt:lpstr>Role of amyloid in AD</vt:lpstr>
      <vt:lpstr>Why do we have amyloid?</vt:lpstr>
      <vt:lpstr>Role of tau in AD</vt:lpstr>
      <vt:lpstr>PowerPoint Presentation</vt:lpstr>
      <vt:lpstr>What comes first?</vt:lpstr>
      <vt:lpstr>Spread of amyloid, tau, and neurodegeneration</vt:lpstr>
      <vt:lpstr>Spread of amyloid, tau, and neurodegeneration</vt:lpstr>
      <vt:lpstr>Genetic risk factors for AD</vt:lpstr>
      <vt:lpstr>Not all AD is inherited</vt:lpstr>
      <vt:lpstr>Breakdown of AD cases</vt:lpstr>
      <vt:lpstr>Breakdown of AD cases</vt:lpstr>
      <vt:lpstr>Other risk factors for AD</vt:lpstr>
      <vt:lpstr>PowerPoint Presentation</vt:lpstr>
      <vt:lpstr>Beyond amyloid and tau</vt:lpstr>
      <vt:lpstr>Modeling AD in the lab</vt:lpstr>
      <vt:lpstr>Treatments for AD</vt:lpstr>
      <vt:lpstr>Clinical trials in the US</vt:lpstr>
      <vt:lpstr>Many try, but few succeed</vt:lpstr>
      <vt:lpstr>PowerPoint Presentation</vt:lpstr>
      <vt:lpstr>Potential new treatments</vt:lpstr>
      <vt:lpstr>Other causes of dementia</vt:lpstr>
      <vt:lpstr>Non-AD dementia</vt:lpstr>
      <vt:lpstr>Diagnostics for AD/dementia</vt:lpstr>
      <vt:lpstr>A researcher’s perspective</vt:lpstr>
      <vt:lpstr>Discussion</vt:lpstr>
      <vt:lpstr>Questions?</vt:lpstr>
      <vt:lpstr>Detecting tau via neuroimaging</vt:lpstr>
      <vt:lpstr>AD is the 6th most common cause of death, and rising</vt:lpstr>
      <vt:lpstr>PowerPoint Presentation</vt:lpstr>
      <vt:lpstr>Amyloid and tau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Neurological Diseases: Alzheimer’s Disease &amp; Dementia</dc:title>
  <cp:lastModifiedBy>Effenberger, Audrey Helen</cp:lastModifiedBy>
  <cp:revision>1</cp:revision>
  <dcterms:modified xsi:type="dcterms:W3CDTF">2020-03-06T21:19:58Z</dcterms:modified>
</cp:coreProperties>
</file>