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F73F4-1DFD-4426-A793-00B2CDF9629E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6BC43-37C6-4FD5-BE79-7015091E9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6BC43-37C6-4FD5-BE79-7015091E95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FDFA7F-3542-4CCE-9FB7-4AED38FAA765}" type="datetimeFigureOut">
              <a:rPr lang="en-US" smtClean="0"/>
              <a:pPr/>
              <a:t>7/18/2010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9F4B56-C70D-42BE-A184-BCA20AD100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ABC Investing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dirty="0" smtClean="0"/>
              <a:t>Class – 2 </a:t>
            </a:r>
          </a:p>
          <a:p>
            <a:pPr algn="ctr">
              <a:buNone/>
            </a:pPr>
            <a:r>
              <a:rPr lang="en-US" sz="4000" dirty="0" smtClean="0"/>
              <a:t>Analyzing Company</a:t>
            </a:r>
          </a:p>
          <a:p>
            <a:pPr algn="ctr">
              <a:buNone/>
            </a:pPr>
            <a:endParaRPr lang="en-US" sz="4000" dirty="0" smtClean="0"/>
          </a:p>
          <a:p>
            <a:pPr algn="r">
              <a:buNone/>
            </a:pPr>
            <a:r>
              <a:rPr lang="en-US" sz="4000" dirty="0" err="1" smtClean="0"/>
              <a:t>Shobha</a:t>
            </a:r>
            <a:r>
              <a:rPr lang="en-US" sz="4000" dirty="0" smtClean="0"/>
              <a:t> </a:t>
            </a:r>
            <a:r>
              <a:rPr lang="en-US" sz="4000" dirty="0" err="1" smtClean="0"/>
              <a:t>Narasimha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 particular company doing</a:t>
            </a:r>
          </a:p>
          <a:p>
            <a:endParaRPr lang="en-US" dirty="0" smtClean="0"/>
          </a:p>
          <a:p>
            <a:r>
              <a:rPr lang="en-US" dirty="0" smtClean="0"/>
              <a:t>What is its debt / Total asset ratio</a:t>
            </a:r>
          </a:p>
          <a:p>
            <a:endParaRPr lang="en-US" dirty="0" smtClean="0"/>
          </a:p>
          <a:p>
            <a:r>
              <a:rPr lang="en-US" dirty="0" smtClean="0"/>
              <a:t>Pick company  debt/asset ratio   &lt; 20%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Rising Money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company can rise money in two ways</a:t>
            </a:r>
          </a:p>
          <a:p>
            <a:endParaRPr lang="en-US" dirty="0" smtClean="0"/>
          </a:p>
          <a:p>
            <a:r>
              <a:rPr lang="en-US" dirty="0" smtClean="0"/>
              <a:t>Debt (loan ) </a:t>
            </a:r>
          </a:p>
          <a:p>
            <a:r>
              <a:rPr lang="en-US" dirty="0" smtClean="0"/>
              <a:t>Equity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Debt – Corporate Bond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Debt                                 Corporate Bond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AAA – low risk, low rate of return</a:t>
            </a:r>
          </a:p>
          <a:p>
            <a:r>
              <a:rPr lang="en-US" dirty="0" smtClean="0"/>
              <a:t>   </a:t>
            </a:r>
            <a:r>
              <a:rPr lang="en-US" dirty="0" smtClean="0"/>
              <a:t>AA+,AA,AA-,--- </a:t>
            </a:r>
            <a:r>
              <a:rPr lang="en-US" dirty="0" smtClean="0"/>
              <a:t>BBB, BB , </a:t>
            </a:r>
            <a:r>
              <a:rPr lang="en-US" dirty="0" smtClean="0"/>
              <a:t>CCC+, CCC– </a:t>
            </a:r>
            <a:r>
              <a:rPr lang="en-US" dirty="0" smtClean="0"/>
              <a:t>Risk and Rate of Return increases</a:t>
            </a:r>
          </a:p>
          <a:p>
            <a:endParaRPr lang="en-US" dirty="0" smtClean="0"/>
          </a:p>
          <a:p>
            <a:r>
              <a:rPr lang="en-US" dirty="0" smtClean="0"/>
              <a:t>AAA – is called high grade bond</a:t>
            </a:r>
          </a:p>
          <a:p>
            <a:r>
              <a:rPr lang="en-US" smtClean="0"/>
              <a:t>BB</a:t>
            </a:r>
            <a:r>
              <a:rPr lang="en-US" smtClean="0"/>
              <a:t>, </a:t>
            </a:r>
            <a:r>
              <a:rPr lang="en-US" smtClean="0"/>
              <a:t>---- CC,</a:t>
            </a:r>
            <a:r>
              <a:rPr lang="en-US" smtClean="0"/>
              <a:t> </a:t>
            </a:r>
            <a:r>
              <a:rPr lang="en-US" dirty="0" smtClean="0"/>
              <a:t>are called  Junk Bonds or high yield</a:t>
            </a:r>
          </a:p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057400" y="1676400"/>
            <a:ext cx="1143000" cy="1524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Equity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Primary Shares when company issue first time shares/stocks</a:t>
            </a:r>
          </a:p>
          <a:p>
            <a:endParaRPr lang="en-US" dirty="0" smtClean="0"/>
          </a:p>
          <a:p>
            <a:r>
              <a:rPr lang="en-US" dirty="0" smtClean="0"/>
              <a:t>Primary Shares                     Money Goes to Company</a:t>
            </a:r>
          </a:p>
          <a:p>
            <a:endParaRPr lang="en-US" dirty="0" smtClean="0"/>
          </a:p>
          <a:p>
            <a:r>
              <a:rPr lang="en-US" dirty="0" smtClean="0"/>
              <a:t>Secondary Shares that are trade in the market</a:t>
            </a:r>
          </a:p>
          <a:p>
            <a:endParaRPr lang="en-US" dirty="0" smtClean="0"/>
          </a:p>
          <a:p>
            <a:r>
              <a:rPr lang="en-US" dirty="0" smtClean="0"/>
              <a:t>Company is not  involved in secondary Shares trade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352800" y="3124200"/>
            <a:ext cx="914400" cy="22860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Secondary Market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Buyer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Seller</a:t>
            </a:r>
            <a:endParaRPr lang="en-US" dirty="0"/>
          </a:p>
        </p:txBody>
      </p:sp>
      <p:pic>
        <p:nvPicPr>
          <p:cNvPr id="1026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276600"/>
            <a:ext cx="1868488" cy="1773237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0538" y="3282950"/>
            <a:ext cx="1830387" cy="1565275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2667000"/>
            <a:ext cx="1096832" cy="1101725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3048000"/>
            <a:ext cx="1066800" cy="1070635"/>
          </a:xfrm>
          <a:prstGeom prst="rect">
            <a:avLst/>
          </a:prstGeom>
          <a:noFill/>
        </p:spPr>
      </p:pic>
      <p:sp>
        <p:nvSpPr>
          <p:cNvPr id="9" name="Right Arrow 8"/>
          <p:cNvSpPr/>
          <p:nvPr/>
        </p:nvSpPr>
        <p:spPr>
          <a:xfrm>
            <a:off x="3352800" y="2590800"/>
            <a:ext cx="17526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3962400" y="4572000"/>
            <a:ext cx="20574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Capitalization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Outstanding shares     * Stock Price   </a:t>
            </a:r>
          </a:p>
          <a:p>
            <a:pPr algn="ctr">
              <a:buNone/>
            </a:pPr>
            <a:r>
              <a:rPr lang="en-US" dirty="0" smtClean="0"/>
              <a:t>                         </a:t>
            </a:r>
          </a:p>
          <a:p>
            <a:pPr>
              <a:buNone/>
            </a:pPr>
            <a:r>
              <a:rPr lang="en-US" dirty="0" smtClean="0"/>
              <a:t>                                </a:t>
            </a:r>
          </a:p>
          <a:p>
            <a:pPr algn="ctr">
              <a:buNone/>
            </a:pPr>
            <a:r>
              <a:rPr lang="en-US" dirty="0" smtClean="0"/>
              <a:t>                                Market Capitalization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Market Capitalization Fluctuates daily along with stock price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4343400" y="3276600"/>
            <a:ext cx="990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71600" y="1524000"/>
          <a:ext cx="7162800" cy="4535784"/>
        </p:xfrm>
        <a:graphic>
          <a:graphicData uri="http://schemas.openxmlformats.org/presentationml/2006/ole">
            <p:oleObj spid="_x0000_s2050" name="Worksheet" r:id="rId4" imgW="3467167" imgH="4390957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 to Asset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Debt to Asset Ratio 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Total Debt/Total  Asset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This ration too much is not good</a:t>
            </a:r>
          </a:p>
          <a:p>
            <a:pPr algn="ctr">
              <a:buNone/>
            </a:pPr>
            <a:r>
              <a:rPr lang="en-US" dirty="0" smtClean="0"/>
              <a:t>Why?     </a:t>
            </a:r>
          </a:p>
          <a:p>
            <a:pPr algn="r">
              <a:buNone/>
            </a:pPr>
            <a:r>
              <a:rPr lang="en-US" dirty="0" smtClean="0"/>
              <a:t>Interest Expense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657600" y="2895600"/>
            <a:ext cx="1600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Find Out what is Apple Market capitalization</a:t>
            </a:r>
          </a:p>
          <a:p>
            <a:endParaRPr lang="en-US" dirty="0" smtClean="0"/>
          </a:p>
          <a:p>
            <a:r>
              <a:rPr lang="en-US" dirty="0" smtClean="0"/>
              <a:t>Find out Debt /Total asset ratio for  Starbucks</a:t>
            </a:r>
          </a:p>
          <a:p>
            <a:endParaRPr lang="en-US" dirty="0" smtClean="0"/>
          </a:p>
          <a:p>
            <a:r>
              <a:rPr lang="en-US" dirty="0" smtClean="0"/>
              <a:t>Pick a random company and find out what it is doing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</TotalTime>
  <Words>223</Words>
  <Application>Microsoft Office PowerPoint</Application>
  <PresentationFormat>On-screen Show (4:3)</PresentationFormat>
  <Paragraphs>82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Civic</vt:lpstr>
      <vt:lpstr>Worksheet</vt:lpstr>
      <vt:lpstr>ABC Investing</vt:lpstr>
      <vt:lpstr>Rising Money</vt:lpstr>
      <vt:lpstr>Debt – Corporate Bond</vt:lpstr>
      <vt:lpstr>Equity </vt:lpstr>
      <vt:lpstr>Secondary Market</vt:lpstr>
      <vt:lpstr>Market Capitalization</vt:lpstr>
      <vt:lpstr>Simple Balance Sheet</vt:lpstr>
      <vt:lpstr>Debt to Asset Ratio</vt:lpstr>
      <vt:lpstr>Find Out</vt:lpstr>
      <vt:lpstr>Evaluate Company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Investing</dc:title>
  <dc:creator>shobha</dc:creator>
  <cp:lastModifiedBy>shobha</cp:lastModifiedBy>
  <cp:revision>5</cp:revision>
  <dcterms:created xsi:type="dcterms:W3CDTF">2010-07-17T21:50:38Z</dcterms:created>
  <dcterms:modified xsi:type="dcterms:W3CDTF">2010-07-18T15:53:17Z</dcterms:modified>
</cp:coreProperties>
</file>