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73"/>
  </p:notesMasterIdLst>
  <p:sldIdLst>
    <p:sldId id="314" r:id="rId3"/>
    <p:sldId id="256" r:id="rId4"/>
    <p:sldId id="269" r:id="rId5"/>
    <p:sldId id="270" r:id="rId6"/>
    <p:sldId id="271" r:id="rId7"/>
    <p:sldId id="278" r:id="rId8"/>
    <p:sldId id="258" r:id="rId9"/>
    <p:sldId id="280" r:id="rId10"/>
    <p:sldId id="268" r:id="rId11"/>
    <p:sldId id="277" r:id="rId12"/>
    <p:sldId id="275" r:id="rId13"/>
    <p:sldId id="262" r:id="rId14"/>
    <p:sldId id="272" r:id="rId15"/>
    <p:sldId id="281" r:id="rId16"/>
    <p:sldId id="306" r:id="rId17"/>
    <p:sldId id="308" r:id="rId18"/>
    <p:sldId id="320" r:id="rId19"/>
    <p:sldId id="276" r:id="rId20"/>
    <p:sldId id="315" r:id="rId21"/>
    <p:sldId id="310" r:id="rId22"/>
    <p:sldId id="316" r:id="rId23"/>
    <p:sldId id="307" r:id="rId24"/>
    <p:sldId id="311" r:id="rId25"/>
    <p:sldId id="304" r:id="rId26"/>
    <p:sldId id="305" r:id="rId27"/>
    <p:sldId id="312" r:id="rId28"/>
    <p:sldId id="322" r:id="rId29"/>
    <p:sldId id="303" r:id="rId30"/>
    <p:sldId id="321" r:id="rId31"/>
    <p:sldId id="319" r:id="rId32"/>
    <p:sldId id="309" r:id="rId33"/>
    <p:sldId id="318" r:id="rId34"/>
    <p:sldId id="323" r:id="rId35"/>
    <p:sldId id="324" r:id="rId36"/>
    <p:sldId id="325" r:id="rId37"/>
    <p:sldId id="329" r:id="rId38"/>
    <p:sldId id="330" r:id="rId39"/>
    <p:sldId id="337" r:id="rId40"/>
    <p:sldId id="327" r:id="rId41"/>
    <p:sldId id="335" r:id="rId42"/>
    <p:sldId id="328" r:id="rId43"/>
    <p:sldId id="336" r:id="rId44"/>
    <p:sldId id="333" r:id="rId45"/>
    <p:sldId id="334" r:id="rId46"/>
    <p:sldId id="257" r:id="rId47"/>
    <p:sldId id="286" r:id="rId48"/>
    <p:sldId id="289" r:id="rId49"/>
    <p:sldId id="285" r:id="rId50"/>
    <p:sldId id="261" r:id="rId51"/>
    <p:sldId id="293" r:id="rId52"/>
    <p:sldId id="290" r:id="rId53"/>
    <p:sldId id="292" r:id="rId54"/>
    <p:sldId id="291" r:id="rId55"/>
    <p:sldId id="294" r:id="rId56"/>
    <p:sldId id="287" r:id="rId57"/>
    <p:sldId id="288" r:id="rId58"/>
    <p:sldId id="264" r:id="rId59"/>
    <p:sldId id="259" r:id="rId60"/>
    <p:sldId id="295" r:id="rId61"/>
    <p:sldId id="298" r:id="rId62"/>
    <p:sldId id="302" r:id="rId63"/>
    <p:sldId id="300" r:id="rId64"/>
    <p:sldId id="301" r:id="rId65"/>
    <p:sldId id="299" r:id="rId66"/>
    <p:sldId id="282" r:id="rId67"/>
    <p:sldId id="283" r:id="rId68"/>
    <p:sldId id="332" r:id="rId69"/>
    <p:sldId id="317" r:id="rId70"/>
    <p:sldId id="284" r:id="rId71"/>
    <p:sldId id="296"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99FF"/>
    <a:srgbClr val="66CCFF"/>
    <a:srgbClr val="CCCCFF"/>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521" autoAdjust="0"/>
    <p:restoredTop sz="75706" autoAdjust="0"/>
  </p:normalViewPr>
  <p:slideViewPr>
    <p:cSldViewPr>
      <p:cViewPr>
        <p:scale>
          <a:sx n="90" d="100"/>
          <a:sy n="90" d="100"/>
        </p:scale>
        <p:origin x="18"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16FEB-BC61-4D15-9FC4-6C8E833257E4}" type="datetimeFigureOut">
              <a:rPr lang="en-US" smtClean="0"/>
              <a:pPr/>
              <a:t>8/18/2012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ABE88-4DE6-4915-87FC-3F7325388ED8}" type="slidenum">
              <a:rPr lang="en-US" smtClean="0"/>
              <a:pPr/>
              <a:t>‹#›</a:t>
            </a:fld>
            <a:endParaRPr lang="en-US"/>
          </a:p>
        </p:txBody>
      </p:sp>
    </p:spTree>
    <p:extLst>
      <p:ext uri="{BB962C8B-B14F-4D97-AF65-F5344CB8AC3E}">
        <p14:creationId xmlns="" xmlns:p14="http://schemas.microsoft.com/office/powerpoint/2010/main" val="1660391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http://www.quantumconsciousness.org/presentations/whatisconsciousness.html</a:t>
            </a:r>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CA404-3B0D-49B5-9AC0-55767232D643}" type="slidenum">
              <a:rPr lang="en-US" smtClean="0"/>
              <a:pPr/>
              <a:t>49</a:t>
            </a:fld>
            <a:endParaRPr lang="en-US"/>
          </a:p>
        </p:txBody>
      </p:sp>
    </p:spTree>
    <p:extLst>
      <p:ext uri="{BB962C8B-B14F-4D97-AF65-F5344CB8AC3E}">
        <p14:creationId xmlns="" xmlns:p14="http://schemas.microsoft.com/office/powerpoint/2010/main" val="731168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
            </a:r>
            <a:br>
              <a:rPr lang="en-US" b="1" dirty="0" smtClean="0"/>
            </a:br>
            <a:endParaRPr lang="en-US" dirty="0" smtClean="0"/>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EAABE88-4DE6-4915-87FC-3F7325388ED8}" type="slidenum">
              <a:rPr lang="en-US" smtClean="0"/>
              <a:pPr/>
              <a:t>51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
            </a:r>
            <a:br>
              <a:rPr lang="en-US" b="1" dirty="0" smtClean="0"/>
            </a:br>
            <a:endParaRPr lang="en-US" dirty="0" smtClean="0"/>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EAABE88-4DE6-4915-87FC-3F7325388ED8}" type="slidenum">
              <a:rPr lang="en-US" smtClean="0"/>
              <a:pPr/>
              <a:t>52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
            </a:r>
            <a:br>
              <a:rPr lang="en-US" b="1" dirty="0" smtClean="0"/>
            </a:br>
            <a:endParaRPr lang="en-US" dirty="0" smtClean="0"/>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EAABE88-4DE6-4915-87FC-3F7325388ED8}" type="slidenum">
              <a:rPr lang="en-US" smtClean="0"/>
              <a:pPr/>
              <a:t>53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
            </a:r>
            <a:br>
              <a:rPr lang="en-US" b="1" dirty="0" smtClean="0"/>
            </a:br>
            <a:endParaRPr lang="en-US" dirty="0" smtClean="0"/>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EAABE88-4DE6-4915-87FC-3F7325388ED8}" type="slidenum">
              <a:rPr lang="en-US" smtClean="0"/>
              <a:pPr/>
              <a:t>57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1.Gardner refers primarily to the academic disciplines. Whilst acknowledging the necessity to achieve mastery in one discipline (which usually takes a minimum of 10 years), he stresses the need to recognize the distinctive (and essentially unnatural) ways of thinking in other major schools of thought.</a:t>
            </a:r>
          </a:p>
          <a:p>
            <a:endParaRPr lang="en-US" dirty="0" smtClean="0"/>
          </a:p>
          <a:p>
            <a:r>
              <a:rPr lang="en-US" dirty="0" smtClean="0"/>
              <a:t>2. Quoting physicist Murray </a:t>
            </a:r>
            <a:r>
              <a:rPr lang="en-US" dirty="0" err="1" smtClean="0"/>
              <a:t>Gell</a:t>
            </a:r>
            <a:r>
              <a:rPr lang="en-US" dirty="0" smtClean="0"/>
              <a:t>-Man – who proposed the synthesizing mind will be the most important in the 21st century – Gardner suggests this is the most urgently required of the five minds, yet remains the least supported in formal education. Synthesis requires the ability to integrate ideas from different disciplines into a coherent whole that is communicable to others. Gardner argues the best synthesizers are those who can cultivate and master synthesizing methods or strategies using a range of formats – maps, taxonomies, narrative etc., – which are best developed through goal-driven and feedback processes.</a:t>
            </a:r>
          </a:p>
          <a:p>
            <a:endParaRPr lang="en-US" dirty="0" smtClean="0"/>
          </a:p>
          <a:p>
            <a:r>
              <a:rPr lang="en-US" dirty="0" smtClean="0"/>
              <a:t>3. </a:t>
            </a:r>
            <a:r>
              <a:rPr lang="en-US" b="1" dirty="0" smtClean="0"/>
              <a:t>The Creating Mind</a:t>
            </a:r>
            <a:endParaRPr lang="en-US" dirty="0" smtClean="0"/>
          </a:p>
          <a:p>
            <a:r>
              <a:rPr lang="en-US" dirty="0" smtClean="0"/>
              <a:t>The capacity to identify new problems, questions and phenomena. Creativity is not just a cognitive process,</a:t>
            </a:r>
            <a:r>
              <a:rPr lang="en-US" b="1" dirty="0" smtClean="0"/>
              <a:t> </a:t>
            </a:r>
          </a:p>
          <a:p>
            <a:endParaRPr lang="en-US" b="1" dirty="0" smtClean="0"/>
          </a:p>
          <a:p>
            <a:r>
              <a:rPr lang="en-US" b="1" dirty="0" smtClean="0"/>
              <a:t>The Respectful Mind</a:t>
            </a:r>
            <a:endParaRPr lang="en-US" dirty="0" smtClean="0"/>
          </a:p>
          <a:p>
            <a:r>
              <a:rPr lang="en-US" dirty="0" smtClean="0"/>
              <a:t>The ability to empathize; to acknowledge, understand and eventually contest the views of others.</a:t>
            </a:r>
          </a:p>
          <a:p>
            <a:r>
              <a:rPr lang="en-US" b="1" dirty="0" smtClean="0"/>
              <a:t>The Ethical Mind</a:t>
            </a:r>
            <a:endParaRPr lang="en-US" dirty="0" smtClean="0"/>
          </a:p>
          <a:p>
            <a:r>
              <a:rPr lang="en-US" dirty="0" smtClean="0"/>
              <a:t>The fulfillment of one’s professional responsibilities and moral obligations as a citizen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pPr/>
              <a:t>58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pPr/>
              <a:t>65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solidFill>
                  <a:srgbClr val="7030A0"/>
                </a:solidFill>
                <a:effectLst>
                  <a:outerShdw blurRad="38100" dist="38100" dir="2700000" algn="tl">
                    <a:srgbClr val="000000">
                      <a:alpha val="43137"/>
                    </a:srgbClr>
                  </a:outerShdw>
                </a:effectLst>
              </a:rPr>
              <a:t>A:  </a:t>
            </a:r>
          </a:p>
          <a:p>
            <a:pPr>
              <a:buNone/>
            </a:pPr>
            <a:r>
              <a:rPr lang="en-US" sz="1200" dirty="0" smtClean="0">
                <a:solidFill>
                  <a:srgbClr val="7030A0"/>
                </a:solidFill>
                <a:effectLst>
                  <a:outerShdw blurRad="38100" dist="38100" dir="2700000" algn="tl">
                    <a:srgbClr val="000000">
                      <a:alpha val="43137"/>
                    </a:srgbClr>
                  </a:outerShdw>
                </a:effectLst>
              </a:rPr>
              <a:t>    </a:t>
            </a:r>
            <a:r>
              <a:rPr lang="en-US" sz="1200" dirty="0" smtClean="0">
                <a:solidFill>
                  <a:srgbClr val="7030A0"/>
                </a:solidFill>
              </a:rPr>
              <a:t>It generally includes study of the mind, mental events </a:t>
            </a:r>
          </a:p>
          <a:p>
            <a:pPr>
              <a:buNone/>
            </a:pPr>
            <a:r>
              <a:rPr lang="en-US" sz="1200" dirty="0" smtClean="0">
                <a:solidFill>
                  <a:srgbClr val="7030A0"/>
                </a:solidFill>
              </a:rPr>
              <a:t>	 and functions, properties of the mind, consciousness  </a:t>
            </a:r>
          </a:p>
          <a:p>
            <a:pPr>
              <a:buNone/>
            </a:pPr>
            <a:r>
              <a:rPr lang="en-US" sz="1200" dirty="0" smtClean="0">
                <a:solidFill>
                  <a:srgbClr val="7030A0"/>
                </a:solidFill>
              </a:rPr>
              <a:t>	 and the relation of the mind to the brain and the body</a:t>
            </a:r>
          </a:p>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Theory of mind is a cognitive skill where children starting at age 4 begin to understand that people can be motivated by beliefs regardless of whether those beliefs are true or false Using more </a:t>
            </a:r>
            <a:r>
              <a:rPr lang="en-US" dirty="0" err="1" smtClean="0"/>
              <a:t>mentalistic</a:t>
            </a:r>
            <a:r>
              <a:rPr lang="en-US" dirty="0" smtClean="0"/>
              <a:t> language helps children develop a theory of mind because of pragmatic features of the language, such as the enunciation of various perspectives (</a:t>
            </a:r>
            <a:r>
              <a:rPr lang="en-US" dirty="0" err="1" smtClean="0"/>
              <a:t>Harris,de</a:t>
            </a:r>
            <a:r>
              <a:rPr lang="en-US" dirty="0" smtClean="0"/>
              <a:t> </a:t>
            </a:r>
            <a:r>
              <a:rPr lang="en-US" dirty="0" err="1" smtClean="0"/>
              <a:t>Rosenay</a:t>
            </a:r>
            <a:r>
              <a:rPr lang="en-US" dirty="0" smtClean="0"/>
              <a:t>, &amp; Pons, 2005). Using terms like think and know can help in development of theory of mind because when children themselves attribute false beliefs to others, they end up using similar linguistic constructions.</a:t>
            </a:r>
          </a:p>
          <a:p>
            <a:r>
              <a:rPr lang="en-US" dirty="0" smtClean="0"/>
              <a:t>When mothers talk to their children about how others can have false beliefs, they also end up expressing various emotions that come by the virtue of having those beliefs (Harris, de </a:t>
            </a:r>
            <a:r>
              <a:rPr lang="en-US" dirty="0" err="1" smtClean="0"/>
              <a:t>Rosenay</a:t>
            </a:r>
            <a:r>
              <a:rPr lang="en-US" dirty="0" smtClean="0"/>
              <a:t>, &amp; Pons, 2005). This is why use of mental terms in language not only helps in understanding of false beliefs but also understanding of how people can be affected by these false beliefs.</a:t>
            </a:r>
          </a:p>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pPr/>
              <a:t>18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pPr/>
              <a:t>8/18/2012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216A6A1-72E3-4541-AD02-F0955618BBF2}"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pPr/>
              <a:t>8/18/2012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pPr/>
              <a:t>8/18/2012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8/18/2012</a:t>
            </a:fld>
            <a:endParaRPr lang="en-US">
              <a:solidFill>
                <a:srgbClr val="C9C2D1">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 xmlns:p14="http://schemas.microsoft.com/office/powerpoint/2010/main" val="753552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8/18/2012</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 xmlns:p14="http://schemas.microsoft.com/office/powerpoint/2010/main" val="1647338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8/18/2012</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 xmlns:p14="http://schemas.microsoft.com/office/powerpoint/2010/main" val="1734511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8/18/2012</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 xmlns:p14="http://schemas.microsoft.com/office/powerpoint/2010/main" val="2582801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8/18/2012</a:t>
            </a:fld>
            <a:endParaRPr lang="en-US">
              <a:solidFill>
                <a:srgbClr val="C9C2D1">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 xmlns:p14="http://schemas.microsoft.com/office/powerpoint/2010/main" val="344829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8/18/2012</a:t>
            </a:fld>
            <a:endParaRPr lang="en-US">
              <a:solidFill>
                <a:srgbClr val="C9C2D1">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 xmlns:p14="http://schemas.microsoft.com/office/powerpoint/2010/main" val="1708800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8/18/2012</a:t>
            </a:fld>
            <a:endParaRPr lang="en-US">
              <a:solidFill>
                <a:srgbClr val="C9C2D1">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 xmlns:p14="http://schemas.microsoft.com/office/powerpoint/2010/main" val="762081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8/18/2012</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 xmlns:p14="http://schemas.microsoft.com/office/powerpoint/2010/main" val="21813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pPr/>
              <a:t>8/18/2012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8/18/2012</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CEB966"/>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 xmlns:p14="http://schemas.microsoft.com/office/powerpoint/2010/main" val="2562234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8/18/2012</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 xmlns:p14="http://schemas.microsoft.com/office/powerpoint/2010/main" val="1205781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8/18/2012</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 xmlns:p14="http://schemas.microsoft.com/office/powerpoint/2010/main" val="67380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pPr/>
              <a:t>8/18/2012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pPr/>
              <a:t>8/18/2012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pPr/>
              <a:t>8/18/2012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216A6A1-72E3-4541-AD02-F0955618BB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C67DB6-ECB3-4169-BA71-4F6E878983C3}" type="datetimeFigureOut">
              <a:rPr lang="en-US" smtClean="0"/>
              <a:pPr/>
              <a:t>8/18/2012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216A6A1-72E3-4541-AD02-F0955618BB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0C67DB6-ECB3-4169-BA71-4F6E878983C3}" type="datetimeFigureOut">
              <a:rPr lang="en-US" smtClean="0"/>
              <a:pPr/>
              <a:t>8/18/2012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216A6A1-72E3-4541-AD02-F0955618BBF2}"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pPr/>
              <a:t>8/18/2012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pPr/>
              <a:t>8/18/2012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C67DB6-ECB3-4169-BA71-4F6E878983C3}" type="datetimeFigureOut">
              <a:rPr lang="en-US" smtClean="0"/>
              <a:pPr/>
              <a:t>8/18/2012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16A6A1-72E3-4541-AD02-F0955618BBF2}"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C67DB6-ECB3-4169-BA71-4F6E878983C3}" type="datetimeFigureOut">
              <a:rPr lang="en-US" smtClean="0">
                <a:solidFill>
                  <a:srgbClr val="C9C2D1">
                    <a:shade val="50000"/>
                    <a:satMod val="200000"/>
                  </a:srgbClr>
                </a:solidFill>
              </a:rPr>
              <a:pPr/>
              <a:t>8/18/2012</a:t>
            </a:fld>
            <a:endParaRPr lang="en-US">
              <a:solidFill>
                <a:srgbClr val="C9C2D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C9C2D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 xmlns:p14="http://schemas.microsoft.com/office/powerpoint/2010/main" val="17490201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gif"/><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X6zS7v9nSpo" TargetMode="Externa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feature=endscreen&amp;v=Z_mVFPCaQJY&amp;NR=1" TargetMode="External"/><Relationship Id="rId2" Type="http://schemas.openxmlformats.org/officeDocument/2006/relationships/hyperlink" Target="http://www.youtube.com/watch?v=i1OVhlRpwJc&amp;feature=related" TargetMode="Externa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www.youtube.com/watch?v=HDd0bFiCqi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youtube.com/watch?v=S_CWBjyIERY"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UtKt8YF7dgQ" TargetMode="External"/><Relationship Id="rId2" Type="http://schemas.openxmlformats.org/officeDocument/2006/relationships/hyperlink" Target="http://www.youtube.com/watch?v=38XO7ac9eSs" TargetMode="External"/><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youtube.com/watch?v=-85-j7Nr9i4&amp;feature=related"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youtube.com/watch?v=760lwYmpXbc&amp;feature=relate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korGK0yGIDo" TargetMode="External"/><Relationship Id="rId2" Type="http://schemas.openxmlformats.org/officeDocument/2006/relationships/hyperlink" Target="http://www.simplypsychology.org/cognitive-dissonance.html"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OSsPfbup0ac&amp;feature=endscreen&amp;NR=1" TargetMode="External"/><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zerCK0lRjp8" TargetMode="External"/><Relationship Id="rId2" Type="http://schemas.openxmlformats.org/officeDocument/2006/relationships/hyperlink" Target="http://video.google.com/videoplay?docid=-4586465813762682933" TargetMode="Externa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Y11rbS15cBY" TargetMode="External"/><Relationship Id="rId2" Type="http://schemas.openxmlformats.org/officeDocument/2006/relationships/hyperlink" Target="http://www.youtube.com/watch?v=fr2PGbHHCWg&amp;feature=relmfu" TargetMode="Externa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png"/><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thefreedictionary.com/embodiment" TargetMode="External"/><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youtube.com/user/mindsignonline"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youtube.com/watch?v=qtnf0VKWNFo&amp;feature=related" TargetMode="External"/><Relationship Id="rId2" Type="http://schemas.openxmlformats.org/officeDocument/2006/relationships/hyperlink" Target="http://www.youtube.com/watch?v=760lwYmpXbc&amp;feature=related" TargetMode="External"/><Relationship Id="rId1" Type="http://schemas.openxmlformats.org/officeDocument/2006/relationships/slideLayout" Target="../slideLayouts/slideLayout2.xml"/><Relationship Id="rId5" Type="http://schemas.openxmlformats.org/officeDocument/2006/relationships/hyperlink" Target="http://www.ted.com/talks/rebecca_saxe_how_brains_make_moral_judgments.html" TargetMode="External"/><Relationship Id="rId4" Type="http://schemas.openxmlformats.org/officeDocument/2006/relationships/hyperlink" Target="http://www.youtube.com/watch?v=cMoZ3ThW6x0&amp;feature=related"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www.youtube.com/watch?v=5g4_v4JStOU" TargetMode="External"/><Relationship Id="rId3" Type="http://schemas.openxmlformats.org/officeDocument/2006/relationships/hyperlink" Target="http://bcs.mit.edu/people/saxe.html" TargetMode="External"/><Relationship Id="rId7" Type="http://schemas.openxmlformats.org/officeDocument/2006/relationships/hyperlink" Target="http://phys.org/news/2010-11-armar-iii-robot-video.html" TargetMode="External"/><Relationship Id="rId2" Type="http://schemas.openxmlformats.org/officeDocument/2006/relationships/hyperlink" Target="http://www.youtube.com/user/mindsignonline" TargetMode="External"/><Relationship Id="rId1" Type="http://schemas.openxmlformats.org/officeDocument/2006/relationships/slideLayout" Target="../slideLayouts/slideLayout2.xml"/><Relationship Id="rId6" Type="http://schemas.openxmlformats.org/officeDocument/2006/relationships/hyperlink" Target="http://www.questia.com/PM.qst?a=o&amp;d=35518415" TargetMode="External"/><Relationship Id="rId5" Type="http://schemas.openxmlformats.org/officeDocument/2006/relationships/hyperlink" Target="http://www.ted.com/talks/rebecca_saxe_how_brains_make_moral_judgments.html" TargetMode="External"/><Relationship Id="rId4" Type="http://schemas.openxmlformats.org/officeDocument/2006/relationships/hyperlink" Target="http://saxelab.mit.edu/index.php" TargetMode="External"/><Relationship Id="rId9" Type="http://schemas.openxmlformats.org/officeDocument/2006/relationships/hyperlink" Target="http://www.youtube.com/watch?v=pWSC48EUg-8&amp;feature=related"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ted.com/talks/rebecca_saxe_how_brains_make_moral_judgments.html" TargetMode="External"/><Relationship Id="rId3" Type="http://schemas.openxmlformats.org/officeDocument/2006/relationships/image" Target="../media/image13.jpeg"/><Relationship Id="rId7" Type="http://schemas.openxmlformats.org/officeDocument/2006/relationships/hyperlink" Target="http://www.youtube.com/user/mindsignonlin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0.xml.rels><?xml version="1.0" encoding="UTF-8" standalone="yes"?>
<Relationships xmlns="http://schemas.openxmlformats.org/package/2006/relationships"><Relationship Id="rId8" Type="http://schemas.openxmlformats.org/officeDocument/2006/relationships/hyperlink" Target="http://www.experiment-resources.com/experimental-research.html" TargetMode="External"/><Relationship Id="rId3" Type="http://schemas.openxmlformats.org/officeDocument/2006/relationships/hyperlink" Target="http://www.youtube.com/watch?v=dddFfRaBPqg&amp;feature=relmfu" TargetMode="External"/><Relationship Id="rId7" Type="http://schemas.openxmlformats.org/officeDocument/2006/relationships/hyperlink" Target="http://highered.mcgraw-hill.com/sites/0072413875/student_view0/glossary.html" TargetMode="External"/><Relationship Id="rId2" Type="http://schemas.openxmlformats.org/officeDocument/2006/relationships/hyperlink" Target="http://www.simplypsychology.org/cognitive.html" TargetMode="External"/><Relationship Id="rId1" Type="http://schemas.openxmlformats.org/officeDocument/2006/relationships/slideLayout" Target="../slideLayouts/slideLayout2.xml"/><Relationship Id="rId6" Type="http://schemas.openxmlformats.org/officeDocument/2006/relationships/hyperlink" Target="http://www.apa.org/research/action/glossary.aspx" TargetMode="External"/><Relationship Id="rId5" Type="http://schemas.openxmlformats.org/officeDocument/2006/relationships/hyperlink" Target="http://webspace.ship.edu/ambart/PSY_220/conformoutline.htm" TargetMode="External"/><Relationship Id="rId10" Type="http://schemas.openxmlformats.org/officeDocument/2006/relationships/hyperlink" Target="http://www.experiment-resources.com/deception-and-research.html" TargetMode="External"/><Relationship Id="rId4" Type="http://schemas.openxmlformats.org/officeDocument/2006/relationships/hyperlink" Target="http://www.youtube.com/watch?v=c4LdtAJaZPA&amp;feature=relmfu" TargetMode="External"/><Relationship Id="rId9" Type="http://schemas.openxmlformats.org/officeDocument/2006/relationships/hyperlink" Target="http://www.experiment-resources.com/psychology.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accent5">
                    <a:lumMod val="50000"/>
                  </a:schemeClr>
                </a:solidFill>
              </a:rPr>
              <a:t>Making of the Modern Mind</a:t>
            </a:r>
            <a:endParaRPr lang="en-US" dirty="0">
              <a:solidFill>
                <a:schemeClr val="accent5">
                  <a:lumMod val="50000"/>
                </a:schemeClr>
              </a:solidFill>
            </a:endParaRPr>
          </a:p>
        </p:txBody>
      </p:sp>
    </p:spTree>
    <p:extLst>
      <p:ext uri="{BB962C8B-B14F-4D97-AF65-F5344CB8AC3E}">
        <p14:creationId xmlns="" xmlns:p14="http://schemas.microsoft.com/office/powerpoint/2010/main" val="399330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3810000" cy="1162050"/>
          </a:xfrm>
        </p:spPr>
        <p:txBody>
          <a:bodyPr>
            <a:normAutofit/>
          </a:bodyPr>
          <a:lstStyle/>
          <a:p>
            <a:r>
              <a:rPr lang="en-US" sz="2800" dirty="0" smtClean="0">
                <a:solidFill>
                  <a:srgbClr val="002060"/>
                </a:solidFill>
              </a:rPr>
              <a:t>properties</a:t>
            </a:r>
            <a:endParaRPr lang="en-US" sz="2400" dirty="0">
              <a:solidFill>
                <a:srgbClr val="002060"/>
              </a:solidFill>
            </a:endParaRPr>
          </a:p>
        </p:txBody>
      </p:sp>
      <p:pic>
        <p:nvPicPr>
          <p:cNvPr id="4" name="Picture 14" descr="http://www.philosophy-index.com/philosophy/mind/property-dualism.jpg"/>
          <p:cNvPicPr>
            <a:picLocks noChangeAspect="1" noChangeArrowheads="1"/>
          </p:cNvPicPr>
          <p:nvPr/>
        </p:nvPicPr>
        <p:blipFill>
          <a:blip r:embed="rId2" cstate="print"/>
          <a:srcRect b="2857"/>
          <a:stretch>
            <a:fillRect/>
          </a:stretch>
        </p:blipFill>
        <p:spPr bwMode="auto">
          <a:xfrm>
            <a:off x="762000" y="1524000"/>
            <a:ext cx="4267200" cy="4352520"/>
          </a:xfrm>
          <a:prstGeom prst="rect">
            <a:avLst/>
          </a:prstGeom>
          <a:noFill/>
        </p:spPr>
      </p:pic>
      <p:sp>
        <p:nvSpPr>
          <p:cNvPr id="6" name="TextBox 5"/>
          <p:cNvSpPr txBox="1"/>
          <p:nvPr/>
        </p:nvSpPr>
        <p:spPr>
          <a:xfrm>
            <a:off x="5257800" y="1981200"/>
            <a:ext cx="3886200" cy="4339650"/>
          </a:xfrm>
          <a:prstGeom prst="rect">
            <a:avLst/>
          </a:prstGeom>
          <a:noFill/>
        </p:spPr>
        <p:txBody>
          <a:bodyPr wrap="square" rtlCol="0">
            <a:spAutoFit/>
          </a:bodyPr>
          <a:lstStyle/>
          <a:p>
            <a:pPr marL="342900" indent="-342900"/>
            <a:r>
              <a:rPr lang="en-US" sz="2000" dirty="0" smtClean="0">
                <a:solidFill>
                  <a:schemeClr val="bg1"/>
                </a:solidFill>
              </a:rPr>
              <a:t>  </a:t>
            </a:r>
            <a:r>
              <a:rPr lang="en-US" sz="2000" b="1" dirty="0" smtClean="0">
                <a:solidFill>
                  <a:srgbClr val="7030A0"/>
                </a:solidFill>
              </a:rPr>
              <a:t>Property is the attribute of something, or its quality</a:t>
            </a:r>
          </a:p>
          <a:p>
            <a:pPr marL="342900" indent="-342900"/>
            <a:endParaRPr lang="en-US" dirty="0" smtClean="0"/>
          </a:p>
          <a:p>
            <a:pPr marL="342900" indent="-342900"/>
            <a:r>
              <a:rPr lang="en-US" sz="2000" b="1" dirty="0" smtClean="0">
                <a:solidFill>
                  <a:srgbClr val="002060"/>
                </a:solidFill>
              </a:rPr>
              <a:t>Questions:</a:t>
            </a:r>
          </a:p>
          <a:p>
            <a:pPr marL="342900" indent="-342900">
              <a:buFont typeface="+mj-lt"/>
              <a:buAutoNum type="arabicPeriod"/>
            </a:pPr>
            <a:endParaRPr lang="en-US" dirty="0" smtClean="0">
              <a:solidFill>
                <a:srgbClr val="002060"/>
              </a:solidFill>
            </a:endParaRPr>
          </a:p>
          <a:p>
            <a:pPr marL="342900" indent="-342900">
              <a:buFont typeface="+mj-lt"/>
              <a:buAutoNum type="arabicPeriod"/>
            </a:pPr>
            <a:r>
              <a:rPr lang="en-US" dirty="0" smtClean="0">
                <a:solidFill>
                  <a:srgbClr val="002060"/>
                </a:solidFill>
              </a:rPr>
              <a:t>If the quality is accidental is it still a property?</a:t>
            </a:r>
          </a:p>
          <a:p>
            <a:pPr marL="342900" indent="-342900">
              <a:buFont typeface="+mj-lt"/>
              <a:buAutoNum type="arabicPeriod"/>
            </a:pPr>
            <a:endParaRPr lang="en-US" dirty="0" smtClean="0">
              <a:solidFill>
                <a:srgbClr val="002060"/>
              </a:solidFill>
            </a:endParaRPr>
          </a:p>
          <a:p>
            <a:pPr marL="342900" indent="-342900">
              <a:buFont typeface="+mj-lt"/>
              <a:buAutoNum type="arabicPeriod"/>
            </a:pPr>
            <a:r>
              <a:rPr lang="en-US" dirty="0" smtClean="0">
                <a:solidFill>
                  <a:srgbClr val="002060"/>
                </a:solidFill>
              </a:rPr>
              <a:t>Does it have to be perceived to exist as a property?</a:t>
            </a:r>
          </a:p>
          <a:p>
            <a:pPr marL="342900" indent="-342900">
              <a:buFont typeface="+mj-lt"/>
              <a:buAutoNum type="arabicPeriod"/>
            </a:pPr>
            <a:endParaRPr lang="en-US" dirty="0" smtClean="0">
              <a:solidFill>
                <a:srgbClr val="002060"/>
              </a:solidFill>
            </a:endParaRPr>
          </a:p>
          <a:p>
            <a:pPr marL="342900" indent="-342900">
              <a:buFont typeface="+mj-lt"/>
              <a:buAutoNum type="arabicPeriod"/>
            </a:pPr>
            <a:r>
              <a:rPr lang="en-US" dirty="0" smtClean="0">
                <a:solidFill>
                  <a:srgbClr val="002060"/>
                </a:solidFill>
              </a:rPr>
              <a:t>Is the mind an intrinsic property,   or is it extrinsic?</a:t>
            </a:r>
          </a:p>
          <a:p>
            <a:pPr marL="342900" indent="-342900">
              <a:buFont typeface="+mj-lt"/>
              <a:buAutoNum type="arabicPeriod"/>
            </a:pPr>
            <a:endParaRPr lang="en-US" dirty="0" smtClean="0">
              <a:solidFill>
                <a:srgbClr val="002060"/>
              </a:solidFill>
            </a:endParaRPr>
          </a:p>
          <a:p>
            <a:pPr marL="342900" indent="-342900"/>
            <a:r>
              <a:rPr lang="en-US" dirty="0" smtClean="0">
                <a:solidFill>
                  <a:srgbClr val="002060"/>
                </a:solidFill>
              </a:rPr>
              <a:t>             Examples??</a:t>
            </a:r>
            <a:endParaRPr lang="en-US" dirty="0">
              <a:solidFill>
                <a:srgbClr val="00206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905000" y="533400"/>
            <a:ext cx="5715000" cy="1447800"/>
          </a:xfrm>
        </p:spPr>
        <p:txBody>
          <a:bodyPr>
            <a:normAutofit/>
          </a:bodyPr>
          <a:lstStyle/>
          <a:p>
            <a:pPr algn="r">
              <a:lnSpc>
                <a:spcPct val="150000"/>
              </a:lnSpc>
            </a:pPr>
            <a:r>
              <a:rPr lang="en-US" sz="2800" dirty="0" smtClean="0">
                <a:solidFill>
                  <a:srgbClr val="002060"/>
                </a:solidFill>
              </a:rPr>
              <a:t>Does the mind </a:t>
            </a:r>
            <a:br>
              <a:rPr lang="en-US" sz="2800" dirty="0" smtClean="0">
                <a:solidFill>
                  <a:srgbClr val="002060"/>
                </a:solidFill>
              </a:rPr>
            </a:br>
            <a:r>
              <a:rPr lang="en-US" sz="2800" dirty="0" smtClean="0">
                <a:solidFill>
                  <a:srgbClr val="002060"/>
                </a:solidFill>
              </a:rPr>
              <a:t>have Parts ?</a:t>
            </a:r>
            <a:endParaRPr lang="en-US" sz="2800" dirty="0">
              <a:solidFill>
                <a:srgbClr val="002060"/>
              </a:solidFill>
            </a:endParaRPr>
          </a:p>
        </p:txBody>
      </p:sp>
      <p:pic>
        <p:nvPicPr>
          <p:cNvPr id="44034" name="Picture 2" descr="https://encrypted-tbn2.google.com/images?q=tbn:ANd9GcSEMxQz2lB8SJIFnCzkTlBrcftrOQgHqWZxJygjc6WNYJZXJfV3"/>
          <p:cNvPicPr>
            <a:picLocks noChangeAspect="1" noChangeArrowheads="1"/>
          </p:cNvPicPr>
          <p:nvPr/>
        </p:nvPicPr>
        <p:blipFill>
          <a:blip r:embed="rId2" cstate="print"/>
          <a:srcRect b="6154"/>
          <a:stretch>
            <a:fillRect/>
          </a:stretch>
        </p:blipFill>
        <p:spPr bwMode="auto">
          <a:xfrm>
            <a:off x="685800" y="1752600"/>
            <a:ext cx="3127528" cy="2209800"/>
          </a:xfrm>
          <a:prstGeom prst="rect">
            <a:avLst/>
          </a:prstGeom>
          <a:noFill/>
        </p:spPr>
      </p:pic>
      <p:pic>
        <p:nvPicPr>
          <p:cNvPr id="47106" name="Picture 2" descr="https://encrypted-tbn3.google.com/images?q=tbn:ANd9GcScfI_Il3MThGM9WkzaPIQHEi0klDVjYLFKXIJjwZ5oX4gffG75gw"/>
          <p:cNvPicPr>
            <a:picLocks noChangeAspect="1" noChangeArrowheads="1"/>
          </p:cNvPicPr>
          <p:nvPr/>
        </p:nvPicPr>
        <p:blipFill>
          <a:blip r:embed="rId3" cstate="print"/>
          <a:srcRect l="4412" t="6486" r="4412" b="6486"/>
          <a:stretch>
            <a:fillRect/>
          </a:stretch>
        </p:blipFill>
        <p:spPr bwMode="auto">
          <a:xfrm>
            <a:off x="4882979" y="4038600"/>
            <a:ext cx="3575221" cy="2321013"/>
          </a:xfrm>
          <a:prstGeom prst="rect">
            <a:avLst/>
          </a:prstGeom>
          <a:noFill/>
        </p:spPr>
      </p:pic>
      <p:sp>
        <p:nvSpPr>
          <p:cNvPr id="9" name="TextBox 8"/>
          <p:cNvSpPr txBox="1"/>
          <p:nvPr/>
        </p:nvSpPr>
        <p:spPr>
          <a:xfrm>
            <a:off x="381000" y="4419600"/>
            <a:ext cx="3886200" cy="1938992"/>
          </a:xfrm>
          <a:prstGeom prst="rect">
            <a:avLst/>
          </a:prstGeom>
          <a:noFill/>
        </p:spPr>
        <p:txBody>
          <a:bodyPr wrap="square" rtlCol="0">
            <a:spAutoFit/>
          </a:bodyPr>
          <a:lstStyle/>
          <a:p>
            <a:r>
              <a:rPr lang="en-US" sz="2000" dirty="0" smtClean="0"/>
              <a:t>Conative</a:t>
            </a:r>
          </a:p>
          <a:p>
            <a:r>
              <a:rPr lang="en-US" sz="2000" dirty="0" smtClean="0"/>
              <a:t>Cognitive</a:t>
            </a:r>
          </a:p>
          <a:p>
            <a:r>
              <a:rPr lang="en-US" sz="2000" dirty="0" smtClean="0"/>
              <a:t>Affective </a:t>
            </a:r>
          </a:p>
          <a:p>
            <a:endParaRPr lang="en-US" sz="2000" dirty="0" smtClean="0"/>
          </a:p>
          <a:p>
            <a:r>
              <a:rPr lang="en-US" sz="2000" dirty="0" smtClean="0"/>
              <a:t>Implicit Memory</a:t>
            </a:r>
          </a:p>
          <a:p>
            <a:r>
              <a:rPr lang="en-US" sz="2000" dirty="0" smtClean="0"/>
              <a:t>Explicit Memory</a:t>
            </a:r>
            <a:endParaRPr lang="en-US" sz="2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6720840" cy="859302"/>
          </a:xfrm>
        </p:spPr>
        <p:txBody>
          <a:bodyPr>
            <a:normAutofit/>
          </a:bodyPr>
          <a:lstStyle/>
          <a:p>
            <a:r>
              <a:rPr lang="en-US" sz="2800" dirty="0" smtClean="0"/>
              <a:t>The mind-body problem</a:t>
            </a:r>
            <a:endParaRPr lang="en-US" sz="2800" dirty="0"/>
          </a:p>
        </p:txBody>
      </p:sp>
      <p:sp>
        <p:nvSpPr>
          <p:cNvPr id="3" name="TextBox 2"/>
          <p:cNvSpPr txBox="1"/>
          <p:nvPr/>
        </p:nvSpPr>
        <p:spPr>
          <a:xfrm>
            <a:off x="4267200" y="1295400"/>
            <a:ext cx="4267200" cy="923330"/>
          </a:xfrm>
          <a:prstGeom prst="rect">
            <a:avLst/>
          </a:prstGeom>
          <a:noFill/>
        </p:spPr>
        <p:txBody>
          <a:bodyPr wrap="square" rtlCol="0">
            <a:spAutoFit/>
          </a:bodyPr>
          <a:lstStyle/>
          <a:p>
            <a:r>
              <a:rPr lang="en-US" dirty="0" smtClean="0">
                <a:solidFill>
                  <a:srgbClr val="0070C0"/>
                </a:solidFill>
                <a:latin typeface="Arial" pitchFamily="34" charset="0"/>
                <a:cs typeface="Arial" pitchFamily="34" charset="0"/>
              </a:rPr>
              <a:t>Q:</a:t>
            </a:r>
          </a:p>
          <a:p>
            <a:r>
              <a:rPr lang="en-US" dirty="0" smtClean="0">
                <a:solidFill>
                  <a:srgbClr val="0070C0"/>
                </a:solidFill>
                <a:latin typeface="Arial" pitchFamily="34" charset="0"/>
                <a:cs typeface="Arial" pitchFamily="34" charset="0"/>
              </a:rPr>
              <a:t>How does the mind relate to physicality- the brain &amp; nervous system ?</a:t>
            </a:r>
          </a:p>
        </p:txBody>
      </p:sp>
      <p:pic>
        <p:nvPicPr>
          <p:cNvPr id="19460" name="Picture 4" descr="https://encrypted-tbn1.google.com/images?q=tbn:ANd9GcTzj5WLLBv_Y5AwLLVYxIJrHr9zLXEJzc7PNvkpenKcKHQOpbQD-Q"/>
          <p:cNvPicPr>
            <a:picLocks noChangeAspect="1" noChangeArrowheads="1"/>
          </p:cNvPicPr>
          <p:nvPr/>
        </p:nvPicPr>
        <p:blipFill>
          <a:blip r:embed="rId3" cstate="print"/>
          <a:srcRect/>
          <a:stretch>
            <a:fillRect/>
          </a:stretch>
        </p:blipFill>
        <p:spPr bwMode="auto">
          <a:xfrm>
            <a:off x="4953000" y="4873997"/>
            <a:ext cx="3124200" cy="1755403"/>
          </a:xfrm>
          <a:prstGeom prst="rect">
            <a:avLst/>
          </a:prstGeom>
          <a:noFill/>
        </p:spPr>
      </p:pic>
      <p:pic>
        <p:nvPicPr>
          <p:cNvPr id="19468" name="Picture 12" descr="https://encrypted-tbn3.google.com/images?q=tbn:ANd9GcRYLzdbDY_SD4p_FtYtQ19_98q3-3Az5VCGOLtdnfAFhD_IhoDY"/>
          <p:cNvPicPr>
            <a:picLocks noChangeAspect="1" noChangeArrowheads="1"/>
          </p:cNvPicPr>
          <p:nvPr/>
        </p:nvPicPr>
        <p:blipFill>
          <a:blip r:embed="rId4" cstate="print"/>
          <a:srcRect/>
          <a:stretch>
            <a:fillRect/>
          </a:stretch>
        </p:blipFill>
        <p:spPr bwMode="auto">
          <a:xfrm>
            <a:off x="5029200" y="2788919"/>
            <a:ext cx="2971800" cy="1783081"/>
          </a:xfrm>
          <a:prstGeom prst="rect">
            <a:avLst/>
          </a:prstGeom>
          <a:noFill/>
        </p:spPr>
      </p:pic>
      <p:pic>
        <p:nvPicPr>
          <p:cNvPr id="19470" name="Picture 14" descr="http://intuitiontellsmeso.files.wordpress.com/2009/08/78_ithinkithink2.gif?w=339&amp;h=458"/>
          <p:cNvPicPr>
            <a:picLocks noChangeAspect="1" noChangeArrowheads="1"/>
          </p:cNvPicPr>
          <p:nvPr/>
        </p:nvPicPr>
        <p:blipFill>
          <a:blip r:embed="rId5" cstate="print"/>
          <a:srcRect/>
          <a:stretch>
            <a:fillRect/>
          </a:stretch>
        </p:blipFill>
        <p:spPr bwMode="auto">
          <a:xfrm>
            <a:off x="838200" y="1981200"/>
            <a:ext cx="3228975" cy="4352926"/>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2700000" scaled="0"/>
          <a:tileRect/>
        </a:gradFill>
        <a:effectLst/>
      </p:bgPr>
    </p:bg>
    <p:spTree>
      <p:nvGrpSpPr>
        <p:cNvPr id="1" name=""/>
        <p:cNvGrpSpPr/>
        <p:nvPr/>
      </p:nvGrpSpPr>
      <p:grpSpPr>
        <a:xfrm>
          <a:off x="0" y="0"/>
          <a:ext cx="0" cy="0"/>
          <a:chOff x="0" y="0"/>
          <a:chExt cx="0" cy="0"/>
        </a:xfrm>
      </p:grpSpPr>
      <p:pic>
        <p:nvPicPr>
          <p:cNvPr id="6" name="Picture 6" descr="https://encrypted-tbn1.google.com/images?q=tbn:ANd9GcSSb90xwo5NsCFcVkKnp70m6jWKA9UmZigZ-D0nDb8Eh7iC11p5"/>
          <p:cNvPicPr>
            <a:picLocks noChangeAspect="1" noChangeArrowheads="1"/>
          </p:cNvPicPr>
          <p:nvPr/>
        </p:nvPicPr>
        <p:blipFill>
          <a:blip r:embed="rId2" cstate="print">
            <a:duotone>
              <a:schemeClr val="accent1">
                <a:shade val="45000"/>
                <a:satMod val="135000"/>
              </a:schemeClr>
              <a:prstClr val="white"/>
            </a:duotone>
            <a:lum contrast="10000"/>
          </a:blip>
          <a:srcRect/>
          <a:stretch>
            <a:fillRect/>
          </a:stretch>
        </p:blipFill>
        <p:spPr bwMode="auto">
          <a:xfrm>
            <a:off x="5486400" y="76200"/>
            <a:ext cx="3276600" cy="1997927"/>
          </a:xfrm>
          <a:prstGeom prst="rect">
            <a:avLst/>
          </a:prstGeom>
          <a:noFill/>
        </p:spPr>
      </p:pic>
      <p:sp>
        <p:nvSpPr>
          <p:cNvPr id="4" name="Title 3"/>
          <p:cNvSpPr>
            <a:spLocks noGrp="1"/>
          </p:cNvSpPr>
          <p:nvPr>
            <p:ph type="title"/>
          </p:nvPr>
        </p:nvSpPr>
        <p:spPr>
          <a:xfrm>
            <a:off x="1295400" y="457200"/>
            <a:ext cx="7269480" cy="533400"/>
          </a:xfrm>
        </p:spPr>
        <p:txBody>
          <a:bodyPr>
            <a:normAutofit fontScale="90000"/>
          </a:bodyPr>
          <a:lstStyle/>
          <a:p>
            <a:r>
              <a:rPr lang="en-US" sz="2800" dirty="0" smtClean="0"/>
              <a:t>Mind Body problem</a:t>
            </a:r>
            <a:br>
              <a:rPr lang="en-US" sz="2800" dirty="0" smtClean="0"/>
            </a:br>
            <a:r>
              <a:rPr lang="en-US" sz="2800" dirty="0"/>
              <a:t> </a:t>
            </a:r>
            <a:r>
              <a:rPr lang="en-US" sz="2800" dirty="0" smtClean="0"/>
              <a:t>     </a:t>
            </a:r>
            <a:r>
              <a:rPr lang="en-US" sz="2000" dirty="0" smtClean="0"/>
              <a:t> </a:t>
            </a:r>
            <a:r>
              <a:rPr lang="en-US" sz="2800" dirty="0"/>
              <a:t/>
            </a:r>
            <a:br>
              <a:rPr lang="en-US" sz="2800" dirty="0"/>
            </a:br>
            <a:endParaRPr lang="en-US" sz="2000" dirty="0"/>
          </a:p>
        </p:txBody>
      </p:sp>
      <p:sp>
        <p:nvSpPr>
          <p:cNvPr id="5" name="Content Placeholder 4"/>
          <p:cNvSpPr>
            <a:spLocks noGrp="1"/>
          </p:cNvSpPr>
          <p:nvPr>
            <p:ph idx="1"/>
          </p:nvPr>
        </p:nvSpPr>
        <p:spPr>
          <a:xfrm>
            <a:off x="1143000" y="838200"/>
            <a:ext cx="7543800" cy="5791200"/>
          </a:xfrm>
        </p:spPr>
        <p:txBody>
          <a:bodyPr>
            <a:normAutofit fontScale="92500" lnSpcReduction="20000"/>
          </a:bodyPr>
          <a:lstStyle/>
          <a:p>
            <a:pPr>
              <a:buNone/>
            </a:pPr>
            <a:endParaRPr lang="en-US" sz="2300" dirty="0" smtClean="0"/>
          </a:p>
          <a:p>
            <a:r>
              <a:rPr lang="en-US" sz="2300" dirty="0" smtClean="0"/>
              <a:t>Dualism:</a:t>
            </a:r>
          </a:p>
          <a:p>
            <a:pPr>
              <a:buNone/>
            </a:pPr>
            <a:r>
              <a:rPr lang="en-US" sz="2300" dirty="0" smtClean="0"/>
              <a:t>       holds that body and mind are separate substances</a:t>
            </a:r>
          </a:p>
          <a:p>
            <a:pPr>
              <a:buNone/>
            </a:pPr>
            <a:endParaRPr lang="en-US" sz="2300" dirty="0" smtClean="0"/>
          </a:p>
          <a:p>
            <a:r>
              <a:rPr lang="en-US" sz="2300" dirty="0" smtClean="0"/>
              <a:t>Property Dualism</a:t>
            </a:r>
          </a:p>
          <a:p>
            <a:pPr lvl="1">
              <a:buNone/>
            </a:pPr>
            <a:r>
              <a:rPr lang="en-US" sz="1900" dirty="0" smtClean="0"/>
              <a:t>1. Physical properties</a:t>
            </a:r>
          </a:p>
          <a:p>
            <a:pPr lvl="2">
              <a:buFont typeface="Courier New" pitchFamily="49" charset="0"/>
              <a:buChar char="o"/>
            </a:pPr>
            <a:r>
              <a:rPr lang="en-US" sz="1900" dirty="0" smtClean="0"/>
              <a:t>Consciousness = neurobiology</a:t>
            </a:r>
          </a:p>
          <a:p>
            <a:pPr lvl="1">
              <a:buNone/>
            </a:pPr>
            <a:r>
              <a:rPr lang="en-US" sz="1900" dirty="0" smtClean="0"/>
              <a:t>2.  Mental Properties</a:t>
            </a:r>
          </a:p>
          <a:p>
            <a:pPr lvl="2">
              <a:buFont typeface="Courier New" pitchFamily="49" charset="0"/>
              <a:buChar char="o"/>
            </a:pPr>
            <a:r>
              <a:rPr lang="en-US" sz="1900" dirty="0" smtClean="0"/>
              <a:t>Material evolves properties depending on how its used or activated</a:t>
            </a:r>
          </a:p>
          <a:p>
            <a:pPr lvl="2">
              <a:buFont typeface="Courier New" pitchFamily="49" charset="0"/>
              <a:buChar char="o"/>
            </a:pPr>
            <a:endParaRPr lang="en-US" sz="2300" dirty="0" smtClean="0"/>
          </a:p>
          <a:p>
            <a:r>
              <a:rPr lang="en-US" sz="2300" dirty="0" smtClean="0"/>
              <a:t>Substance Dualism</a:t>
            </a:r>
          </a:p>
          <a:p>
            <a:pPr>
              <a:buNone/>
            </a:pPr>
            <a:r>
              <a:rPr lang="en-US" sz="2300" dirty="0" smtClean="0"/>
              <a:t>	 	</a:t>
            </a:r>
            <a:r>
              <a:rPr lang="en-US" sz="1900" dirty="0" smtClean="0"/>
              <a:t>1. Mind is material substance</a:t>
            </a:r>
          </a:p>
          <a:p>
            <a:pPr>
              <a:buNone/>
            </a:pPr>
            <a:r>
              <a:rPr lang="en-US" sz="1900" dirty="0" smtClean="0"/>
              <a:t>		2. Body is material,  but it can’t think</a:t>
            </a:r>
          </a:p>
          <a:p>
            <a:pPr>
              <a:buNone/>
            </a:pPr>
            <a:endParaRPr lang="en-US" sz="1800" dirty="0" smtClean="0"/>
          </a:p>
          <a:p>
            <a:pPr>
              <a:buNone/>
            </a:pPr>
            <a:r>
              <a:rPr lang="en-US" sz="2300" dirty="0" smtClean="0"/>
              <a:t>Cartesian Dualism:</a:t>
            </a:r>
            <a:r>
              <a:rPr lang="en-US" sz="2400" dirty="0"/>
              <a:t> argues that there is a two-way interaction between mental and physical substances</a:t>
            </a:r>
            <a:endParaRPr lang="en-US" sz="2300" dirty="0" smtClean="0"/>
          </a:p>
          <a:p>
            <a:r>
              <a:rPr lang="en-US" sz="1800" dirty="0" smtClean="0">
                <a:solidFill>
                  <a:srgbClr val="7030A0"/>
                </a:solidFill>
              </a:rPr>
              <a:t>How can the mind, which is immaterial, cause anything?</a:t>
            </a:r>
          </a:p>
          <a:p>
            <a:r>
              <a:rPr lang="en-US" sz="1800" dirty="0" smtClean="0">
                <a:solidFill>
                  <a:srgbClr val="7030A0"/>
                </a:solidFill>
              </a:rPr>
              <a:t>How can something immaterial, react with material?</a:t>
            </a:r>
          </a:p>
          <a:p>
            <a:endParaRPr lang="en-US" sz="18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Embodiment </a:t>
            </a:r>
            <a:br>
              <a:rPr lang="en-US" sz="2800" dirty="0" smtClean="0"/>
            </a:br>
            <a:r>
              <a:rPr lang="en-US" sz="2800" dirty="0" smtClean="0"/>
              <a:t>Mind Body problem; terms continued</a:t>
            </a:r>
            <a:endParaRPr lang="en-US" sz="2800" dirty="0"/>
          </a:p>
        </p:txBody>
      </p:sp>
      <p:sp>
        <p:nvSpPr>
          <p:cNvPr id="3" name="Content Placeholder 2"/>
          <p:cNvSpPr>
            <a:spLocks noGrp="1"/>
          </p:cNvSpPr>
          <p:nvPr>
            <p:ph idx="1"/>
          </p:nvPr>
        </p:nvSpPr>
        <p:spPr/>
        <p:txBody>
          <a:bodyPr/>
          <a:lstStyle/>
          <a:p>
            <a:endParaRPr lang="en-US" sz="2000" dirty="0" smtClean="0"/>
          </a:p>
          <a:p>
            <a:r>
              <a:rPr lang="en-US" sz="2000" dirty="0" smtClean="0"/>
              <a:t>Monism</a:t>
            </a:r>
          </a:p>
          <a:p>
            <a:r>
              <a:rPr lang="en-US" sz="2000" dirty="0" smtClean="0"/>
              <a:t>Behaviorism and Functionalism</a:t>
            </a:r>
          </a:p>
          <a:p>
            <a:pPr lvl="1"/>
            <a:r>
              <a:rPr lang="en-US" sz="1800" dirty="0" smtClean="0"/>
              <a:t>stress behavior and interactions with the world as clues to the mind's inner workings</a:t>
            </a:r>
          </a:p>
          <a:p>
            <a:r>
              <a:rPr lang="en-US" sz="2000" dirty="0" smtClean="0"/>
              <a:t>Idealism</a:t>
            </a:r>
          </a:p>
          <a:p>
            <a:pPr lvl="1"/>
            <a:r>
              <a:rPr lang="en-US" sz="1800" dirty="0" smtClean="0"/>
              <a:t>views the physical world as an illusion and suggests that only the mental realm exists</a:t>
            </a:r>
          </a:p>
          <a:p>
            <a:r>
              <a:rPr lang="en-US" sz="2000" dirty="0" smtClean="0"/>
              <a:t>"Anti-theories" of the mind</a:t>
            </a:r>
          </a:p>
          <a:p>
            <a:pPr lvl="1"/>
            <a:r>
              <a:rPr lang="en-US" sz="1800" dirty="0" smtClean="0"/>
              <a:t>that subjective mental experiences are fundamentally inexplicable and will always remain a mystery.</a:t>
            </a:r>
          </a:p>
          <a:p>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l="-100000" b="-100000"/>
        </a:gradFill>
        <a:effectLst/>
      </p:bgPr>
    </p:bg>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229" t="8247" r="6814" b="6186"/>
          <a:stretch/>
        </p:blipFill>
        <p:spPr bwMode="auto">
          <a:xfrm>
            <a:off x="6019800" y="4114118"/>
            <a:ext cx="2433466" cy="1753282"/>
          </a:xfrm>
          <a:prstGeom prst="rect">
            <a:avLst/>
          </a:prstGeom>
          <a:noFill/>
          <a:ln>
            <a:noFill/>
          </a:ln>
          <a:effectLst/>
          <a:scene3d>
            <a:camera prst="orthographicFront">
              <a:rot lat="0" lon="0" rev="0"/>
            </a:camera>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47800" y="381000"/>
            <a:ext cx="7498080" cy="1143000"/>
          </a:xfrm>
        </p:spPr>
        <p:txBody>
          <a:bodyPr>
            <a:normAutofit fontScale="90000"/>
          </a:bodyPr>
          <a:lstStyle/>
          <a:p>
            <a:r>
              <a:rPr lang="en-US" sz="3600" b="1" dirty="0" smtClean="0">
                <a:effectLst/>
              </a:rPr>
              <a:t/>
            </a:r>
            <a:br>
              <a:rPr lang="en-US" sz="3600" b="1" dirty="0" smtClean="0">
                <a:effectLst/>
              </a:rPr>
            </a:br>
            <a:r>
              <a:rPr lang="en-US" sz="3600" b="1" dirty="0" smtClean="0">
                <a:effectLst/>
              </a:rPr>
              <a:t/>
            </a:r>
            <a:br>
              <a:rPr lang="en-US" sz="3600" b="1" dirty="0" smtClean="0">
                <a:effectLst/>
              </a:rPr>
            </a:br>
            <a:r>
              <a:rPr lang="en-US" sz="3100" b="1" dirty="0" smtClean="0">
                <a:solidFill>
                  <a:schemeClr val="bg2">
                    <a:lumMod val="50000"/>
                  </a:schemeClr>
                </a:solidFill>
                <a:effectLst/>
              </a:rPr>
              <a:t>Behaviorism</a:t>
            </a:r>
            <a:br>
              <a:rPr lang="en-US" sz="3100" b="1" dirty="0" smtClean="0">
                <a:solidFill>
                  <a:schemeClr val="bg2">
                    <a:lumMod val="50000"/>
                  </a:schemeClr>
                </a:solidFill>
                <a:effectLst/>
              </a:rPr>
            </a:br>
            <a:r>
              <a:rPr lang="en-US" sz="3100" b="1" dirty="0" smtClean="0">
                <a:solidFill>
                  <a:schemeClr val="bg2">
                    <a:lumMod val="50000"/>
                  </a:schemeClr>
                </a:solidFill>
                <a:effectLst/>
              </a:rPr>
              <a:t>         </a:t>
            </a:r>
            <a:r>
              <a:rPr lang="en-US" sz="2200" b="1" dirty="0" smtClean="0">
                <a:solidFill>
                  <a:schemeClr val="bg2">
                    <a:lumMod val="50000"/>
                  </a:schemeClr>
                </a:solidFill>
                <a:effectLst/>
              </a:rPr>
              <a:t>We’re born a blank state</a:t>
            </a:r>
            <a:br>
              <a:rPr lang="en-US" sz="2200" b="1" dirty="0" smtClean="0">
                <a:solidFill>
                  <a:schemeClr val="bg2">
                    <a:lumMod val="50000"/>
                  </a:schemeClr>
                </a:solidFill>
                <a:effectLst/>
              </a:rPr>
            </a:br>
            <a:r>
              <a:rPr lang="en-US" sz="2200" b="1" dirty="0" smtClean="0">
                <a:solidFill>
                  <a:schemeClr val="bg2">
                    <a:lumMod val="50000"/>
                  </a:schemeClr>
                </a:solidFill>
                <a:effectLst/>
              </a:rPr>
              <a:t/>
            </a:r>
            <a:br>
              <a:rPr lang="en-US" sz="2200" b="1" dirty="0" smtClean="0">
                <a:solidFill>
                  <a:schemeClr val="bg2">
                    <a:lumMod val="50000"/>
                  </a:schemeClr>
                </a:solidFill>
                <a:effectLst/>
              </a:rPr>
            </a:br>
            <a:r>
              <a:rPr lang="en-US" sz="2200" b="1" dirty="0" smtClean="0">
                <a:effectLst/>
              </a:rPr>
              <a:t/>
            </a:r>
            <a:br>
              <a:rPr lang="en-US" sz="2200" b="1" dirty="0" smtClean="0">
                <a:effectLst/>
              </a:rPr>
            </a:br>
            <a:r>
              <a:rPr lang="en-US" sz="2200" b="1" dirty="0" smtClean="0">
                <a:solidFill>
                  <a:srgbClr val="69676D">
                    <a:satMod val="130000"/>
                  </a:srgbClr>
                </a:solidFill>
                <a:effectLst/>
              </a:rPr>
              <a:t/>
            </a:r>
            <a:br>
              <a:rPr lang="en-US" sz="2200" b="1" dirty="0" smtClean="0">
                <a:solidFill>
                  <a:srgbClr val="69676D">
                    <a:satMod val="130000"/>
                  </a:srgbClr>
                </a:solidFill>
                <a:effectLst/>
              </a:rPr>
            </a:br>
            <a:endParaRPr lang="en-US" sz="2200" b="1" dirty="0">
              <a:effectLst/>
            </a:endParaRPr>
          </a:p>
        </p:txBody>
      </p:sp>
      <p:sp>
        <p:nvSpPr>
          <p:cNvPr id="3" name="Content Placeholder 2"/>
          <p:cNvSpPr>
            <a:spLocks noGrp="1"/>
          </p:cNvSpPr>
          <p:nvPr>
            <p:ph idx="1"/>
          </p:nvPr>
        </p:nvSpPr>
        <p:spPr>
          <a:xfrm>
            <a:off x="1905000" y="1447800"/>
            <a:ext cx="6888480" cy="4800600"/>
          </a:xfrm>
        </p:spPr>
        <p:txBody>
          <a:bodyPr>
            <a:normAutofit/>
          </a:bodyPr>
          <a:lstStyle/>
          <a:p>
            <a:pPr>
              <a:buFont typeface="Wingdings" pitchFamily="2" charset="2"/>
              <a:buChar char="q"/>
            </a:pPr>
            <a:r>
              <a:rPr lang="en-US" sz="1900" dirty="0">
                <a:solidFill>
                  <a:srgbClr val="00B050"/>
                </a:solidFill>
              </a:rPr>
              <a:t>Experience</a:t>
            </a:r>
          </a:p>
          <a:p>
            <a:pPr>
              <a:buFont typeface="Wingdings" pitchFamily="2" charset="2"/>
              <a:buChar char="q"/>
            </a:pPr>
            <a:r>
              <a:rPr lang="en-US" sz="1900" dirty="0" smtClean="0">
                <a:solidFill>
                  <a:srgbClr val="00B050"/>
                </a:solidFill>
              </a:rPr>
              <a:t>Classical Conditioning</a:t>
            </a:r>
          </a:p>
          <a:p>
            <a:pPr lvl="1">
              <a:buClr>
                <a:srgbClr val="FF0000"/>
              </a:buClr>
              <a:buSzPct val="100000"/>
              <a:buFont typeface="Wingdings" pitchFamily="2" charset="2"/>
              <a:buChar char="ü"/>
            </a:pPr>
            <a:r>
              <a:rPr lang="en-US" sz="1900" dirty="0" smtClean="0">
                <a:solidFill>
                  <a:srgbClr val="00B050"/>
                </a:solidFill>
              </a:rPr>
              <a:t>Skinner studies</a:t>
            </a:r>
          </a:p>
          <a:p>
            <a:pPr>
              <a:buFont typeface="Wingdings" pitchFamily="2" charset="2"/>
              <a:buChar char="q"/>
            </a:pPr>
            <a:r>
              <a:rPr lang="en-US" sz="1900" dirty="0" smtClean="0">
                <a:solidFill>
                  <a:srgbClr val="00B050"/>
                </a:solidFill>
              </a:rPr>
              <a:t>Social conditioning</a:t>
            </a:r>
          </a:p>
          <a:p>
            <a:pPr marL="82296" indent="0">
              <a:buNone/>
            </a:pPr>
            <a:r>
              <a:rPr lang="en-US" sz="1900" dirty="0" smtClean="0">
                <a:solidFill>
                  <a:srgbClr val="00B050"/>
                </a:solidFill>
              </a:rPr>
              <a:t>    Social skills = larger brain</a:t>
            </a:r>
          </a:p>
          <a:p>
            <a:pPr marL="0" lvl="0" indent="0">
              <a:buClr>
                <a:srgbClr val="FF0000"/>
              </a:buClr>
              <a:buNone/>
            </a:pPr>
            <a:r>
              <a:rPr lang="en-US" sz="1900" dirty="0" smtClean="0">
                <a:solidFill>
                  <a:srgbClr val="00B050"/>
                </a:solidFill>
              </a:rPr>
              <a:t>	The </a:t>
            </a:r>
            <a:r>
              <a:rPr lang="en-US" sz="1900" dirty="0">
                <a:solidFill>
                  <a:srgbClr val="00B050"/>
                </a:solidFill>
              </a:rPr>
              <a:t>larger the community group of a primate species, </a:t>
            </a:r>
            <a:endParaRPr lang="en-US" sz="1900" dirty="0" smtClean="0">
              <a:solidFill>
                <a:srgbClr val="00B050"/>
              </a:solidFill>
            </a:endParaRPr>
          </a:p>
          <a:p>
            <a:pPr marL="0" lvl="0" indent="0">
              <a:buClr>
                <a:srgbClr val="CEB966"/>
              </a:buClr>
              <a:buNone/>
            </a:pPr>
            <a:r>
              <a:rPr lang="en-US" sz="1900" dirty="0">
                <a:solidFill>
                  <a:srgbClr val="00B050"/>
                </a:solidFill>
              </a:rPr>
              <a:t>	</a:t>
            </a:r>
            <a:r>
              <a:rPr lang="en-US" sz="1900" dirty="0" smtClean="0">
                <a:solidFill>
                  <a:srgbClr val="00B050"/>
                </a:solidFill>
              </a:rPr>
              <a:t>the larger that </a:t>
            </a:r>
            <a:r>
              <a:rPr lang="en-US" sz="1900" dirty="0">
                <a:solidFill>
                  <a:srgbClr val="00B050"/>
                </a:solidFill>
              </a:rPr>
              <a:t>species’ brain relative to the </a:t>
            </a:r>
            <a:r>
              <a:rPr lang="en-US" sz="1900" dirty="0" smtClean="0">
                <a:solidFill>
                  <a:srgbClr val="00B050"/>
                </a:solidFill>
              </a:rPr>
              <a:t>body</a:t>
            </a:r>
          </a:p>
          <a:p>
            <a:pPr marL="0" lvl="0" indent="0">
              <a:buClr>
                <a:srgbClr val="CEB966"/>
              </a:buClr>
              <a:buNone/>
            </a:pPr>
            <a:endParaRPr lang="en-US" sz="1900" dirty="0" smtClean="0">
              <a:solidFill>
                <a:srgbClr val="00B050"/>
              </a:solidFill>
            </a:endParaRPr>
          </a:p>
          <a:p>
            <a:pPr marL="0" lvl="0" indent="0">
              <a:buClr>
                <a:srgbClr val="CEB966"/>
              </a:buClr>
              <a:buNone/>
            </a:pPr>
            <a:endParaRPr lang="en-US" sz="1900" dirty="0">
              <a:solidFill>
                <a:schemeClr val="accent5">
                  <a:lumMod val="50000"/>
                </a:schemeClr>
              </a:solidFill>
            </a:endParaRPr>
          </a:p>
          <a:p>
            <a:pPr marL="0" lvl="0" indent="0">
              <a:buClr>
                <a:srgbClr val="CEB966"/>
              </a:buClr>
              <a:buNone/>
            </a:pPr>
            <a:endParaRPr lang="en-US" sz="1900" dirty="0">
              <a:solidFill>
                <a:schemeClr val="accent5">
                  <a:lumMod val="50000"/>
                </a:schemeClr>
              </a:solidFill>
            </a:endParaRPr>
          </a:p>
          <a:p>
            <a:pPr marL="82296" indent="0">
              <a:buNone/>
            </a:pPr>
            <a:endParaRPr lang="en-US" sz="1800" dirty="0" smtClean="0"/>
          </a:p>
          <a:p>
            <a:pPr marL="82296" indent="0">
              <a:buNone/>
            </a:pPr>
            <a:endParaRPr lang="en-US" sz="1800" dirty="0" smtClean="0"/>
          </a:p>
          <a:p>
            <a:pPr marL="82296" indent="0">
              <a:buNone/>
            </a:pPr>
            <a:endParaRPr lang="en-US" sz="1800" dirty="0" smtClean="0"/>
          </a:p>
          <a:p>
            <a:pPr marL="82296" indent="0">
              <a:buNone/>
            </a:pPr>
            <a:endParaRPr lang="en-US" dirty="0"/>
          </a:p>
        </p:txBody>
      </p:sp>
      <p:sp>
        <p:nvSpPr>
          <p:cNvPr id="5" name="TextBox 4"/>
          <p:cNvSpPr txBox="1"/>
          <p:nvPr/>
        </p:nvSpPr>
        <p:spPr>
          <a:xfrm>
            <a:off x="1461977" y="457200"/>
            <a:ext cx="530915" cy="1046440"/>
          </a:xfrm>
          <a:prstGeom prst="rect">
            <a:avLst/>
          </a:prstGeom>
          <a:noFill/>
        </p:spPr>
        <p:txBody>
          <a:bodyPr wrap="none" rtlCol="0">
            <a:spAutoFit/>
          </a:bodyPr>
          <a:lstStyle/>
          <a:p>
            <a:endParaRPr lang="en-US" sz="2200" dirty="0" smtClean="0">
              <a:solidFill>
                <a:schemeClr val="accent5">
                  <a:lumMod val="50000"/>
                </a:schemeClr>
              </a:solidFill>
              <a:ea typeface="+mj-ea"/>
              <a:cs typeface="+mj-cs"/>
            </a:endParaRPr>
          </a:p>
          <a:p>
            <a:pPr marL="342900" indent="-342900"/>
            <a:r>
              <a:rPr lang="en-US" sz="2200" b="1" dirty="0">
                <a:solidFill>
                  <a:srgbClr val="69676D">
                    <a:satMod val="130000"/>
                  </a:srgbClr>
                </a:solidFill>
                <a:ea typeface="+mj-ea"/>
                <a:cs typeface="+mj-cs"/>
              </a:rPr>
              <a:t/>
            </a:r>
            <a:br>
              <a:rPr lang="en-US" sz="2200" b="1" dirty="0">
                <a:solidFill>
                  <a:srgbClr val="69676D">
                    <a:satMod val="130000"/>
                  </a:srgbClr>
                </a:solidFill>
                <a:ea typeface="+mj-ea"/>
                <a:cs typeface="+mj-cs"/>
              </a:rPr>
            </a:br>
            <a:endParaRPr lang="en-US" dirty="0"/>
          </a:p>
        </p:txBody>
      </p:sp>
      <p:sp>
        <p:nvSpPr>
          <p:cNvPr id="7" name="TextBox 6"/>
          <p:cNvSpPr txBox="1"/>
          <p:nvPr/>
        </p:nvSpPr>
        <p:spPr>
          <a:xfrm>
            <a:off x="4800600" y="4572000"/>
            <a:ext cx="152400" cy="369332"/>
          </a:xfrm>
          <a:prstGeom prst="rect">
            <a:avLst/>
          </a:prstGeom>
          <a:noFill/>
        </p:spPr>
        <p:txBody>
          <a:bodyPr wrap="square" rtlCol="0">
            <a:spAutoFit/>
          </a:bodyPr>
          <a:lstStyle/>
          <a:p>
            <a:endParaRPr lang="en-US" dirty="0"/>
          </a:p>
        </p:txBody>
      </p:sp>
      <p:sp>
        <p:nvSpPr>
          <p:cNvPr id="8" name="TextBox 7"/>
          <p:cNvSpPr txBox="1"/>
          <p:nvPr/>
        </p:nvSpPr>
        <p:spPr>
          <a:xfrm>
            <a:off x="5181600" y="5867400"/>
            <a:ext cx="3549502" cy="707886"/>
          </a:xfrm>
          <a:prstGeom prst="rect">
            <a:avLst/>
          </a:prstGeom>
          <a:noFill/>
        </p:spPr>
        <p:txBody>
          <a:bodyPr wrap="square" rtlCol="0">
            <a:spAutoFit/>
          </a:bodyPr>
          <a:lstStyle/>
          <a:p>
            <a:pPr marL="82296" lvl="0" algn="ctr">
              <a:spcBef>
                <a:spcPts val="600"/>
              </a:spcBef>
              <a:buClr>
                <a:srgbClr val="CEB966"/>
              </a:buClr>
              <a:buSzPct val="80000"/>
            </a:pPr>
            <a:r>
              <a:rPr lang="en-US" sz="2000" dirty="0">
                <a:solidFill>
                  <a:schemeClr val="bg2">
                    <a:lumMod val="50000"/>
                  </a:schemeClr>
                </a:solidFill>
              </a:rPr>
              <a:t>Human </a:t>
            </a:r>
            <a:r>
              <a:rPr lang="en-US" sz="2000" dirty="0" smtClean="0">
                <a:solidFill>
                  <a:schemeClr val="bg2">
                    <a:lumMod val="50000"/>
                  </a:schemeClr>
                </a:solidFill>
              </a:rPr>
              <a:t>sociability </a:t>
            </a:r>
            <a:r>
              <a:rPr lang="en-US" sz="2000" dirty="0">
                <a:solidFill>
                  <a:schemeClr val="bg2">
                    <a:lumMod val="50000"/>
                  </a:schemeClr>
                </a:solidFill>
              </a:rPr>
              <a:t>may account </a:t>
            </a:r>
            <a:r>
              <a:rPr lang="en-US" sz="2000" dirty="0" smtClean="0">
                <a:solidFill>
                  <a:schemeClr val="bg2">
                    <a:lumMod val="50000"/>
                  </a:schemeClr>
                </a:solidFill>
              </a:rPr>
              <a:t>for </a:t>
            </a:r>
            <a:r>
              <a:rPr lang="en-US" sz="2000" dirty="0">
                <a:solidFill>
                  <a:schemeClr val="bg2">
                    <a:lumMod val="50000"/>
                  </a:schemeClr>
                </a:solidFill>
              </a:rPr>
              <a:t>a particularly large brain</a:t>
            </a:r>
          </a:p>
        </p:txBody>
      </p:sp>
      <p:sp>
        <p:nvSpPr>
          <p:cNvPr id="9" name="TextBox 8"/>
          <p:cNvSpPr txBox="1"/>
          <p:nvPr/>
        </p:nvSpPr>
        <p:spPr>
          <a:xfrm>
            <a:off x="1066800" y="5029200"/>
            <a:ext cx="3124200" cy="369332"/>
          </a:xfrm>
          <a:prstGeom prst="rect">
            <a:avLst/>
          </a:prstGeom>
          <a:noFill/>
          <a:ln w="38100">
            <a:noFill/>
          </a:ln>
        </p:spPr>
        <p:txBody>
          <a:bodyPr wrap="square" rtlCol="0">
            <a:spAutoFit/>
          </a:bodyPr>
          <a:lstStyle/>
          <a:p>
            <a:r>
              <a:rPr lang="en-US" dirty="0" smtClean="0"/>
              <a:t>  </a:t>
            </a:r>
            <a:endParaRPr lang="en-US" dirty="0"/>
          </a:p>
        </p:txBody>
      </p:sp>
    </p:spTree>
    <p:extLst>
      <p:ext uri="{BB962C8B-B14F-4D97-AF65-F5344CB8AC3E}">
        <p14:creationId xmlns="" xmlns:p14="http://schemas.microsoft.com/office/powerpoint/2010/main" val="3484431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l="-100000" b="-100000"/>
        </a:gradFill>
        <a:effectLst/>
      </p:bgPr>
    </p:bg>
    <p:spTree>
      <p:nvGrpSpPr>
        <p:cNvPr id="1" name=""/>
        <p:cNvGrpSpPr/>
        <p:nvPr/>
      </p:nvGrpSpPr>
      <p:grpSpPr>
        <a:xfrm>
          <a:off x="0" y="0"/>
          <a:ext cx="0" cy="0"/>
          <a:chOff x="0" y="0"/>
          <a:chExt cx="0" cy="0"/>
        </a:xfrm>
      </p:grpSpPr>
      <p:sp>
        <p:nvSpPr>
          <p:cNvPr id="4" name="Rectangle 3"/>
          <p:cNvSpPr/>
          <p:nvPr/>
        </p:nvSpPr>
        <p:spPr>
          <a:xfrm>
            <a:off x="1524000" y="3352800"/>
            <a:ext cx="6978502" cy="2031325"/>
          </a:xfrm>
          <a:prstGeom prst="rect">
            <a:avLst/>
          </a:prstGeom>
        </p:spPr>
        <p:txBody>
          <a:bodyPr wrap="square">
            <a:spAutoFit/>
          </a:bodyPr>
          <a:lstStyle/>
          <a:p>
            <a:pPr>
              <a:buClr>
                <a:srgbClr val="CEB966"/>
              </a:buClr>
            </a:pPr>
            <a:r>
              <a:rPr lang="en-US" dirty="0">
                <a:solidFill>
                  <a:srgbClr val="00B050"/>
                </a:solidFill>
                <a:ea typeface="+mj-ea"/>
                <a:cs typeface="+mj-cs"/>
              </a:rPr>
              <a:t>Q</a:t>
            </a:r>
            <a:r>
              <a:rPr lang="en-US" dirty="0">
                <a:solidFill>
                  <a:srgbClr val="7030A0"/>
                </a:solidFill>
                <a:ea typeface="+mj-ea"/>
                <a:cs typeface="+mj-cs"/>
              </a:rPr>
              <a:t>: </a:t>
            </a:r>
            <a:r>
              <a:rPr lang="en-US" dirty="0">
                <a:solidFill>
                  <a:srgbClr val="00B050"/>
                </a:solidFill>
                <a:ea typeface="+mj-ea"/>
                <a:cs typeface="+mj-cs"/>
              </a:rPr>
              <a:t>can </a:t>
            </a:r>
            <a:r>
              <a:rPr lang="en-US" dirty="0" smtClean="0">
                <a:solidFill>
                  <a:srgbClr val="00B050"/>
                </a:solidFill>
                <a:ea typeface="+mj-ea"/>
                <a:cs typeface="+mj-cs"/>
              </a:rPr>
              <a:t>a robot learn to </a:t>
            </a:r>
            <a:r>
              <a:rPr lang="en-US" dirty="0">
                <a:solidFill>
                  <a:srgbClr val="00B050"/>
                </a:solidFill>
                <a:ea typeface="+mj-ea"/>
                <a:cs typeface="+mj-cs"/>
              </a:rPr>
              <a:t>be a better </a:t>
            </a:r>
            <a:r>
              <a:rPr lang="en-US" dirty="0" smtClean="0">
                <a:solidFill>
                  <a:srgbClr val="00B050"/>
                </a:solidFill>
                <a:ea typeface="+mj-ea"/>
                <a:cs typeface="+mj-cs"/>
              </a:rPr>
              <a:t>robot?</a:t>
            </a:r>
          </a:p>
          <a:p>
            <a:pPr>
              <a:buClr>
                <a:srgbClr val="CEB966"/>
              </a:buClr>
            </a:pPr>
            <a:endParaRPr lang="en-US" dirty="0" smtClean="0">
              <a:solidFill>
                <a:srgbClr val="00B050"/>
              </a:solidFill>
            </a:endParaRPr>
          </a:p>
          <a:p>
            <a:pPr>
              <a:buClr>
                <a:srgbClr val="CEB966"/>
              </a:buClr>
            </a:pPr>
            <a:r>
              <a:rPr lang="en-US" dirty="0" smtClean="0">
                <a:solidFill>
                  <a:srgbClr val="00B050"/>
                </a:solidFill>
              </a:rPr>
              <a:t>What about people: </a:t>
            </a:r>
          </a:p>
          <a:p>
            <a:pPr marL="342900" indent="-342900">
              <a:buClr>
                <a:srgbClr val="CEB966"/>
              </a:buClr>
              <a:buFont typeface="Wingdings" pitchFamily="2" charset="2"/>
              <a:buChar char="q"/>
            </a:pPr>
            <a:r>
              <a:rPr lang="en-US" dirty="0" smtClean="0">
                <a:solidFill>
                  <a:srgbClr val="00B050"/>
                </a:solidFill>
              </a:rPr>
              <a:t>Morality </a:t>
            </a:r>
            <a:r>
              <a:rPr lang="en-US" dirty="0">
                <a:solidFill>
                  <a:srgbClr val="00B050"/>
                </a:solidFill>
              </a:rPr>
              <a:t>and responsibility</a:t>
            </a:r>
          </a:p>
          <a:p>
            <a:pPr marL="342900" indent="-342900">
              <a:buClr>
                <a:srgbClr val="CEB966"/>
              </a:buClr>
              <a:buFont typeface="Wingdings" pitchFamily="2" charset="2"/>
              <a:buChar char="q"/>
            </a:pPr>
            <a:r>
              <a:rPr lang="en-US" dirty="0" smtClean="0">
                <a:solidFill>
                  <a:srgbClr val="00B050"/>
                </a:solidFill>
              </a:rPr>
              <a:t>Judgment </a:t>
            </a:r>
            <a:r>
              <a:rPr lang="en-US" dirty="0">
                <a:solidFill>
                  <a:srgbClr val="00B050"/>
                </a:solidFill>
              </a:rPr>
              <a:t>and </a:t>
            </a:r>
            <a:r>
              <a:rPr lang="en-US" dirty="0" smtClean="0">
                <a:solidFill>
                  <a:srgbClr val="00B050"/>
                </a:solidFill>
              </a:rPr>
              <a:t>decisions</a:t>
            </a:r>
          </a:p>
          <a:p>
            <a:pPr marL="342900" indent="-342900">
              <a:buClr>
                <a:srgbClr val="CEB966"/>
              </a:buClr>
              <a:buFont typeface="Wingdings" pitchFamily="2" charset="2"/>
              <a:buChar char="q"/>
            </a:pPr>
            <a:endParaRPr lang="en-US" dirty="0" smtClean="0">
              <a:solidFill>
                <a:srgbClr val="00B050"/>
              </a:solidFill>
            </a:endParaRPr>
          </a:p>
          <a:p>
            <a:pPr>
              <a:buClr>
                <a:srgbClr val="CEB966"/>
              </a:buClr>
            </a:pPr>
            <a:r>
              <a:rPr lang="en-US" dirty="0" smtClean="0">
                <a:solidFill>
                  <a:srgbClr val="00B050"/>
                </a:solidFill>
              </a:rPr>
              <a:t>Q</a:t>
            </a:r>
            <a:r>
              <a:rPr lang="en-US" dirty="0">
                <a:solidFill>
                  <a:srgbClr val="00B050"/>
                </a:solidFill>
              </a:rPr>
              <a:t>:   What about </a:t>
            </a:r>
            <a:r>
              <a:rPr lang="en-US" dirty="0" smtClean="0">
                <a:solidFill>
                  <a:srgbClr val="00B050"/>
                </a:solidFill>
              </a:rPr>
              <a:t>hypnosis or conditioning? </a:t>
            </a:r>
            <a:r>
              <a:rPr lang="en-US" dirty="0">
                <a:solidFill>
                  <a:srgbClr val="00B050"/>
                </a:solidFill>
              </a:rPr>
              <a:t>Can we be made </a:t>
            </a:r>
            <a:r>
              <a:rPr lang="en-US" dirty="0" smtClean="0">
                <a:solidFill>
                  <a:srgbClr val="00B050"/>
                </a:solidFill>
              </a:rPr>
              <a:t>evil ?</a:t>
            </a:r>
            <a:endParaRPr lang="en-US" dirty="0">
              <a:solidFill>
                <a:srgbClr val="00B050"/>
              </a:solidFill>
            </a:endParaRPr>
          </a:p>
        </p:txBody>
      </p:sp>
      <p:pic>
        <p:nvPicPr>
          <p:cNvPr id="1331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676400"/>
            <a:ext cx="1800225"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1295400" y="152400"/>
            <a:ext cx="7848600" cy="1265238"/>
          </a:xfrm>
        </p:spPr>
        <p:txBody>
          <a:bodyPr>
            <a:normAutofit fontScale="90000"/>
          </a:bodyPr>
          <a:lstStyle/>
          <a:p>
            <a:r>
              <a:rPr lang="en-US" sz="3600" b="1" dirty="0" smtClean="0">
                <a:effectLst/>
              </a:rPr>
              <a:t/>
            </a:r>
            <a:br>
              <a:rPr lang="en-US" sz="3600" b="1" dirty="0" smtClean="0">
                <a:effectLst/>
              </a:rPr>
            </a:br>
            <a:r>
              <a:rPr lang="en-US" sz="3600" b="1" dirty="0" smtClean="0">
                <a:effectLst/>
              </a:rPr>
              <a:t/>
            </a:r>
            <a:br>
              <a:rPr lang="en-US" sz="3600" b="1" dirty="0" smtClean="0">
                <a:effectLst/>
              </a:rPr>
            </a:br>
            <a:r>
              <a:rPr lang="en-US" sz="3100" b="1" dirty="0" smtClean="0">
                <a:solidFill>
                  <a:srgbClr val="7030A0"/>
                </a:solidFill>
                <a:effectLst>
                  <a:outerShdw blurRad="38100" dist="38100" dir="2700000" algn="tl">
                    <a:srgbClr val="000000">
                      <a:alpha val="43137"/>
                    </a:srgbClr>
                  </a:outerShdw>
                </a:effectLst>
              </a:rPr>
              <a:t>Behaviorism</a:t>
            </a:r>
            <a:br>
              <a:rPr lang="en-US" sz="3100" b="1" dirty="0" smtClean="0">
                <a:solidFill>
                  <a:srgbClr val="7030A0"/>
                </a:solidFill>
                <a:effectLst>
                  <a:outerShdw blurRad="38100" dist="38100" dir="2700000" algn="tl">
                    <a:srgbClr val="000000">
                      <a:alpha val="43137"/>
                    </a:srgbClr>
                  </a:outerShdw>
                </a:effectLst>
              </a:rPr>
            </a:br>
            <a:r>
              <a:rPr lang="en-US" sz="2000" dirty="0" smtClean="0"/>
              <a:t>Shaping behavior</a:t>
            </a:r>
            <a:r>
              <a:rPr lang="en-US" sz="2200" b="1" dirty="0" smtClean="0">
                <a:effectLst/>
              </a:rPr>
              <a:t/>
            </a:r>
            <a:br>
              <a:rPr lang="en-US" sz="2200" b="1" dirty="0" smtClean="0">
                <a:effectLst/>
              </a:rPr>
            </a:br>
            <a:r>
              <a:rPr lang="en-US" sz="2200" b="1" dirty="0" smtClean="0">
                <a:effectLst/>
              </a:rPr>
              <a:t/>
            </a:r>
            <a:br>
              <a:rPr lang="en-US" sz="2200" b="1" dirty="0" smtClean="0">
                <a:effectLst/>
              </a:rPr>
            </a:br>
            <a:r>
              <a:rPr lang="en-US" sz="2200" b="1" dirty="0" smtClean="0">
                <a:solidFill>
                  <a:srgbClr val="69676D">
                    <a:satMod val="130000"/>
                  </a:srgbClr>
                </a:solidFill>
                <a:effectLst/>
              </a:rPr>
              <a:t/>
            </a:r>
            <a:br>
              <a:rPr lang="en-US" sz="2200" b="1" dirty="0" smtClean="0">
                <a:solidFill>
                  <a:srgbClr val="69676D">
                    <a:satMod val="130000"/>
                  </a:srgbClr>
                </a:solidFill>
                <a:effectLst/>
              </a:rPr>
            </a:br>
            <a:endParaRPr lang="en-US" sz="2200" b="1" dirty="0">
              <a:effectLst/>
            </a:endParaRPr>
          </a:p>
        </p:txBody>
      </p:sp>
      <p:sp>
        <p:nvSpPr>
          <p:cNvPr id="3" name="Content Placeholder 2"/>
          <p:cNvSpPr>
            <a:spLocks noGrp="1"/>
          </p:cNvSpPr>
          <p:nvPr>
            <p:ph idx="4294967295"/>
          </p:nvPr>
        </p:nvSpPr>
        <p:spPr>
          <a:xfrm>
            <a:off x="6858000" y="2438400"/>
            <a:ext cx="2286000" cy="457200"/>
          </a:xfrm>
        </p:spPr>
        <p:txBody>
          <a:bodyPr>
            <a:normAutofit/>
          </a:bodyPr>
          <a:lstStyle/>
          <a:p>
            <a:pPr marL="82296" indent="0">
              <a:buNone/>
            </a:pPr>
            <a:endParaRPr lang="en-US" sz="1800" dirty="0" smtClean="0"/>
          </a:p>
          <a:p>
            <a:pPr marL="82296" indent="0">
              <a:buNone/>
            </a:pPr>
            <a:endParaRPr lang="en-US" sz="1800" dirty="0" smtClean="0"/>
          </a:p>
          <a:p>
            <a:pPr marL="82296" indent="0">
              <a:buNone/>
            </a:pPr>
            <a:endParaRPr lang="en-US" sz="1800" dirty="0" smtClean="0"/>
          </a:p>
          <a:p>
            <a:pPr marL="82296" indent="0">
              <a:buNone/>
            </a:pPr>
            <a:endParaRPr lang="en-US" sz="1800" dirty="0" smtClean="0"/>
          </a:p>
        </p:txBody>
      </p:sp>
      <p:sp>
        <p:nvSpPr>
          <p:cNvPr id="5" name="TextBox 4"/>
          <p:cNvSpPr txBox="1"/>
          <p:nvPr/>
        </p:nvSpPr>
        <p:spPr>
          <a:xfrm>
            <a:off x="1524000" y="990600"/>
            <a:ext cx="5519268" cy="2062103"/>
          </a:xfrm>
          <a:prstGeom prst="rect">
            <a:avLst/>
          </a:prstGeom>
          <a:noFill/>
        </p:spPr>
        <p:txBody>
          <a:bodyPr wrap="none" rtlCol="0">
            <a:spAutoFit/>
          </a:bodyPr>
          <a:lstStyle/>
          <a:p>
            <a:endParaRPr lang="en-US" sz="2200" dirty="0" smtClean="0">
              <a:solidFill>
                <a:schemeClr val="accent5">
                  <a:lumMod val="50000"/>
                </a:schemeClr>
              </a:solidFill>
              <a:ea typeface="+mj-ea"/>
              <a:cs typeface="+mj-cs"/>
            </a:endParaRPr>
          </a:p>
          <a:p>
            <a:pPr marL="342900" indent="-342900"/>
            <a:r>
              <a:rPr lang="en-US" sz="2200" dirty="0" smtClean="0">
                <a:solidFill>
                  <a:srgbClr val="7030A0"/>
                </a:solidFill>
                <a:ea typeface="+mj-ea"/>
                <a:cs typeface="+mj-cs"/>
              </a:rPr>
              <a:t>     3 perspectives: </a:t>
            </a:r>
            <a:r>
              <a:rPr lang="en-US" sz="2200" dirty="0">
                <a:solidFill>
                  <a:srgbClr val="7030A0"/>
                </a:solidFill>
                <a:ea typeface="+mj-ea"/>
                <a:cs typeface="+mj-cs"/>
              </a:rPr>
              <a:t/>
            </a:r>
            <a:br>
              <a:rPr lang="en-US" sz="2200" dirty="0">
                <a:solidFill>
                  <a:srgbClr val="7030A0"/>
                </a:solidFill>
                <a:ea typeface="+mj-ea"/>
                <a:cs typeface="+mj-cs"/>
              </a:rPr>
            </a:br>
            <a:r>
              <a:rPr lang="en-US" sz="2200" dirty="0">
                <a:solidFill>
                  <a:srgbClr val="7030A0"/>
                </a:solidFill>
                <a:ea typeface="+mj-ea"/>
                <a:cs typeface="+mj-cs"/>
              </a:rPr>
              <a:t> </a:t>
            </a:r>
            <a:r>
              <a:rPr lang="en-US" sz="2200" dirty="0" smtClean="0">
                <a:solidFill>
                  <a:srgbClr val="7030A0"/>
                </a:solidFill>
                <a:ea typeface="+mj-ea"/>
                <a:cs typeface="+mj-cs"/>
              </a:rPr>
              <a:t>	    relationship </a:t>
            </a:r>
            <a:r>
              <a:rPr lang="en-US" sz="2200" dirty="0">
                <a:solidFill>
                  <a:srgbClr val="7030A0"/>
                </a:solidFill>
                <a:ea typeface="+mj-ea"/>
                <a:cs typeface="+mj-cs"/>
              </a:rPr>
              <a:t>of mind, brain and </a:t>
            </a:r>
            <a:r>
              <a:rPr lang="en-US" sz="2200" dirty="0" smtClean="0">
                <a:solidFill>
                  <a:srgbClr val="7030A0"/>
                </a:solidFill>
                <a:ea typeface="+mj-ea"/>
                <a:cs typeface="+mj-cs"/>
              </a:rPr>
              <a:t>body</a:t>
            </a:r>
          </a:p>
          <a:p>
            <a:r>
              <a:rPr lang="en-US" sz="2200" dirty="0">
                <a:solidFill>
                  <a:srgbClr val="7030A0"/>
                </a:solidFill>
                <a:ea typeface="+mj-ea"/>
                <a:cs typeface="+mj-cs"/>
              </a:rPr>
              <a:t> </a:t>
            </a:r>
            <a:r>
              <a:rPr lang="en-US" sz="2200" dirty="0" smtClean="0">
                <a:solidFill>
                  <a:srgbClr val="7030A0"/>
                </a:solidFill>
                <a:ea typeface="+mj-ea"/>
                <a:cs typeface="+mj-cs"/>
              </a:rPr>
              <a:t>	    applied engineering</a:t>
            </a:r>
          </a:p>
          <a:p>
            <a:r>
              <a:rPr lang="en-US" sz="2200" dirty="0">
                <a:solidFill>
                  <a:srgbClr val="7030A0"/>
                </a:solidFill>
                <a:ea typeface="+mj-ea"/>
                <a:cs typeface="+mj-cs"/>
              </a:rPr>
              <a:t>	</a:t>
            </a:r>
            <a:r>
              <a:rPr lang="en-US" sz="2200" dirty="0" smtClean="0">
                <a:solidFill>
                  <a:srgbClr val="7030A0"/>
                </a:solidFill>
                <a:ea typeface="+mj-ea"/>
                <a:cs typeface="+mj-cs"/>
              </a:rPr>
              <a:t>    universe and laws of physics</a:t>
            </a:r>
            <a:r>
              <a:rPr lang="en-US" sz="2200" b="1" dirty="0">
                <a:solidFill>
                  <a:srgbClr val="7030A0"/>
                </a:solidFill>
                <a:ea typeface="+mj-ea"/>
                <a:cs typeface="+mj-cs"/>
              </a:rPr>
              <a:t/>
            </a:r>
            <a:br>
              <a:rPr lang="en-US" sz="2200" b="1" dirty="0">
                <a:solidFill>
                  <a:srgbClr val="7030A0"/>
                </a:solidFill>
                <a:ea typeface="+mj-ea"/>
                <a:cs typeface="+mj-cs"/>
              </a:rPr>
            </a:br>
            <a:endParaRPr lang="en-US" dirty="0">
              <a:solidFill>
                <a:srgbClr val="7030A0"/>
              </a:solidFill>
            </a:endParaRPr>
          </a:p>
        </p:txBody>
      </p:sp>
      <p:sp>
        <p:nvSpPr>
          <p:cNvPr id="7" name="TextBox 6"/>
          <p:cNvSpPr txBox="1"/>
          <p:nvPr/>
        </p:nvSpPr>
        <p:spPr>
          <a:xfrm>
            <a:off x="4800600" y="4572000"/>
            <a:ext cx="152400" cy="369332"/>
          </a:xfrm>
          <a:prstGeom prst="rect">
            <a:avLst/>
          </a:prstGeom>
          <a:noFill/>
        </p:spPr>
        <p:txBody>
          <a:bodyPr wrap="square" rtlCol="0">
            <a:spAutoFit/>
          </a:bodyPr>
          <a:lstStyle/>
          <a:p>
            <a:endParaRPr lang="en-US" dirty="0"/>
          </a:p>
        </p:txBody>
      </p:sp>
      <p:sp>
        <p:nvSpPr>
          <p:cNvPr id="9" name="TextBox 8"/>
          <p:cNvSpPr txBox="1"/>
          <p:nvPr/>
        </p:nvSpPr>
        <p:spPr>
          <a:xfrm>
            <a:off x="1447800" y="5715000"/>
            <a:ext cx="7162800" cy="646331"/>
          </a:xfrm>
          <a:prstGeom prst="rect">
            <a:avLst/>
          </a:prstGeom>
          <a:noFill/>
        </p:spPr>
        <p:txBody>
          <a:bodyPr wrap="square" rtlCol="0">
            <a:spAutoFit/>
          </a:bodyPr>
          <a:lstStyle/>
          <a:p>
            <a:r>
              <a:rPr lang="en-US" sz="1200" dirty="0" smtClean="0"/>
              <a:t>Skinner and his experiments on conditioning,  and ‘superstitious belief’</a:t>
            </a:r>
          </a:p>
          <a:p>
            <a:r>
              <a:rPr lang="en-US" sz="1200" dirty="0" smtClean="0">
                <a:solidFill>
                  <a:srgbClr val="FF0000"/>
                </a:solidFill>
                <a:hlinkClick r:id="rId3"/>
              </a:rPr>
              <a:t>http://www.youtube.com/watch?v=X6zS7v9nSpo</a:t>
            </a:r>
            <a:endParaRPr lang="en-US" sz="1200" dirty="0" smtClean="0">
              <a:solidFill>
                <a:srgbClr val="FF0000"/>
              </a:solidFill>
            </a:endParaRPr>
          </a:p>
          <a:p>
            <a:r>
              <a:rPr lang="en-US" sz="1200" dirty="0" smtClean="0"/>
              <a:t>More Skinner experiments videos: http://www.youtube.com/channel/HCMAAVrGOuFnc</a:t>
            </a:r>
            <a:endParaRPr lang="en-US" sz="1200" dirty="0"/>
          </a:p>
        </p:txBody>
      </p:sp>
      <p:pic>
        <p:nvPicPr>
          <p:cNvPr id="10" name="Picture 9" descr="mouse.jpeg"/>
          <p:cNvPicPr>
            <a:picLocks noChangeAspect="1"/>
          </p:cNvPicPr>
          <p:nvPr/>
        </p:nvPicPr>
        <p:blipFill>
          <a:blip r:embed="rId4" cstate="print"/>
          <a:stretch>
            <a:fillRect/>
          </a:stretch>
        </p:blipFill>
        <p:spPr>
          <a:xfrm>
            <a:off x="7543800" y="4876800"/>
            <a:ext cx="1524000" cy="1796406"/>
          </a:xfrm>
          <a:prstGeom prst="rect">
            <a:avLst/>
          </a:prstGeom>
        </p:spPr>
      </p:pic>
    </p:spTree>
    <p:extLst>
      <p:ext uri="{BB962C8B-B14F-4D97-AF65-F5344CB8AC3E}">
        <p14:creationId xmlns="" xmlns:p14="http://schemas.microsoft.com/office/powerpoint/2010/main" val="3484431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pic>
        <p:nvPicPr>
          <p:cNvPr id="4" name="Picture 3" descr="classical-conditioning.jpg"/>
          <p:cNvPicPr>
            <a:picLocks noChangeAspect="1"/>
          </p:cNvPicPr>
          <p:nvPr/>
        </p:nvPicPr>
        <p:blipFill>
          <a:blip r:embed="rId2" cstate="print"/>
          <a:stretch>
            <a:fillRect/>
          </a:stretch>
        </p:blipFill>
        <p:spPr>
          <a:xfrm>
            <a:off x="1676400" y="1937344"/>
            <a:ext cx="4724400" cy="2787056"/>
          </a:xfrm>
          <a:prstGeom prst="rect">
            <a:avLst/>
          </a:prstGeom>
        </p:spPr>
      </p:pic>
      <p:pic>
        <p:nvPicPr>
          <p:cNvPr id="8" name="Picture 7" descr="question.jpeg"/>
          <p:cNvPicPr>
            <a:picLocks noChangeAspect="1"/>
          </p:cNvPicPr>
          <p:nvPr/>
        </p:nvPicPr>
        <p:blipFill>
          <a:blip r:embed="rId3" cstate="print">
            <a:duotone>
              <a:schemeClr val="accent4">
                <a:shade val="45000"/>
                <a:satMod val="135000"/>
              </a:schemeClr>
              <a:prstClr val="white"/>
            </a:duotone>
          </a:blip>
          <a:stretch>
            <a:fillRect/>
          </a:stretch>
        </p:blipFill>
        <p:spPr>
          <a:xfrm>
            <a:off x="5791200" y="4572000"/>
            <a:ext cx="1371600" cy="1371600"/>
          </a:xfrm>
          <a:prstGeom prst="rect">
            <a:avLst/>
          </a:prstGeom>
        </p:spPr>
      </p:pic>
      <p:sp>
        <p:nvSpPr>
          <p:cNvPr id="5" name="Title 4"/>
          <p:cNvSpPr>
            <a:spLocks noGrp="1"/>
          </p:cNvSpPr>
          <p:nvPr>
            <p:ph type="title"/>
          </p:nvPr>
        </p:nvSpPr>
        <p:spPr>
          <a:xfrm>
            <a:off x="1435608" y="274638"/>
            <a:ext cx="5650992" cy="1173162"/>
          </a:xfrm>
        </p:spPr>
        <p:txBody>
          <a:bodyPr>
            <a:normAutofit/>
          </a:bodyPr>
          <a:lstStyle/>
          <a:p>
            <a:r>
              <a:rPr lang="en-US" sz="2800" b="1" dirty="0" smtClean="0"/>
              <a:t>Classical Conditioning</a:t>
            </a:r>
            <a:endParaRPr lang="en-US" sz="2800" b="1" dirty="0"/>
          </a:p>
        </p:txBody>
      </p:sp>
      <p:sp>
        <p:nvSpPr>
          <p:cNvPr id="6" name="Content Placeholder 5"/>
          <p:cNvSpPr>
            <a:spLocks noGrp="1"/>
          </p:cNvSpPr>
          <p:nvPr>
            <p:ph idx="1"/>
          </p:nvPr>
        </p:nvSpPr>
        <p:spPr/>
        <p:txBody>
          <a:bodyPr>
            <a:normAutofit/>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p:txBody>
      </p:sp>
      <p:sp>
        <p:nvSpPr>
          <p:cNvPr id="7" name="TextBox 6"/>
          <p:cNvSpPr txBox="1"/>
          <p:nvPr/>
        </p:nvSpPr>
        <p:spPr>
          <a:xfrm>
            <a:off x="2438400" y="5181600"/>
            <a:ext cx="6172200" cy="1200329"/>
          </a:xfrm>
          <a:prstGeom prst="rect">
            <a:avLst/>
          </a:prstGeom>
          <a:noFill/>
        </p:spPr>
        <p:txBody>
          <a:bodyPr wrap="square" rtlCol="0">
            <a:spAutoFit/>
          </a:bodyPr>
          <a:lstStyle/>
          <a:p>
            <a:endParaRPr lang="en-US" dirty="0" smtClean="0"/>
          </a:p>
          <a:p>
            <a:r>
              <a:rPr lang="en-US" dirty="0" smtClean="0"/>
              <a:t>from the view of a behaviorist, </a:t>
            </a:r>
          </a:p>
          <a:p>
            <a:r>
              <a:rPr lang="en-US" dirty="0" smtClean="0"/>
              <a:t>How do you think conditioning can effect learning and build memory ? If so, how?  What about social conditioning?</a:t>
            </a:r>
          </a:p>
        </p:txBody>
      </p:sp>
      <p:sp>
        <p:nvSpPr>
          <p:cNvPr id="9" name="TextBox 8"/>
          <p:cNvSpPr txBox="1"/>
          <p:nvPr/>
        </p:nvSpPr>
        <p:spPr>
          <a:xfrm>
            <a:off x="1524000" y="1143000"/>
            <a:ext cx="6781800" cy="646331"/>
          </a:xfrm>
          <a:prstGeom prst="rect">
            <a:avLst/>
          </a:prstGeom>
          <a:noFill/>
        </p:spPr>
        <p:txBody>
          <a:bodyPr wrap="square" rtlCol="0">
            <a:spAutoFit/>
          </a:bodyPr>
          <a:lstStyle/>
          <a:p>
            <a:pPr>
              <a:buFont typeface="Arial" pitchFamily="34" charset="0"/>
              <a:buChar char="•"/>
            </a:pPr>
            <a:r>
              <a:rPr lang="en-US" dirty="0" smtClean="0"/>
              <a:t> A form of learning</a:t>
            </a:r>
          </a:p>
          <a:p>
            <a:pPr>
              <a:buFont typeface="Arial" pitchFamily="34" charset="0"/>
              <a:buChar char="•"/>
            </a:pPr>
            <a:r>
              <a:rPr lang="en-US" dirty="0" smtClean="0"/>
              <a:t> Creates a change in behavior and  the change results in learning.</a:t>
            </a:r>
            <a:endParaRPr lang="en-US" dirty="0"/>
          </a:p>
        </p:txBody>
      </p:sp>
    </p:spTree>
    <p:extLst>
      <p:ext uri="{BB962C8B-B14F-4D97-AF65-F5344CB8AC3E}">
        <p14:creationId xmlns="" xmlns:p14="http://schemas.microsoft.com/office/powerpoint/2010/main" val="2332001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solidFill>
                  <a:srgbClr val="0070C0"/>
                </a:solidFill>
                <a:effectLst>
                  <a:outerShdw blurRad="38100" dist="38100" dir="2700000" algn="tl">
                    <a:srgbClr val="000000">
                      <a:alpha val="43137"/>
                    </a:srgbClr>
                  </a:outerShdw>
                </a:effectLst>
                <a:cs typeface="Arial" pitchFamily="34" charset="0"/>
              </a:rPr>
              <a:t> </a:t>
            </a:r>
            <a:r>
              <a:rPr lang="en-US" sz="3600" dirty="0" smtClean="0">
                <a:solidFill>
                  <a:srgbClr val="0070C0"/>
                </a:solidFill>
                <a:effectLst>
                  <a:outerShdw blurRad="38100" dist="38100" dir="2700000" algn="tl">
                    <a:srgbClr val="000000">
                      <a:alpha val="43137"/>
                    </a:srgbClr>
                  </a:outerShdw>
                </a:effectLst>
                <a:cs typeface="Arial" pitchFamily="34" charset="0"/>
              </a:rPr>
              <a:t> </a:t>
            </a:r>
            <a:br>
              <a:rPr lang="en-US" sz="3600" dirty="0" smtClean="0">
                <a:solidFill>
                  <a:srgbClr val="0070C0"/>
                </a:solidFill>
                <a:effectLst>
                  <a:outerShdw blurRad="38100" dist="38100" dir="2700000" algn="tl">
                    <a:srgbClr val="000000">
                      <a:alpha val="43137"/>
                    </a:srgbClr>
                  </a:outerShdw>
                </a:effectLst>
                <a:cs typeface="Arial" pitchFamily="34" charset="0"/>
              </a:rPr>
            </a:br>
            <a:r>
              <a:rPr lang="en-US" sz="3600" dirty="0" smtClean="0">
                <a:solidFill>
                  <a:srgbClr val="0070C0"/>
                </a:solidFill>
                <a:effectLst>
                  <a:outerShdw blurRad="38100" dist="38100" dir="2700000" algn="tl">
                    <a:srgbClr val="000000">
                      <a:alpha val="43137"/>
                    </a:srgbClr>
                  </a:outerShdw>
                </a:effectLst>
                <a:cs typeface="Arial" pitchFamily="34" charset="0"/>
              </a:rPr>
              <a:t>     </a:t>
            </a:r>
            <a:r>
              <a:rPr lang="en-US" sz="3600" dirty="0" smtClean="0">
                <a:solidFill>
                  <a:schemeClr val="accent5">
                    <a:lumMod val="60000"/>
                    <a:lumOff val="40000"/>
                  </a:schemeClr>
                </a:solidFill>
                <a:effectLst>
                  <a:outerShdw blurRad="38100" dist="38100" dir="2700000" algn="tl">
                    <a:srgbClr val="000000">
                      <a:alpha val="43137"/>
                    </a:srgbClr>
                  </a:outerShdw>
                </a:effectLst>
                <a:cs typeface="Arial" pitchFamily="34" charset="0"/>
              </a:rPr>
              <a:t>What is thought?</a:t>
            </a:r>
            <a:br>
              <a:rPr lang="en-US" sz="3600" dirty="0" smtClean="0">
                <a:solidFill>
                  <a:schemeClr val="accent5">
                    <a:lumMod val="60000"/>
                    <a:lumOff val="40000"/>
                  </a:schemeClr>
                </a:solidFill>
                <a:effectLst>
                  <a:outerShdw blurRad="38100" dist="38100" dir="2700000" algn="tl">
                    <a:srgbClr val="000000">
                      <a:alpha val="43137"/>
                    </a:srgbClr>
                  </a:outerShdw>
                </a:effectLst>
                <a:cs typeface="Arial" pitchFamily="34" charset="0"/>
              </a:rPr>
            </a:br>
            <a:endParaRPr lang="en-US" sz="3600" dirty="0">
              <a:solidFill>
                <a:schemeClr val="accent5">
                  <a:lumMod val="60000"/>
                  <a:lumOff val="40000"/>
                </a:schemeClr>
              </a:solidFill>
              <a:effectLst>
                <a:outerShdw blurRad="38100" dist="38100" dir="2700000" algn="tl">
                  <a:srgbClr val="000000">
                    <a:alpha val="43137"/>
                  </a:srgbClr>
                </a:outerShdw>
              </a:effectLst>
            </a:endParaRPr>
          </a:p>
        </p:txBody>
      </p:sp>
      <p:sp>
        <p:nvSpPr>
          <p:cNvPr id="3" name="Subtitle 2"/>
          <p:cNvSpPr>
            <a:spLocks noGrp="1"/>
          </p:cNvSpPr>
          <p:nvPr>
            <p:ph idx="1"/>
          </p:nvPr>
        </p:nvSpPr>
        <p:spPr>
          <a:xfrm>
            <a:off x="1435608" y="1676400"/>
            <a:ext cx="7498080" cy="4876800"/>
          </a:xfrm>
        </p:spPr>
        <p:txBody>
          <a:bodyPr>
            <a:normAutofit fontScale="85000" lnSpcReduction="20000"/>
          </a:bodyPr>
          <a:lstStyle/>
          <a:p>
            <a:pPr algn="l">
              <a:buNone/>
            </a:pPr>
            <a:endParaRPr lang="en-US" sz="2000" dirty="0" smtClean="0">
              <a:solidFill>
                <a:srgbClr val="0070C0"/>
              </a:solidFill>
              <a:latin typeface="Arial" pitchFamily="34" charset="0"/>
              <a:cs typeface="Arial" pitchFamily="34" charset="0"/>
            </a:endParaRPr>
          </a:p>
          <a:p>
            <a:pPr>
              <a:buNone/>
            </a:pPr>
            <a:r>
              <a:rPr lang="en-US" sz="2000" dirty="0" smtClean="0">
                <a:solidFill>
                  <a:srgbClr val="0070C0"/>
                </a:solidFill>
                <a:latin typeface="Arial" pitchFamily="34" charset="0"/>
                <a:cs typeface="Arial" pitchFamily="34" charset="0"/>
              </a:rPr>
              <a:t>	</a:t>
            </a:r>
            <a:r>
              <a:rPr lang="en-US" sz="2000" b="1" dirty="0">
                <a:solidFill>
                  <a:srgbClr val="0070C0"/>
                </a:solidFill>
                <a:cs typeface="Arial" pitchFamily="34" charset="0"/>
              </a:rPr>
              <a:t> </a:t>
            </a:r>
            <a:r>
              <a:rPr lang="en-US" sz="2000" b="1" dirty="0" smtClean="0">
                <a:solidFill>
                  <a:srgbClr val="0070C0"/>
                </a:solidFill>
                <a:cs typeface="Arial" pitchFamily="34" charset="0"/>
              </a:rPr>
              <a:t>    </a:t>
            </a:r>
          </a:p>
          <a:p>
            <a:pPr>
              <a:buNone/>
            </a:pPr>
            <a:r>
              <a:rPr lang="en-US" sz="2000" b="1" dirty="0">
                <a:solidFill>
                  <a:srgbClr val="0070C0"/>
                </a:solidFill>
                <a:cs typeface="Arial" pitchFamily="34" charset="0"/>
              </a:rPr>
              <a:t>	</a:t>
            </a:r>
            <a:r>
              <a:rPr lang="en-US" sz="2000" b="1" dirty="0" smtClean="0">
                <a:solidFill>
                  <a:srgbClr val="0070C0"/>
                </a:solidFill>
                <a:cs typeface="Arial" pitchFamily="34" charset="0"/>
              </a:rPr>
              <a:t>  </a:t>
            </a:r>
            <a:r>
              <a:rPr lang="en-US" sz="2200" b="1" dirty="0" smtClean="0">
                <a:solidFill>
                  <a:srgbClr val="0070C0"/>
                </a:solidFill>
                <a:cs typeface="Arial" pitchFamily="34" charset="0"/>
              </a:rPr>
              <a:t>If Mind + Brain =  Thought</a:t>
            </a:r>
          </a:p>
          <a:p>
            <a:pPr>
              <a:buNone/>
            </a:pPr>
            <a:r>
              <a:rPr lang="en-US" sz="2000" dirty="0">
                <a:solidFill>
                  <a:srgbClr val="0070C0"/>
                </a:solidFill>
                <a:latin typeface="Arial" pitchFamily="34" charset="0"/>
                <a:cs typeface="Arial" pitchFamily="34" charset="0"/>
              </a:rPr>
              <a:t>	</a:t>
            </a:r>
            <a:endParaRPr lang="en-US" sz="2000" dirty="0" smtClean="0">
              <a:solidFill>
                <a:srgbClr val="0070C0"/>
              </a:solidFill>
              <a:latin typeface="Arial" pitchFamily="34" charset="0"/>
              <a:cs typeface="Arial" pitchFamily="34" charset="0"/>
            </a:endParaRPr>
          </a:p>
          <a:p>
            <a:pPr>
              <a:buNone/>
            </a:pPr>
            <a:r>
              <a:rPr lang="en-US" sz="2000" dirty="0">
                <a:solidFill>
                  <a:srgbClr val="0070C0"/>
                </a:solidFill>
                <a:latin typeface="Arial" pitchFamily="34" charset="0"/>
                <a:cs typeface="Arial" pitchFamily="34" charset="0"/>
              </a:rPr>
              <a:t>	</a:t>
            </a:r>
            <a:r>
              <a:rPr lang="en-US" sz="2000" dirty="0" smtClean="0">
                <a:solidFill>
                  <a:srgbClr val="0070C0"/>
                </a:solidFill>
                <a:latin typeface="Arial" pitchFamily="34" charset="0"/>
                <a:cs typeface="Arial" pitchFamily="34" charset="0"/>
              </a:rPr>
              <a:t>	</a:t>
            </a:r>
            <a:r>
              <a:rPr lang="en-US" sz="2400" dirty="0" smtClean="0">
                <a:solidFill>
                  <a:srgbClr val="0070C0"/>
                </a:solidFill>
                <a:cs typeface="Arial" pitchFamily="34" charset="0"/>
              </a:rPr>
              <a:t>Thought is a Mental </a:t>
            </a:r>
            <a:r>
              <a:rPr lang="en-US" sz="2400" dirty="0">
                <a:solidFill>
                  <a:srgbClr val="0070C0"/>
                </a:solidFill>
                <a:cs typeface="Arial" pitchFamily="34" charset="0"/>
              </a:rPr>
              <a:t>A</a:t>
            </a:r>
            <a:r>
              <a:rPr lang="en-US" sz="2400" dirty="0" smtClean="0">
                <a:solidFill>
                  <a:srgbClr val="0070C0"/>
                </a:solidFill>
                <a:cs typeface="Arial" pitchFamily="34" charset="0"/>
              </a:rPr>
              <a:t>ct</a:t>
            </a:r>
          </a:p>
          <a:p>
            <a:pPr>
              <a:buNone/>
            </a:pPr>
            <a:r>
              <a:rPr lang="en-US" sz="2400" dirty="0">
                <a:solidFill>
                  <a:srgbClr val="0070C0"/>
                </a:solidFill>
                <a:cs typeface="Arial" pitchFamily="34" charset="0"/>
              </a:rPr>
              <a:t>	</a:t>
            </a:r>
            <a:r>
              <a:rPr lang="en-US" sz="2400" dirty="0" smtClean="0">
                <a:solidFill>
                  <a:srgbClr val="0070C0"/>
                </a:solidFill>
                <a:cs typeface="Arial" pitchFamily="34" charset="0"/>
              </a:rPr>
              <a:t>	Thought is a Conative Act	</a:t>
            </a:r>
          </a:p>
          <a:p>
            <a:pPr>
              <a:buNone/>
            </a:pPr>
            <a:r>
              <a:rPr lang="en-US" sz="2400" dirty="0" smtClean="0">
                <a:solidFill>
                  <a:srgbClr val="0070C0"/>
                </a:solidFill>
                <a:cs typeface="Arial" pitchFamily="34" charset="0"/>
              </a:rPr>
              <a:t>		Thought is a Higher Cognitive process</a:t>
            </a:r>
          </a:p>
          <a:p>
            <a:pPr>
              <a:buNone/>
            </a:pPr>
            <a:r>
              <a:rPr lang="en-US" sz="2400" dirty="0" smtClean="0">
                <a:solidFill>
                  <a:srgbClr val="0070C0"/>
                </a:solidFill>
                <a:cs typeface="Arial" pitchFamily="34" charset="0"/>
              </a:rPr>
              <a:t>		Thoughts are instinct, innate </a:t>
            </a:r>
            <a:endParaRPr lang="en-US" sz="2400" dirty="0">
              <a:solidFill>
                <a:srgbClr val="0070C0"/>
              </a:solidFill>
              <a:cs typeface="Arial" pitchFamily="34" charset="0"/>
            </a:endParaRPr>
          </a:p>
          <a:p>
            <a:pPr>
              <a:buNone/>
            </a:pPr>
            <a:r>
              <a:rPr lang="en-US" sz="2400" dirty="0" smtClean="0">
                <a:solidFill>
                  <a:srgbClr val="0070C0"/>
                </a:solidFill>
                <a:cs typeface="Arial" pitchFamily="34" charset="0"/>
              </a:rPr>
              <a:t>		</a:t>
            </a:r>
            <a:r>
              <a:rPr lang="en-US" sz="2400" dirty="0">
                <a:solidFill>
                  <a:srgbClr val="0070C0"/>
                </a:solidFill>
                <a:cs typeface="Arial" pitchFamily="34" charset="0"/>
              </a:rPr>
              <a:t> </a:t>
            </a:r>
            <a:r>
              <a:rPr lang="en-US" sz="2400" dirty="0" smtClean="0">
                <a:solidFill>
                  <a:srgbClr val="0070C0"/>
                </a:solidFill>
                <a:cs typeface="Arial" pitchFamily="34" charset="0"/>
              </a:rPr>
              <a:t>Are subjective and find meaning w/ neural connections </a:t>
            </a:r>
          </a:p>
          <a:p>
            <a:pPr>
              <a:buNone/>
            </a:pPr>
            <a:r>
              <a:rPr lang="en-US" sz="2400" dirty="0">
                <a:solidFill>
                  <a:srgbClr val="0070C0"/>
                </a:solidFill>
                <a:cs typeface="Arial" pitchFamily="34" charset="0"/>
              </a:rPr>
              <a:t>	</a:t>
            </a:r>
            <a:r>
              <a:rPr lang="en-US" sz="2400" dirty="0" smtClean="0">
                <a:solidFill>
                  <a:srgbClr val="0070C0"/>
                </a:solidFill>
                <a:cs typeface="Arial" pitchFamily="34" charset="0"/>
              </a:rPr>
              <a:t>	Thoughts </a:t>
            </a:r>
            <a:r>
              <a:rPr lang="en-US" sz="2400" dirty="0">
                <a:solidFill>
                  <a:srgbClr val="0070C0"/>
                </a:solidFill>
                <a:cs typeface="Arial" pitchFamily="34" charset="0"/>
              </a:rPr>
              <a:t>are conative, cognitive and affective </a:t>
            </a:r>
            <a:endParaRPr lang="en-US" sz="2400" dirty="0" smtClean="0">
              <a:solidFill>
                <a:srgbClr val="0070C0"/>
              </a:solidFill>
              <a:cs typeface="Arial" pitchFamily="34" charset="0"/>
            </a:endParaRPr>
          </a:p>
          <a:p>
            <a:pPr>
              <a:buNone/>
            </a:pPr>
            <a:r>
              <a:rPr lang="en-US" sz="2000" dirty="0">
                <a:solidFill>
                  <a:srgbClr val="0070C0"/>
                </a:solidFill>
                <a:cs typeface="Arial" pitchFamily="34" charset="0"/>
              </a:rPr>
              <a:t>	</a:t>
            </a:r>
            <a:r>
              <a:rPr lang="en-US" sz="2000" dirty="0" smtClean="0">
                <a:solidFill>
                  <a:srgbClr val="0070C0"/>
                </a:solidFill>
                <a:cs typeface="Arial" pitchFamily="34" charset="0"/>
              </a:rPr>
              <a:t>…  or not…</a:t>
            </a:r>
            <a:endParaRPr lang="en-US" sz="2000" dirty="0">
              <a:solidFill>
                <a:srgbClr val="0070C0"/>
              </a:solidFill>
              <a:cs typeface="Arial" pitchFamily="34" charset="0"/>
            </a:endParaRPr>
          </a:p>
          <a:p>
            <a:pPr>
              <a:buNone/>
            </a:pPr>
            <a:endParaRPr lang="en-US" sz="2000" dirty="0">
              <a:solidFill>
                <a:srgbClr val="0070C0"/>
              </a:solidFill>
              <a:latin typeface="Arial" pitchFamily="34" charset="0"/>
              <a:cs typeface="Arial" pitchFamily="34" charset="0"/>
            </a:endParaRPr>
          </a:p>
          <a:p>
            <a:pPr algn="l">
              <a:buNone/>
            </a:pPr>
            <a:endParaRPr lang="en-US" sz="2000" dirty="0" smtClean="0">
              <a:solidFill>
                <a:srgbClr val="0070C0"/>
              </a:solidFill>
              <a:latin typeface="Arial" pitchFamily="34" charset="0"/>
              <a:cs typeface="Arial" pitchFamily="34" charset="0"/>
            </a:endParaRPr>
          </a:p>
          <a:p>
            <a:pPr>
              <a:buNone/>
            </a:pPr>
            <a:r>
              <a:rPr lang="en-US" sz="2000" dirty="0" smtClean="0">
                <a:solidFill>
                  <a:srgbClr val="0070C0"/>
                </a:solidFill>
                <a:latin typeface="Arial" pitchFamily="34" charset="0"/>
                <a:cs typeface="Arial" pitchFamily="34" charset="0"/>
              </a:rPr>
              <a:t>	</a:t>
            </a:r>
          </a:p>
          <a:p>
            <a:pPr>
              <a:buNone/>
            </a:pPr>
            <a:r>
              <a:rPr lang="en-US" sz="2000" dirty="0" smtClean="0">
                <a:solidFill>
                  <a:schemeClr val="accent5">
                    <a:lumMod val="50000"/>
                  </a:schemeClr>
                </a:solidFill>
                <a:latin typeface="Arial" pitchFamily="34" charset="0"/>
                <a:cs typeface="Arial" pitchFamily="34" charset="0"/>
              </a:rPr>
              <a:t>If thinking and thoughts are private- </a:t>
            </a:r>
          </a:p>
          <a:p>
            <a:pPr>
              <a:buNone/>
            </a:pPr>
            <a:r>
              <a:rPr lang="en-US" sz="2000" dirty="0">
                <a:solidFill>
                  <a:schemeClr val="accent5">
                    <a:lumMod val="50000"/>
                  </a:schemeClr>
                </a:solidFill>
                <a:latin typeface="Arial" pitchFamily="34" charset="0"/>
                <a:cs typeface="Arial" pitchFamily="34" charset="0"/>
              </a:rPr>
              <a:t>	</a:t>
            </a:r>
            <a:r>
              <a:rPr lang="en-US" sz="2000" dirty="0" smtClean="0">
                <a:solidFill>
                  <a:schemeClr val="accent5">
                    <a:lumMod val="50000"/>
                  </a:schemeClr>
                </a:solidFill>
                <a:latin typeface="Arial" pitchFamily="34" charset="0"/>
                <a:cs typeface="Arial" pitchFamily="34" charset="0"/>
              </a:rPr>
              <a:t>	only you know your own mind</a:t>
            </a:r>
          </a:p>
          <a:p>
            <a:pPr algn="l"/>
            <a:endParaRPr lang="en-US"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881188"/>
            <a:ext cx="1505470" cy="2005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loud Callout 5"/>
          <p:cNvSpPr/>
          <p:nvPr/>
        </p:nvSpPr>
        <p:spPr>
          <a:xfrm rot="197505">
            <a:off x="1411351" y="198818"/>
            <a:ext cx="4774678" cy="1521734"/>
          </a:xfrm>
          <a:prstGeom prst="cloudCallout">
            <a:avLst>
              <a:gd name="adj1" fmla="val -47865"/>
              <a:gd name="adj2" fmla="val 6770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53331">
              <a:srgbClr val="6581CA"/>
            </a:gs>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Clr>
                <a:srgbClr val="629DD1"/>
              </a:buClr>
              <a:buNone/>
            </a:pPr>
            <a:endParaRPr lang="en-US" sz="1900" dirty="0" smtClean="0">
              <a:solidFill>
                <a:srgbClr val="0070C0"/>
              </a:solidFill>
              <a:latin typeface="Arial" pitchFamily="34" charset="0"/>
              <a:cs typeface="Arial" pitchFamily="34" charset="0"/>
            </a:endParaRPr>
          </a:p>
          <a:p>
            <a:pPr lvl="0">
              <a:buClr>
                <a:srgbClr val="629DD1"/>
              </a:buClr>
              <a:buNone/>
            </a:pPr>
            <a:r>
              <a:rPr lang="en-US" sz="1900" dirty="0" smtClean="0">
                <a:solidFill>
                  <a:srgbClr val="0070C0"/>
                </a:solidFill>
                <a:latin typeface="Arial" pitchFamily="34" charset="0"/>
                <a:cs typeface="Arial" pitchFamily="34" charset="0"/>
              </a:rPr>
              <a:t>Or-</a:t>
            </a:r>
          </a:p>
          <a:p>
            <a:pPr lvl="0">
              <a:buClr>
                <a:srgbClr val="629DD1"/>
              </a:buClr>
              <a:buNone/>
            </a:pPr>
            <a:r>
              <a:rPr lang="en-US" sz="1900" dirty="0" smtClean="0">
                <a:solidFill>
                  <a:srgbClr val="0070C0"/>
                </a:solidFill>
                <a:latin typeface="Arial" pitchFamily="34" charset="0"/>
                <a:cs typeface="Arial" pitchFamily="34" charset="0"/>
              </a:rPr>
              <a:t>If </a:t>
            </a:r>
            <a:r>
              <a:rPr lang="en-US" sz="1900" dirty="0">
                <a:solidFill>
                  <a:srgbClr val="0070C0"/>
                </a:solidFill>
                <a:latin typeface="Arial" pitchFamily="34" charset="0"/>
                <a:cs typeface="Arial" pitchFamily="34" charset="0"/>
              </a:rPr>
              <a:t>Mind = Brain =  Thought</a:t>
            </a:r>
          </a:p>
          <a:p>
            <a:pPr lvl="0">
              <a:buClr>
                <a:srgbClr val="629DD1"/>
              </a:buClr>
              <a:buNone/>
            </a:pPr>
            <a:r>
              <a:rPr lang="en-US" sz="1900" dirty="0">
                <a:solidFill>
                  <a:srgbClr val="0070C0"/>
                </a:solidFill>
                <a:latin typeface="Arial" pitchFamily="34" charset="0"/>
                <a:cs typeface="Arial" pitchFamily="34" charset="0"/>
              </a:rPr>
              <a:t>		Thought is a Mental Act</a:t>
            </a:r>
          </a:p>
          <a:p>
            <a:pPr lvl="0">
              <a:buClr>
                <a:srgbClr val="629DD1"/>
              </a:buClr>
              <a:buNone/>
            </a:pPr>
            <a:r>
              <a:rPr lang="en-US" sz="1900" dirty="0">
                <a:solidFill>
                  <a:srgbClr val="0070C0"/>
                </a:solidFill>
                <a:latin typeface="Arial" pitchFamily="34" charset="0"/>
                <a:cs typeface="Arial" pitchFamily="34" charset="0"/>
              </a:rPr>
              <a:t>		Thinking is a </a:t>
            </a:r>
            <a:r>
              <a:rPr lang="en-US" sz="1900" dirty="0" smtClean="0">
                <a:solidFill>
                  <a:srgbClr val="0070C0"/>
                </a:solidFill>
                <a:latin typeface="Arial" pitchFamily="34" charset="0"/>
                <a:cs typeface="Arial" pitchFamily="34" charset="0"/>
              </a:rPr>
              <a:t>property of the brain</a:t>
            </a:r>
            <a:endParaRPr lang="en-US" sz="1900" dirty="0">
              <a:solidFill>
                <a:srgbClr val="0070C0"/>
              </a:solidFill>
              <a:latin typeface="Arial" pitchFamily="34" charset="0"/>
              <a:cs typeface="Arial" pitchFamily="34" charset="0"/>
            </a:endParaRPr>
          </a:p>
          <a:p>
            <a:pPr lvl="0">
              <a:buClr>
                <a:srgbClr val="629DD1"/>
              </a:buClr>
              <a:buNone/>
            </a:pPr>
            <a:r>
              <a:rPr lang="en-US" sz="1900" dirty="0">
                <a:solidFill>
                  <a:srgbClr val="0070C0"/>
                </a:solidFill>
                <a:latin typeface="Arial" pitchFamily="34" charset="0"/>
                <a:cs typeface="Arial" pitchFamily="34" charset="0"/>
              </a:rPr>
              <a:t>		Thoughts are neural </a:t>
            </a:r>
            <a:r>
              <a:rPr lang="en-US" sz="1900" dirty="0" smtClean="0">
                <a:solidFill>
                  <a:srgbClr val="0070C0"/>
                </a:solidFill>
                <a:latin typeface="Arial" pitchFamily="34" charset="0"/>
                <a:cs typeface="Arial" pitchFamily="34" charset="0"/>
              </a:rPr>
              <a:t>connections</a:t>
            </a:r>
          </a:p>
          <a:p>
            <a:pPr lvl="0">
              <a:buClr>
                <a:srgbClr val="629DD1"/>
              </a:buClr>
              <a:buNone/>
            </a:pPr>
            <a:r>
              <a:rPr lang="en-US" sz="1900" dirty="0">
                <a:solidFill>
                  <a:srgbClr val="0070C0"/>
                </a:solidFill>
                <a:latin typeface="Arial" pitchFamily="34" charset="0"/>
                <a:cs typeface="Arial" pitchFamily="34" charset="0"/>
              </a:rPr>
              <a:t>		Thoughts are conative, cognitive and affective </a:t>
            </a:r>
          </a:p>
          <a:p>
            <a:pPr lvl="0">
              <a:buClr>
                <a:srgbClr val="629DD1"/>
              </a:buClr>
              <a:buNone/>
            </a:pPr>
            <a:r>
              <a:rPr lang="en-US" sz="1900" dirty="0">
                <a:solidFill>
                  <a:srgbClr val="0070C0"/>
                </a:solidFill>
                <a:latin typeface="Arial" pitchFamily="34" charset="0"/>
                <a:cs typeface="Arial" pitchFamily="34" charset="0"/>
              </a:rPr>
              <a:t>	</a:t>
            </a:r>
          </a:p>
          <a:p>
            <a:pPr lvl="0">
              <a:buClr>
                <a:srgbClr val="629DD1"/>
              </a:buClr>
              <a:buNone/>
            </a:pPr>
            <a:r>
              <a:rPr lang="en-US" sz="1900" dirty="0">
                <a:solidFill>
                  <a:srgbClr val="0070C0"/>
                </a:solidFill>
                <a:latin typeface="Arial" pitchFamily="34" charset="0"/>
                <a:cs typeface="Arial" pitchFamily="34" charset="0"/>
              </a:rPr>
              <a:t>If thinking and thoughts are private- only you know your own mind</a:t>
            </a:r>
          </a:p>
          <a:p>
            <a:pPr lvl="0">
              <a:buClr>
                <a:srgbClr val="629DD1"/>
              </a:buClr>
            </a:pPr>
            <a:endParaRPr lang="en-US" sz="3000" dirty="0">
              <a:solidFill>
                <a:prstClr val="black"/>
              </a:solidFill>
            </a:endParaRP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05600" y="457200"/>
            <a:ext cx="1895475" cy="2176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56737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924800" cy="1143000"/>
          </a:xfrm>
        </p:spPr>
        <p:txBody>
          <a:bodyPr>
            <a:normAutofit fontScale="90000"/>
          </a:bodyPr>
          <a:lstStyle/>
          <a:p>
            <a:pPr algn="ctr"/>
            <a:r>
              <a:rPr lang="en-US" sz="3200" dirty="0" smtClean="0"/>
              <a:t/>
            </a:r>
            <a:br>
              <a:rPr lang="en-US" sz="3200" dirty="0" smtClean="0"/>
            </a:br>
            <a:r>
              <a:rPr lang="en-US" sz="3200" dirty="0" smtClean="0"/>
              <a:t/>
            </a:r>
            <a:br>
              <a:rPr lang="en-US" sz="3200" dirty="0" smtClean="0"/>
            </a:br>
            <a:endParaRPr lang="en-US" sz="3200" dirty="0"/>
          </a:p>
        </p:txBody>
      </p:sp>
      <p:sp>
        <p:nvSpPr>
          <p:cNvPr id="3" name="Subtitle 2"/>
          <p:cNvSpPr>
            <a:spLocks noGrp="1"/>
          </p:cNvSpPr>
          <p:nvPr>
            <p:ph type="subTitle" idx="1"/>
          </p:nvPr>
        </p:nvSpPr>
        <p:spPr>
          <a:xfrm>
            <a:off x="3429000" y="838200"/>
            <a:ext cx="5334000" cy="4800600"/>
          </a:xfrm>
        </p:spPr>
        <p:txBody>
          <a:bodyPr>
            <a:normAutofit fontScale="92500" lnSpcReduction="20000"/>
          </a:bodyPr>
          <a:lstStyle/>
          <a:p>
            <a:r>
              <a:rPr lang="en-US" sz="2400" dirty="0" smtClean="0">
                <a:solidFill>
                  <a:srgbClr val="0070C0"/>
                </a:solidFill>
                <a:cs typeface="Arial" pitchFamily="34" charset="0"/>
              </a:rPr>
              <a:t>“You have been entrusted with the care and feeding of the most extraordinary and complex creation in the universe. </a:t>
            </a:r>
          </a:p>
          <a:p>
            <a:pPr algn="l"/>
            <a:r>
              <a:rPr lang="en-US" sz="2400" dirty="0" smtClean="0">
                <a:solidFill>
                  <a:srgbClr val="0070C0"/>
                </a:solidFill>
                <a:cs typeface="Arial" pitchFamily="34" charset="0"/>
              </a:rPr>
              <a:t> </a:t>
            </a:r>
          </a:p>
          <a:p>
            <a:pPr algn="l"/>
            <a:r>
              <a:rPr lang="en-US" sz="2400" dirty="0" smtClean="0">
                <a:solidFill>
                  <a:srgbClr val="0070C0"/>
                </a:solidFill>
                <a:cs typeface="Arial" pitchFamily="34" charset="0"/>
              </a:rPr>
              <a:t>Home to your mind and personality,  your brain houses your cherished memories and future hopes.  </a:t>
            </a:r>
          </a:p>
          <a:p>
            <a:pPr algn="l"/>
            <a:endParaRPr lang="en-US" sz="2400" dirty="0" smtClean="0">
              <a:solidFill>
                <a:srgbClr val="0070C0"/>
              </a:solidFill>
              <a:cs typeface="Arial" pitchFamily="34" charset="0"/>
            </a:endParaRPr>
          </a:p>
          <a:p>
            <a:pPr algn="l"/>
            <a:r>
              <a:rPr lang="en-US" sz="2400" dirty="0" smtClean="0">
                <a:solidFill>
                  <a:srgbClr val="0070C0"/>
                </a:solidFill>
                <a:cs typeface="Arial" pitchFamily="34" charset="0"/>
              </a:rPr>
              <a:t>It orchestrates the symphony of consciousness that gives you purpose and passion, motion and emotion.</a:t>
            </a:r>
          </a:p>
          <a:p>
            <a:pPr algn="l"/>
            <a:endParaRPr lang="en-US" dirty="0" smtClean="0">
              <a:solidFill>
                <a:srgbClr val="0070C0"/>
              </a:solidFill>
              <a:latin typeface="Arial" pitchFamily="34" charset="0"/>
              <a:cs typeface="Arial" pitchFamily="34" charset="0"/>
            </a:endParaRPr>
          </a:p>
          <a:p>
            <a:pPr algn="l"/>
            <a:endParaRPr lang="en-US" dirty="0" smtClean="0">
              <a:solidFill>
                <a:srgbClr val="0070C0"/>
              </a:solidFill>
              <a:latin typeface="Arial" pitchFamily="34" charset="0"/>
              <a:cs typeface="Arial" pitchFamily="34" charset="0"/>
            </a:endParaRPr>
          </a:p>
          <a:p>
            <a:pPr algn="l"/>
            <a:r>
              <a:rPr lang="en-US" i="1" dirty="0" smtClean="0">
                <a:solidFill>
                  <a:srgbClr val="0070C0"/>
                </a:solidFill>
                <a:cs typeface="Arial" pitchFamily="34" charset="0"/>
              </a:rPr>
              <a:t>But what do you really know about it ?</a:t>
            </a:r>
          </a:p>
          <a:p>
            <a:pPr algn="l"/>
            <a:endParaRPr lang="en-US" dirty="0" smtClean="0">
              <a:solidFill>
                <a:srgbClr val="0070C0"/>
              </a:solidFill>
              <a:latin typeface="Arial" pitchFamily="34" charset="0"/>
              <a:cs typeface="Arial" pitchFamily="34" charset="0"/>
            </a:endParaRPr>
          </a:p>
          <a:p>
            <a:pPr algn="l"/>
            <a:endParaRPr lang="en-US" dirty="0" smtClean="0">
              <a:solidFill>
                <a:srgbClr val="0070C0"/>
              </a:solidFill>
              <a:latin typeface="Arial" pitchFamily="34" charset="0"/>
              <a:cs typeface="Arial" pitchFamily="34" charset="0"/>
            </a:endParaRPr>
          </a:p>
          <a:p>
            <a:endParaRPr lang="en-US" dirty="0" smtClean="0">
              <a:solidFill>
                <a:schemeClr val="accent6">
                  <a:lumMod val="75000"/>
                </a:schemeClr>
              </a:solidFill>
            </a:endParaRPr>
          </a:p>
          <a:p>
            <a:endParaRPr lang="en-US" dirty="0">
              <a:solidFill>
                <a:schemeClr val="accent6">
                  <a:lumMod val="75000"/>
                </a:schemeClr>
              </a:solidFill>
            </a:endParaRPr>
          </a:p>
        </p:txBody>
      </p:sp>
      <p:pic>
        <p:nvPicPr>
          <p:cNvPr id="5" name="Picture 4" descr="fmri.jpeg"/>
          <p:cNvPicPr>
            <a:picLocks noChangeAspect="1"/>
          </p:cNvPicPr>
          <p:nvPr/>
        </p:nvPicPr>
        <p:blipFill>
          <a:blip r:embed="rId3" cstate="print"/>
          <a:stretch>
            <a:fillRect/>
          </a:stretch>
        </p:blipFill>
        <p:spPr>
          <a:xfrm>
            <a:off x="685800" y="1219200"/>
            <a:ext cx="2286000" cy="1371600"/>
          </a:xfrm>
          <a:prstGeom prst="rect">
            <a:avLst/>
          </a:prstGeom>
        </p:spPr>
      </p:pic>
      <p:pic>
        <p:nvPicPr>
          <p:cNvPr id="6" name="Picture 5" descr="subconscious.jpeg"/>
          <p:cNvPicPr>
            <a:picLocks noChangeAspect="1"/>
          </p:cNvPicPr>
          <p:nvPr/>
        </p:nvPicPr>
        <p:blipFill>
          <a:blip r:embed="rId4" cstate="print"/>
          <a:stretch>
            <a:fillRect/>
          </a:stretch>
        </p:blipFill>
        <p:spPr>
          <a:xfrm>
            <a:off x="1524000" y="2590800"/>
            <a:ext cx="1836964" cy="1828800"/>
          </a:xfrm>
          <a:prstGeom prst="rect">
            <a:avLst/>
          </a:prstGeom>
        </p:spPr>
      </p:pic>
      <p:sp>
        <p:nvSpPr>
          <p:cNvPr id="8" name="Rectangle 7"/>
          <p:cNvSpPr/>
          <p:nvPr/>
        </p:nvSpPr>
        <p:spPr>
          <a:xfrm>
            <a:off x="3429000" y="6019800"/>
            <a:ext cx="5257800" cy="338554"/>
          </a:xfrm>
          <a:prstGeom prst="rect">
            <a:avLst/>
          </a:prstGeom>
        </p:spPr>
        <p:txBody>
          <a:bodyPr wrap="square">
            <a:spAutoFit/>
          </a:bodyPr>
          <a:lstStyle/>
          <a:p>
            <a:r>
              <a:rPr lang="en-US" sz="1600" dirty="0" smtClean="0">
                <a:solidFill>
                  <a:srgbClr val="0070C0"/>
                </a:solidFill>
                <a:latin typeface="Arial" pitchFamily="34" charset="0"/>
                <a:cs typeface="Arial" pitchFamily="34" charset="0"/>
              </a:rPr>
              <a:t>(Quote from Franklin Institute for Science Learning)</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l="-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274320"/>
            <a:ext cx="7790688" cy="1143000"/>
          </a:xfrm>
        </p:spPr>
        <p:txBody>
          <a:bodyPr>
            <a:normAutofit fontScale="90000"/>
          </a:bodyPr>
          <a:lstStyle/>
          <a:p>
            <a:r>
              <a:rPr lang="en-US" sz="2700" b="1" dirty="0" smtClean="0"/>
              <a:t/>
            </a:r>
            <a:br>
              <a:rPr lang="en-US" sz="2700" b="1" dirty="0" smtClean="0"/>
            </a:br>
            <a:r>
              <a:rPr lang="en-US" sz="2700" b="1" dirty="0" smtClean="0">
                <a:solidFill>
                  <a:srgbClr val="7030A0"/>
                </a:solidFill>
              </a:rPr>
              <a:t>Emotional thinking and decisions</a:t>
            </a:r>
            <a:br>
              <a:rPr lang="en-US" sz="2700" b="1" dirty="0" smtClean="0">
                <a:solidFill>
                  <a:srgbClr val="7030A0"/>
                </a:solidFill>
              </a:rPr>
            </a:br>
            <a:r>
              <a:rPr lang="en-US" sz="2700" b="1" dirty="0" smtClean="0">
                <a:solidFill>
                  <a:srgbClr val="7030A0"/>
                </a:solidFill>
              </a:rPr>
              <a:t>	Rational thinking and decisions</a:t>
            </a:r>
            <a:br>
              <a:rPr lang="en-US" sz="2700" b="1" dirty="0" smtClean="0">
                <a:solidFill>
                  <a:srgbClr val="7030A0"/>
                </a:solidFill>
              </a:rPr>
            </a:br>
            <a:r>
              <a:rPr lang="en-US" sz="2400" dirty="0">
                <a:solidFill>
                  <a:srgbClr val="0070C0"/>
                </a:solidFill>
              </a:rPr>
              <a:t/>
            </a:r>
            <a:br>
              <a:rPr lang="en-US" sz="2400" dirty="0">
                <a:solidFill>
                  <a:srgbClr val="0070C0"/>
                </a:solidFill>
              </a:rPr>
            </a:br>
            <a:r>
              <a:rPr lang="en-US" sz="2700" b="1" dirty="0" smtClean="0">
                <a:solidFill>
                  <a:srgbClr val="7030A0"/>
                </a:solidFill>
              </a:rPr>
              <a:t>	</a:t>
            </a:r>
            <a:endParaRPr lang="en-US" sz="2700" b="1" dirty="0">
              <a:solidFill>
                <a:srgbClr val="7030A0"/>
              </a:solidFill>
            </a:endParaRPr>
          </a:p>
        </p:txBody>
      </p:sp>
      <p:sp>
        <p:nvSpPr>
          <p:cNvPr id="6" name="TextBox 5"/>
          <p:cNvSpPr txBox="1"/>
          <p:nvPr/>
        </p:nvSpPr>
        <p:spPr>
          <a:xfrm>
            <a:off x="1371600" y="1219200"/>
            <a:ext cx="7086600" cy="5078313"/>
          </a:xfrm>
          <a:prstGeom prst="rect">
            <a:avLst/>
          </a:prstGeom>
          <a:noFill/>
        </p:spPr>
        <p:txBody>
          <a:bodyPr wrap="square" rtlCol="0">
            <a:spAutoFit/>
          </a:bodyPr>
          <a:lstStyle/>
          <a:p>
            <a:r>
              <a:rPr lang="en-US" b="1" dirty="0" smtClean="0">
                <a:solidFill>
                  <a:srgbClr val="00B050"/>
                </a:solidFill>
              </a:rPr>
              <a:t>Back Then:</a:t>
            </a:r>
          </a:p>
          <a:p>
            <a:r>
              <a:rPr lang="en-US" dirty="0" smtClean="0">
                <a:solidFill>
                  <a:srgbClr val="0070C0"/>
                </a:solidFill>
              </a:rPr>
              <a:t>Enlightened Reason:  I think, there I am.</a:t>
            </a:r>
          </a:p>
          <a:p>
            <a:r>
              <a:rPr lang="en-US" dirty="0" smtClean="0">
                <a:solidFill>
                  <a:srgbClr val="0070C0"/>
                </a:solidFill>
              </a:rPr>
              <a:t>	Do we really know what we think ? </a:t>
            </a:r>
          </a:p>
          <a:p>
            <a:r>
              <a:rPr lang="en-US" dirty="0" smtClean="0">
                <a:solidFill>
                  <a:srgbClr val="0070C0"/>
                </a:solidFill>
              </a:rPr>
              <a:t>	Is it conscious?</a:t>
            </a:r>
          </a:p>
          <a:p>
            <a:r>
              <a:rPr lang="en-US" dirty="0" smtClean="0">
                <a:solidFill>
                  <a:srgbClr val="0070C0"/>
                </a:solidFill>
              </a:rPr>
              <a:t>	Is it rational as Descartes suggests?</a:t>
            </a:r>
          </a:p>
          <a:p>
            <a:endParaRPr lang="en-US" dirty="0" smtClean="0">
              <a:solidFill>
                <a:srgbClr val="0070C0"/>
              </a:solidFill>
            </a:endParaRPr>
          </a:p>
          <a:p>
            <a:r>
              <a:rPr lang="en-US" b="1" dirty="0" smtClean="0">
                <a:solidFill>
                  <a:srgbClr val="00B050"/>
                </a:solidFill>
              </a:rPr>
              <a:t>And Now:</a:t>
            </a:r>
          </a:p>
          <a:p>
            <a:r>
              <a:rPr lang="en-US" dirty="0" smtClean="0">
                <a:solidFill>
                  <a:srgbClr val="0070C0"/>
                </a:solidFill>
              </a:rPr>
              <a:t>Based on cognitive studies we know:</a:t>
            </a:r>
          </a:p>
          <a:p>
            <a:pPr marL="285750" indent="-285750">
              <a:buClr>
                <a:srgbClr val="C00000"/>
              </a:buClr>
              <a:buFont typeface="Wingdings" pitchFamily="2" charset="2"/>
              <a:buChar char="ü"/>
            </a:pPr>
            <a:r>
              <a:rPr lang="en-US" dirty="0" smtClean="0">
                <a:solidFill>
                  <a:srgbClr val="0070C0"/>
                </a:solidFill>
              </a:rPr>
              <a:t>it is 98% unconscious-  and it is not always  ‘rational’</a:t>
            </a:r>
          </a:p>
          <a:p>
            <a:endParaRPr lang="en-US" dirty="0" smtClean="0">
              <a:solidFill>
                <a:srgbClr val="0070C0"/>
              </a:solidFill>
            </a:endParaRPr>
          </a:p>
          <a:p>
            <a:r>
              <a:rPr lang="en-US" dirty="0" smtClean="0">
                <a:solidFill>
                  <a:srgbClr val="0070C0"/>
                </a:solidFill>
              </a:rPr>
              <a:t>Emotional decisions:</a:t>
            </a:r>
          </a:p>
          <a:p>
            <a:r>
              <a:rPr lang="en-US" dirty="0" smtClean="0">
                <a:solidFill>
                  <a:srgbClr val="0070C0"/>
                </a:solidFill>
              </a:rPr>
              <a:t>	</a:t>
            </a:r>
            <a:r>
              <a:rPr lang="en-US" dirty="0" err="1" smtClean="0">
                <a:solidFill>
                  <a:srgbClr val="0070C0"/>
                </a:solidFill>
              </a:rPr>
              <a:t>Damasio</a:t>
            </a:r>
            <a:r>
              <a:rPr lang="en-US" dirty="0" smtClean="0">
                <a:solidFill>
                  <a:srgbClr val="0070C0"/>
                </a:solidFill>
              </a:rPr>
              <a:t>: 	</a:t>
            </a:r>
            <a:r>
              <a:rPr lang="en-US" dirty="0">
                <a:solidFill>
                  <a:srgbClr val="0070C0"/>
                </a:solidFill>
              </a:rPr>
              <a:t>	</a:t>
            </a:r>
            <a:endParaRPr lang="en-US" dirty="0" smtClean="0">
              <a:solidFill>
                <a:srgbClr val="0070C0"/>
              </a:solidFill>
            </a:endParaRPr>
          </a:p>
          <a:p>
            <a:r>
              <a:rPr lang="en-US" dirty="0">
                <a:solidFill>
                  <a:srgbClr val="0070C0"/>
                </a:solidFill>
              </a:rPr>
              <a:t>	</a:t>
            </a:r>
            <a:r>
              <a:rPr lang="en-US" sz="1200" dirty="0" smtClean="0">
                <a:solidFill>
                  <a:srgbClr val="0070C0"/>
                </a:solidFill>
              </a:rPr>
              <a:t>http</a:t>
            </a:r>
            <a:r>
              <a:rPr lang="en-US" sz="1200" dirty="0">
                <a:solidFill>
                  <a:srgbClr val="0070C0"/>
                </a:solidFill>
              </a:rPr>
              <a:t>://www.dailymotion.com/video/xhuesu_the-difference-between-feeling-and-emotion_tech</a:t>
            </a:r>
            <a:endParaRPr lang="en-US" sz="1200" dirty="0" smtClean="0">
              <a:solidFill>
                <a:srgbClr val="0070C0"/>
              </a:solidFill>
            </a:endParaRPr>
          </a:p>
          <a:p>
            <a:endParaRPr lang="en-US" dirty="0" smtClean="0">
              <a:solidFill>
                <a:srgbClr val="0070C0"/>
              </a:solidFill>
            </a:endParaRPr>
          </a:p>
          <a:p>
            <a:r>
              <a:rPr lang="en-US" dirty="0" smtClean="0">
                <a:solidFill>
                  <a:srgbClr val="0070C0"/>
                </a:solidFill>
              </a:rPr>
              <a:t>Rational decisions:</a:t>
            </a:r>
          </a:p>
          <a:p>
            <a:r>
              <a:rPr lang="en-US" dirty="0" smtClean="0">
                <a:solidFill>
                  <a:srgbClr val="0070C0"/>
                </a:solidFill>
              </a:rPr>
              <a:t>	physiological</a:t>
            </a:r>
          </a:p>
          <a:p>
            <a:r>
              <a:rPr lang="en-US" dirty="0" smtClean="0">
                <a:solidFill>
                  <a:srgbClr val="0070C0"/>
                </a:solidFill>
              </a:rPr>
              <a:t>	 ideas, decisions = neural circuitry</a:t>
            </a:r>
          </a:p>
          <a:p>
            <a:r>
              <a:rPr lang="en-US"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524000" y="2967335"/>
            <a:ext cx="6553200" cy="923330"/>
          </a:xfrm>
          <a:prstGeom prst="rect">
            <a:avLst/>
          </a:prstGeom>
        </p:spPr>
        <p:txBody>
          <a:bodyPr wrap="square">
            <a:spAutoFit/>
          </a:bodyPr>
          <a:lstStyle/>
          <a:p>
            <a:pPr lvl="0"/>
            <a:r>
              <a:rPr lang="en-US" dirty="0" err="1" smtClean="0">
                <a:solidFill>
                  <a:prstClr val="black"/>
                </a:solidFill>
              </a:rPr>
              <a:t>Damasio</a:t>
            </a:r>
            <a:r>
              <a:rPr lang="en-US" dirty="0" smtClean="0">
                <a:solidFill>
                  <a:prstClr val="black"/>
                </a:solidFill>
              </a:rPr>
              <a:t>:</a:t>
            </a:r>
          </a:p>
          <a:p>
            <a:pPr lvl="0"/>
            <a:r>
              <a:rPr lang="en-US" dirty="0" smtClean="0">
                <a:solidFill>
                  <a:prstClr val="black"/>
                </a:solidFill>
              </a:rPr>
              <a:t>The </a:t>
            </a:r>
            <a:r>
              <a:rPr lang="en-US" dirty="0">
                <a:solidFill>
                  <a:prstClr val="black"/>
                </a:solidFill>
              </a:rPr>
              <a:t>human brain relies on three devices for its decisions: </a:t>
            </a:r>
            <a:endParaRPr lang="en-US" dirty="0" smtClean="0">
              <a:solidFill>
                <a:prstClr val="black"/>
              </a:solidFill>
            </a:endParaRPr>
          </a:p>
          <a:p>
            <a:pPr lvl="0"/>
            <a:r>
              <a:rPr lang="en-US" dirty="0" smtClean="0">
                <a:solidFill>
                  <a:prstClr val="black"/>
                </a:solidFill>
              </a:rPr>
              <a:t>emotion </a:t>
            </a:r>
            <a:r>
              <a:rPr lang="en-US" dirty="0">
                <a:solidFill>
                  <a:prstClr val="black"/>
                </a:solidFill>
              </a:rPr>
              <a:t>controls; </a:t>
            </a:r>
            <a:r>
              <a:rPr lang="en-US" dirty="0" smtClean="0">
                <a:solidFill>
                  <a:prstClr val="black"/>
                </a:solidFill>
              </a:rPr>
              <a:t>addictive </a:t>
            </a:r>
            <a:r>
              <a:rPr lang="en-US" dirty="0">
                <a:solidFill>
                  <a:prstClr val="black"/>
                </a:solidFill>
              </a:rPr>
              <a:t>learning; </a:t>
            </a:r>
            <a:r>
              <a:rPr lang="en-US" dirty="0" smtClean="0">
                <a:solidFill>
                  <a:prstClr val="black"/>
                </a:solidFill>
              </a:rPr>
              <a:t>and </a:t>
            </a:r>
            <a:r>
              <a:rPr lang="en-US" dirty="0">
                <a:solidFill>
                  <a:prstClr val="black"/>
                </a:solidFill>
              </a:rPr>
              <a:t>intellectual processing.</a:t>
            </a:r>
            <a:endParaRPr lang="en-US" dirty="0">
              <a:solidFill>
                <a:srgbClr val="0070C0"/>
              </a:solidFill>
            </a:endParaRPr>
          </a:p>
        </p:txBody>
      </p:sp>
    </p:spTree>
    <p:extLst>
      <p:ext uri="{BB962C8B-B14F-4D97-AF65-F5344CB8AC3E}">
        <p14:creationId xmlns="" xmlns:p14="http://schemas.microsoft.com/office/powerpoint/2010/main" val="677119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Embodied cognition</a:t>
            </a:r>
            <a:endParaRPr lang="en-US" sz="2800" b="1" dirty="0"/>
          </a:p>
        </p:txBody>
      </p:sp>
      <p:sp>
        <p:nvSpPr>
          <p:cNvPr id="3" name="Content Placeholder 2"/>
          <p:cNvSpPr>
            <a:spLocks noGrp="1"/>
          </p:cNvSpPr>
          <p:nvPr>
            <p:ph idx="1"/>
          </p:nvPr>
        </p:nvSpPr>
        <p:spPr>
          <a:xfrm>
            <a:off x="1981200" y="1447800"/>
            <a:ext cx="6952488" cy="2667000"/>
          </a:xfrm>
        </p:spPr>
        <p:txBody>
          <a:bodyPr>
            <a:normAutofit/>
          </a:bodyPr>
          <a:lstStyle/>
          <a:p>
            <a:pPr marL="82296" indent="0">
              <a:buNone/>
            </a:pPr>
            <a:r>
              <a:rPr lang="en-US" sz="2400" dirty="0" smtClean="0">
                <a:solidFill>
                  <a:srgbClr val="7030A0"/>
                </a:solidFill>
              </a:rPr>
              <a:t>The body influences the mind </a:t>
            </a:r>
          </a:p>
          <a:p>
            <a:pPr lvl="2"/>
            <a:r>
              <a:rPr lang="en-US" sz="1800" dirty="0" smtClean="0">
                <a:solidFill>
                  <a:srgbClr val="7030A0"/>
                </a:solidFill>
              </a:rPr>
              <a:t>Senses</a:t>
            </a:r>
          </a:p>
          <a:p>
            <a:pPr lvl="2"/>
            <a:r>
              <a:rPr lang="en-US" sz="1800" dirty="0" smtClean="0">
                <a:solidFill>
                  <a:srgbClr val="7030A0"/>
                </a:solidFill>
              </a:rPr>
              <a:t>Stimuli</a:t>
            </a:r>
          </a:p>
          <a:p>
            <a:pPr lvl="2"/>
            <a:r>
              <a:rPr lang="en-US" sz="1800" dirty="0" smtClean="0">
                <a:solidFill>
                  <a:srgbClr val="7030A0"/>
                </a:solidFill>
              </a:rPr>
              <a:t>Perception</a:t>
            </a:r>
          </a:p>
          <a:p>
            <a:pPr lvl="2"/>
            <a:r>
              <a:rPr lang="en-US" sz="1800" dirty="0" smtClean="0">
                <a:solidFill>
                  <a:srgbClr val="7030A0"/>
                </a:solidFill>
              </a:rPr>
              <a:t>Environment</a:t>
            </a:r>
            <a:endParaRPr lang="en-US" sz="2200" dirty="0">
              <a:solidFill>
                <a:srgbClr val="7030A0"/>
              </a:solidFill>
            </a:endParaRPr>
          </a:p>
          <a:p>
            <a:pPr marL="137160" indent="0">
              <a:buNone/>
            </a:pPr>
            <a:r>
              <a:rPr lang="en-US" sz="2400" dirty="0" smtClean="0">
                <a:solidFill>
                  <a:srgbClr val="7030A0"/>
                </a:solidFill>
              </a:rPr>
              <a:t>Emotions influence the mind</a:t>
            </a:r>
          </a:p>
          <a:p>
            <a:pPr marL="137160" indent="0">
              <a:buNone/>
            </a:pPr>
            <a:endParaRPr lang="en-US" sz="2400" dirty="0">
              <a:solidFill>
                <a:srgbClr val="002060"/>
              </a:solidFill>
            </a:endParaRPr>
          </a:p>
          <a:p>
            <a:pPr marL="697230" lvl="1" indent="-285750"/>
            <a:endParaRPr lang="en-US" sz="1800" dirty="0" smtClean="0">
              <a:solidFill>
                <a:srgbClr val="002060"/>
              </a:solidFill>
            </a:endParaRPr>
          </a:p>
          <a:p>
            <a:pPr marL="697230" lvl="1" indent="-285750"/>
            <a:endParaRPr lang="en-US" sz="1800" dirty="0">
              <a:solidFill>
                <a:srgbClr val="002060"/>
              </a:solidFill>
            </a:endParaRPr>
          </a:p>
          <a:p>
            <a:pPr marL="697230" lvl="1" indent="-285750"/>
            <a:endParaRPr lang="en-US" sz="1800" dirty="0" smtClean="0">
              <a:solidFill>
                <a:srgbClr val="002060"/>
              </a:solidFill>
            </a:endParaRPr>
          </a:p>
          <a:p>
            <a:pPr marL="697230" lvl="1" indent="-285750"/>
            <a:endParaRPr lang="en-US" sz="1800" dirty="0">
              <a:solidFill>
                <a:srgbClr val="002060"/>
              </a:solidFill>
            </a:endParaRPr>
          </a:p>
          <a:p>
            <a:pPr marL="697230" lvl="1" indent="-285750"/>
            <a:endParaRPr lang="en-US" sz="1800" dirty="0" smtClean="0">
              <a:solidFill>
                <a:srgbClr val="002060"/>
              </a:solidFill>
            </a:endParaRPr>
          </a:p>
          <a:p>
            <a:pPr marL="411480" lvl="1" indent="0">
              <a:buNone/>
            </a:pPr>
            <a:endParaRPr lang="en-US" sz="1800" dirty="0" smtClean="0">
              <a:solidFill>
                <a:srgbClr val="002060"/>
              </a:solidFill>
            </a:endParaRPr>
          </a:p>
        </p:txBody>
      </p:sp>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81600" y="304800"/>
            <a:ext cx="1749425"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92950" y="4243590"/>
            <a:ext cx="4997302" cy="1754326"/>
          </a:xfrm>
          <a:prstGeom prst="rect">
            <a:avLst/>
          </a:prstGeom>
          <a:noFill/>
        </p:spPr>
        <p:txBody>
          <a:bodyPr wrap="square" rtlCol="0">
            <a:spAutoFit/>
          </a:bodyPr>
          <a:lstStyle/>
          <a:p>
            <a:r>
              <a:rPr lang="en-US" dirty="0" smtClean="0">
                <a:solidFill>
                  <a:srgbClr val="002060"/>
                </a:solidFill>
              </a:rPr>
              <a:t>Cognition is part and parcel to the environment- the situation we’re in.  Decoupled from that, cognition is a set of skills and abilities which include: perception and visualization of imagery,  working memory, episodic memory,  implicit memory and the ability to solve problems.</a:t>
            </a:r>
            <a:endParaRPr lang="en-US" dirty="0">
              <a:solidFill>
                <a:srgbClr val="002060"/>
              </a:solidFill>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91275" y="3571875"/>
            <a:ext cx="2143125" cy="2143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48400" y="5867400"/>
            <a:ext cx="2667000" cy="646331"/>
          </a:xfrm>
          <a:prstGeom prst="rect">
            <a:avLst/>
          </a:prstGeom>
          <a:noFill/>
        </p:spPr>
        <p:txBody>
          <a:bodyPr wrap="square" rtlCol="0">
            <a:spAutoFit/>
          </a:bodyPr>
          <a:lstStyle/>
          <a:p>
            <a:r>
              <a:rPr lang="en-US" dirty="0" smtClean="0"/>
              <a:t>WOW! A robot with embodied cognition-</a:t>
            </a:r>
            <a:endParaRPr lang="en-US" dirty="0"/>
          </a:p>
        </p:txBody>
      </p:sp>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 y="1676400"/>
            <a:ext cx="1457325"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56512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90600" y="274638"/>
            <a:ext cx="7943088" cy="1143000"/>
          </a:xfrm>
        </p:spPr>
        <p:txBody>
          <a:bodyPr>
            <a:normAutofit/>
          </a:bodyPr>
          <a:lstStyle/>
          <a:p>
            <a:r>
              <a:rPr lang="en-US" sz="2800" b="1" dirty="0" smtClean="0"/>
              <a:t>Cognitive psychology</a:t>
            </a:r>
            <a:endParaRPr lang="en-US" sz="2800" b="1" dirty="0"/>
          </a:p>
        </p:txBody>
      </p:sp>
      <p:sp>
        <p:nvSpPr>
          <p:cNvPr id="6" name="Content Placeholder 5"/>
          <p:cNvSpPr>
            <a:spLocks noGrp="1"/>
          </p:cNvSpPr>
          <p:nvPr>
            <p:ph idx="1"/>
          </p:nvPr>
        </p:nvSpPr>
        <p:spPr>
          <a:xfrm>
            <a:off x="990600" y="1828800"/>
            <a:ext cx="7924800" cy="4800600"/>
          </a:xfrm>
        </p:spPr>
        <p:txBody>
          <a:bodyPr>
            <a:normAutofit/>
          </a:bodyPr>
          <a:lstStyle/>
          <a:p>
            <a:pPr>
              <a:buNone/>
            </a:pPr>
            <a:r>
              <a:rPr lang="en-US" sz="2000" dirty="0" smtClean="0">
                <a:solidFill>
                  <a:schemeClr val="tx2">
                    <a:lumMod val="50000"/>
                  </a:schemeClr>
                </a:solidFill>
              </a:rPr>
              <a:t>The behaviorist approach emphasizes external behavior; </a:t>
            </a:r>
          </a:p>
          <a:p>
            <a:pPr>
              <a:buNone/>
            </a:pPr>
            <a:r>
              <a:rPr lang="en-US" sz="2000" dirty="0" smtClean="0">
                <a:solidFill>
                  <a:schemeClr val="tx2">
                    <a:lumMod val="50000"/>
                  </a:schemeClr>
                </a:solidFill>
              </a:rPr>
              <a:t>Cognitive psychology  believes that the internal processes are key.</a:t>
            </a:r>
            <a:endParaRPr lang="en-US" sz="2000" dirty="0">
              <a:solidFill>
                <a:schemeClr val="tx2">
                  <a:lumMod val="50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24400" y="381000"/>
            <a:ext cx="1955522" cy="129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32001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99FF"/>
            </a:gs>
            <a:gs pos="53000">
              <a:srgbClr val="D4DEFF"/>
            </a:gs>
            <a:gs pos="83000">
              <a:srgbClr val="D4DEFF"/>
            </a:gs>
            <a:gs pos="100000">
              <a:srgbClr val="96AB94"/>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bg1">
                    <a:lumMod val="50000"/>
                  </a:schemeClr>
                </a:solidFill>
              </a:rPr>
              <a:t>Cognitive metaphors | </a:t>
            </a:r>
            <a:r>
              <a:rPr lang="en-US" sz="2000" b="1" dirty="0" smtClean="0">
                <a:solidFill>
                  <a:schemeClr val="bg1">
                    <a:lumMod val="50000"/>
                  </a:schemeClr>
                </a:solidFill>
              </a:rPr>
              <a:t>conceptual metaphors</a:t>
            </a:r>
            <a:endParaRPr lang="en-US" sz="2000" b="1" dirty="0">
              <a:solidFill>
                <a:schemeClr val="bg1">
                  <a:lumMod val="50000"/>
                </a:schemeClr>
              </a:solidFill>
            </a:endParaRPr>
          </a:p>
        </p:txBody>
      </p:sp>
      <p:sp>
        <p:nvSpPr>
          <p:cNvPr id="3" name="Content Placeholder 2"/>
          <p:cNvSpPr>
            <a:spLocks noGrp="1"/>
          </p:cNvSpPr>
          <p:nvPr>
            <p:ph idx="1"/>
          </p:nvPr>
        </p:nvSpPr>
        <p:spPr>
          <a:xfrm>
            <a:off x="2514600" y="1447800"/>
            <a:ext cx="6419088" cy="4800600"/>
          </a:xfrm>
        </p:spPr>
        <p:txBody>
          <a:bodyPr>
            <a:normAutofit/>
          </a:bodyPr>
          <a:lstStyle/>
          <a:p>
            <a:pPr marL="82296" indent="0">
              <a:buNone/>
            </a:pPr>
            <a:endParaRPr lang="en-US" sz="1800" dirty="0" smtClean="0"/>
          </a:p>
          <a:p>
            <a:pPr marL="82296" indent="0">
              <a:buNone/>
            </a:pPr>
            <a:r>
              <a:rPr lang="en-US" sz="1800" dirty="0" smtClean="0"/>
              <a:t>Stopping by the Woods One Snowy Evening</a:t>
            </a:r>
          </a:p>
          <a:p>
            <a:endParaRPr lang="en-US" sz="1800" dirty="0">
              <a:solidFill>
                <a:srgbClr val="CCCCFF"/>
              </a:solidFill>
            </a:endParaRPr>
          </a:p>
          <a:p>
            <a:pPr marL="82296" indent="0">
              <a:buNone/>
            </a:pPr>
            <a:r>
              <a:rPr lang="en-US" sz="1800" dirty="0"/>
              <a:t>Life is a </a:t>
            </a:r>
            <a:r>
              <a:rPr lang="en-US" sz="1800" dirty="0" smtClean="0"/>
              <a:t>journey</a:t>
            </a:r>
          </a:p>
          <a:p>
            <a:pPr marL="82296" indent="0">
              <a:buNone/>
            </a:pPr>
            <a:endParaRPr lang="en-US" sz="1800" dirty="0">
              <a:solidFill>
                <a:srgbClr val="9999FF"/>
              </a:solidFill>
            </a:endParaRPr>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285875"/>
            <a:ext cx="1866900" cy="2447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43050" y="4419600"/>
            <a:ext cx="3066417" cy="2585323"/>
          </a:xfrm>
          <a:prstGeom prst="rect">
            <a:avLst/>
          </a:prstGeom>
          <a:noFill/>
        </p:spPr>
        <p:txBody>
          <a:bodyPr wrap="none" rtlCol="0">
            <a:spAutoFit/>
          </a:bodyPr>
          <a:lstStyle/>
          <a:p>
            <a:r>
              <a:rPr lang="en-US" dirty="0" smtClean="0">
                <a:solidFill>
                  <a:schemeClr val="bg2">
                    <a:lumMod val="50000"/>
                  </a:schemeClr>
                </a:solidFill>
              </a:rPr>
              <a:t>Mind over matter</a:t>
            </a:r>
          </a:p>
          <a:p>
            <a:r>
              <a:rPr lang="en-US" dirty="0" smtClean="0">
                <a:solidFill>
                  <a:schemeClr val="bg2">
                    <a:lumMod val="50000"/>
                  </a:schemeClr>
                </a:solidFill>
              </a:rPr>
              <a:t>Are you out of your mind!</a:t>
            </a:r>
          </a:p>
          <a:p>
            <a:r>
              <a:rPr lang="en-US" dirty="0" smtClean="0">
                <a:solidFill>
                  <a:schemeClr val="bg2">
                    <a:lumMod val="50000"/>
                  </a:schemeClr>
                </a:solidFill>
              </a:rPr>
              <a:t>State of mind</a:t>
            </a:r>
          </a:p>
          <a:p>
            <a:r>
              <a:rPr lang="en-US" dirty="0" smtClean="0">
                <a:solidFill>
                  <a:schemeClr val="bg2">
                    <a:lumMod val="50000"/>
                  </a:schemeClr>
                </a:solidFill>
              </a:rPr>
              <a:t>My mind was all over the place</a:t>
            </a:r>
          </a:p>
          <a:p>
            <a:r>
              <a:rPr lang="en-US" dirty="0" smtClean="0">
                <a:solidFill>
                  <a:schemeClr val="bg2">
                    <a:lumMod val="50000"/>
                  </a:schemeClr>
                </a:solidFill>
              </a:rPr>
              <a:t>In over your head</a:t>
            </a:r>
          </a:p>
          <a:p>
            <a:r>
              <a:rPr lang="en-US" dirty="0" smtClean="0">
                <a:solidFill>
                  <a:schemeClr val="bg2">
                    <a:lumMod val="50000"/>
                  </a:schemeClr>
                </a:solidFill>
              </a:rPr>
              <a:t>Warm up to the person</a:t>
            </a:r>
          </a:p>
          <a:p>
            <a:r>
              <a:rPr lang="en-US" dirty="0" smtClean="0">
                <a:solidFill>
                  <a:schemeClr val="bg2">
                    <a:lumMod val="50000"/>
                  </a:schemeClr>
                </a:solidFill>
              </a:rPr>
              <a:t>Warm up to the idea</a:t>
            </a:r>
          </a:p>
          <a:p>
            <a:r>
              <a:rPr lang="en-US" dirty="0" smtClean="0">
                <a:solidFill>
                  <a:schemeClr val="bg2">
                    <a:lumMod val="50000"/>
                  </a:schemeClr>
                </a:solidFill>
              </a:rPr>
              <a:t>Gravitate to ..</a:t>
            </a:r>
          </a:p>
          <a:p>
            <a:endParaRPr lang="en-US" dirty="0"/>
          </a:p>
        </p:txBody>
      </p:sp>
    </p:spTree>
    <p:extLst>
      <p:ext uri="{BB962C8B-B14F-4D97-AF65-F5344CB8AC3E}">
        <p14:creationId xmlns="" xmlns:p14="http://schemas.microsoft.com/office/powerpoint/2010/main" val="505857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7498080" cy="4648200"/>
          </a:xfrm>
        </p:spPr>
        <p:txBody>
          <a:bodyPr>
            <a:normAutofit/>
          </a:bodyPr>
          <a:lstStyle/>
          <a:p>
            <a:r>
              <a:rPr lang="en-US" sz="2800" dirty="0" smtClean="0"/>
              <a:t>Implicit Memory </a:t>
            </a:r>
            <a:r>
              <a:rPr lang="en-US" sz="2400" dirty="0" smtClean="0"/>
              <a:t>|explicit memory</a:t>
            </a:r>
            <a:br>
              <a:rPr lang="en-US" sz="2400" dirty="0" smtClean="0"/>
            </a:br>
            <a:r>
              <a:rPr lang="en-US" sz="2400" dirty="0" smtClean="0"/>
              <a:t/>
            </a:r>
            <a:br>
              <a:rPr lang="en-US" sz="2400" dirty="0" smtClean="0"/>
            </a:br>
            <a:r>
              <a:rPr lang="en-US" sz="2400" dirty="0" smtClean="0"/>
              <a:t>Short term memory</a:t>
            </a:r>
            <a:br>
              <a:rPr lang="en-US" sz="2400" dirty="0" smtClean="0"/>
            </a:br>
            <a:r>
              <a:rPr lang="en-US" sz="2400" dirty="0" smtClean="0"/>
              <a:t>Long term memory</a:t>
            </a:r>
            <a:br>
              <a:rPr lang="en-US" sz="2400" dirty="0" smtClean="0"/>
            </a:br>
            <a:r>
              <a:rPr lang="en-US" sz="2400" dirty="0" smtClean="0"/>
              <a:t>Procedural</a:t>
            </a:r>
            <a:br>
              <a:rPr lang="en-US" sz="2400" dirty="0" smtClean="0"/>
            </a:br>
            <a:r>
              <a:rPr lang="en-US" sz="2400" dirty="0" smtClean="0"/>
              <a:t>   muscle memory</a:t>
            </a:r>
            <a:br>
              <a:rPr lang="en-US" sz="2400" dirty="0" smtClean="0"/>
            </a:br>
            <a:r>
              <a:rPr lang="en-US" sz="2400" dirty="0" smtClean="0"/>
              <a:t/>
            </a:r>
            <a:br>
              <a:rPr lang="en-US" sz="2400" dirty="0" smtClean="0"/>
            </a:br>
            <a:r>
              <a:rPr lang="en-US" sz="2400" dirty="0" smtClean="0"/>
              <a:t>Thalamus</a:t>
            </a:r>
            <a:br>
              <a:rPr lang="en-US" sz="2400" dirty="0" smtClean="0"/>
            </a:br>
            <a:r>
              <a:rPr lang="en-US" sz="2400" dirty="0" smtClean="0"/>
              <a:t>Hippocampus</a:t>
            </a:r>
            <a:br>
              <a:rPr lang="en-US" sz="2400" dirty="0" smtClean="0"/>
            </a:br>
            <a:endParaRPr lang="en-US" sz="2400" dirty="0"/>
          </a:p>
        </p:txBody>
      </p:sp>
    </p:spTree>
    <p:extLst>
      <p:ext uri="{BB962C8B-B14F-4D97-AF65-F5344CB8AC3E}">
        <p14:creationId xmlns="" xmlns:p14="http://schemas.microsoft.com/office/powerpoint/2010/main" val="323989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smtClean="0"/>
              <a:t>Priming</a:t>
            </a:r>
            <a:endParaRPr lang="en-US" sz="2800" b="1" dirty="0"/>
          </a:p>
        </p:txBody>
      </p:sp>
      <p:sp>
        <p:nvSpPr>
          <p:cNvPr id="6" name="Content Placeholder 5"/>
          <p:cNvSpPr>
            <a:spLocks noGrp="1"/>
          </p:cNvSpPr>
          <p:nvPr>
            <p:ph idx="1"/>
          </p:nvPr>
        </p:nvSpPr>
        <p:spPr>
          <a:xfrm>
            <a:off x="1435608" y="1447800"/>
            <a:ext cx="7498080" cy="5029200"/>
          </a:xfrm>
        </p:spPr>
        <p:txBody>
          <a:bodyPr>
            <a:normAutofit/>
          </a:bodyPr>
          <a:lstStyle/>
          <a:p>
            <a:endParaRPr lang="en-US" sz="1200" dirty="0" smtClean="0"/>
          </a:p>
          <a:p>
            <a:endParaRPr lang="en-US" sz="1200" dirty="0" smtClean="0"/>
          </a:p>
          <a:p>
            <a:endParaRPr lang="en-US" sz="1200" dirty="0" smtClean="0"/>
          </a:p>
          <a:p>
            <a:r>
              <a:rPr lang="en-US" sz="1800" dirty="0" smtClean="0"/>
              <a:t>A process through which one input or cue prepares a person for an upcoming input or cue</a:t>
            </a:r>
          </a:p>
          <a:p>
            <a:r>
              <a:rPr lang="en-US" sz="1800" dirty="0" smtClean="0"/>
              <a:t>Implicit memory (unconscious)</a:t>
            </a: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pPr>
              <a:buNone/>
            </a:pPr>
            <a:r>
              <a:rPr lang="en-US" sz="1200" dirty="0" smtClean="0"/>
              <a:t>Hot and cold? </a:t>
            </a:r>
          </a:p>
          <a:p>
            <a:r>
              <a:rPr lang="en-US" sz="1200" dirty="0">
                <a:hlinkClick r:id="rId2"/>
              </a:rPr>
              <a:t>http://</a:t>
            </a:r>
            <a:r>
              <a:rPr lang="en-US" sz="1200" dirty="0" smtClean="0">
                <a:hlinkClick r:id="rId2"/>
              </a:rPr>
              <a:t>www.youtube.com/watch?v=i1OVhlRpwJc&amp;feature=related</a:t>
            </a:r>
            <a:endParaRPr lang="en-US" sz="1200" dirty="0" smtClean="0"/>
          </a:p>
          <a:p>
            <a:pPr>
              <a:buNone/>
            </a:pPr>
            <a:r>
              <a:rPr lang="en-US" sz="1200" dirty="0" smtClean="0"/>
              <a:t>Affect your performance:</a:t>
            </a:r>
          </a:p>
          <a:p>
            <a:r>
              <a:rPr lang="en-US" sz="1200" dirty="0" smtClean="0">
                <a:hlinkClick r:id="rId3"/>
              </a:rPr>
              <a:t>http://www.youtube.com/watch?feature=endscreen&amp;v=Z_mVFPCaQJY&amp;NR=1</a:t>
            </a:r>
            <a:r>
              <a:rPr lang="en-US" sz="1200" dirty="0" smtClean="0"/>
              <a:t>  (3 minutes)</a:t>
            </a:r>
          </a:p>
          <a:p>
            <a:pPr>
              <a:buNone/>
            </a:pPr>
            <a:r>
              <a:rPr lang="en-US" sz="1200" dirty="0" smtClean="0"/>
              <a:t>Pick on your sister:</a:t>
            </a:r>
          </a:p>
          <a:p>
            <a:pPr>
              <a:buNone/>
            </a:pPr>
            <a:r>
              <a:rPr lang="en-US" sz="1200" dirty="0" smtClean="0">
                <a:hlinkClick r:id="rId4"/>
              </a:rPr>
              <a:t>http://www.youtube.com/watch?v=HDd0bFiCqiI</a:t>
            </a:r>
            <a:endParaRPr lang="en-US" sz="1200" dirty="0" smtClean="0"/>
          </a:p>
          <a:p>
            <a:pPr>
              <a:buNone/>
            </a:pPr>
            <a:endParaRPr lang="en-US" sz="1200" dirty="0"/>
          </a:p>
        </p:txBody>
      </p:sp>
      <p:pic>
        <p:nvPicPr>
          <p:cNvPr id="4" name="Picture 3" descr="nike.jpeg"/>
          <p:cNvPicPr>
            <a:picLocks noChangeAspect="1"/>
          </p:cNvPicPr>
          <p:nvPr/>
        </p:nvPicPr>
        <p:blipFill>
          <a:blip r:embed="rId5" cstate="print"/>
          <a:stretch>
            <a:fillRect/>
          </a:stretch>
        </p:blipFill>
        <p:spPr>
          <a:xfrm>
            <a:off x="2971800" y="609600"/>
            <a:ext cx="1973580" cy="1478280"/>
          </a:xfrm>
          <a:prstGeom prst="rect">
            <a:avLst/>
          </a:prstGeom>
        </p:spPr>
      </p:pic>
    </p:spTree>
    <p:extLst>
      <p:ext uri="{BB962C8B-B14F-4D97-AF65-F5344CB8AC3E}">
        <p14:creationId xmlns="" xmlns:p14="http://schemas.microsoft.com/office/powerpoint/2010/main" val="2332001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smtClean="0"/>
              <a:t>Confirmation Bias</a:t>
            </a:r>
            <a:endParaRPr lang="en-US" sz="2800" b="1" dirty="0"/>
          </a:p>
        </p:txBody>
      </p:sp>
      <p:sp>
        <p:nvSpPr>
          <p:cNvPr id="6" name="Content Placeholder 5"/>
          <p:cNvSpPr>
            <a:spLocks noGrp="1"/>
          </p:cNvSpPr>
          <p:nvPr>
            <p:ph idx="1"/>
          </p:nvPr>
        </p:nvSpPr>
        <p:spPr>
          <a:xfrm>
            <a:off x="1435608" y="1447800"/>
            <a:ext cx="7498080" cy="5029200"/>
          </a:xfrm>
        </p:spPr>
        <p:txBody>
          <a:bodyPr>
            <a:normAutofit/>
          </a:bodyPr>
          <a:lstStyle/>
          <a:p>
            <a:pPr>
              <a:buNone/>
            </a:pPr>
            <a:endParaRPr lang="en-US" sz="1800" dirty="0" smtClean="0"/>
          </a:p>
          <a:p>
            <a:pPr>
              <a:buNone/>
            </a:pPr>
            <a:r>
              <a:rPr lang="en-US" sz="1800" dirty="0" smtClean="0"/>
              <a:t>People are more perceptive to something that confirms their belief than they are to evidence that challenges their belief</a:t>
            </a:r>
          </a:p>
          <a:p>
            <a:pPr>
              <a:buNone/>
            </a:pPr>
            <a:endParaRPr lang="en-US" sz="1800" dirty="0" smtClean="0"/>
          </a:p>
          <a:p>
            <a:pPr>
              <a:buNone/>
            </a:pPr>
            <a:r>
              <a:rPr lang="en-US" sz="1800" dirty="0" smtClean="0"/>
              <a:t>Do you think stereotyping is a confirmed bias? </a:t>
            </a:r>
          </a:p>
          <a:p>
            <a:pPr>
              <a:buNone/>
            </a:pPr>
            <a:r>
              <a:rPr lang="en-US" sz="1800" dirty="0" smtClean="0"/>
              <a:t>Why or why not? When is stereotyping good, and when is it not?</a:t>
            </a:r>
          </a:p>
          <a:p>
            <a:pPr>
              <a:buNone/>
            </a:pPr>
            <a:r>
              <a:rPr lang="en-US" sz="1800" dirty="0" smtClean="0"/>
              <a:t>What about political bias, cultural bias… Any other examples?</a:t>
            </a:r>
          </a:p>
          <a:p>
            <a:endParaRPr lang="en-US" sz="1200" dirty="0" smtClean="0"/>
          </a:p>
          <a:p>
            <a:endParaRPr lang="en-US" sz="1200" dirty="0" smtClean="0"/>
          </a:p>
          <a:p>
            <a:endParaRPr lang="en-US" sz="1200" dirty="0" smtClean="0"/>
          </a:p>
          <a:p>
            <a:endParaRPr lang="en-US" sz="1200" dirty="0" smtClean="0"/>
          </a:p>
          <a:p>
            <a:endParaRPr lang="en-US" sz="1200" dirty="0" smtClean="0"/>
          </a:p>
          <a:p>
            <a:pPr>
              <a:buNone/>
            </a:pPr>
            <a:endParaRPr lang="en-US" sz="1200" dirty="0" smtClean="0"/>
          </a:p>
          <a:p>
            <a:pPr>
              <a:buNone/>
            </a:pPr>
            <a:endParaRPr lang="en-US" sz="1200" dirty="0"/>
          </a:p>
        </p:txBody>
      </p:sp>
    </p:spTree>
    <p:extLst>
      <p:ext uri="{BB962C8B-B14F-4D97-AF65-F5344CB8AC3E}">
        <p14:creationId xmlns="" xmlns:p14="http://schemas.microsoft.com/office/powerpoint/2010/main" val="2332001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33000">
              <a:srgbClr val="FF3399"/>
            </a:gs>
            <a:gs pos="25000">
              <a:srgbClr val="FF6633"/>
            </a:gs>
            <a:gs pos="50000">
              <a:srgbClr val="FFFF00"/>
            </a:gs>
            <a:gs pos="75000">
              <a:srgbClr val="01A78F"/>
            </a:gs>
            <a:gs pos="100000">
              <a:srgbClr val="3366FF"/>
            </a:gs>
          </a:gsLst>
          <a:lin ang="180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smtClean="0"/>
              <a:t>Memory</a:t>
            </a:r>
            <a:endParaRPr lang="en-US" sz="2800" b="1" dirty="0"/>
          </a:p>
        </p:txBody>
      </p:sp>
      <p:sp>
        <p:nvSpPr>
          <p:cNvPr id="6" name="Content Placeholder 5"/>
          <p:cNvSpPr>
            <a:spLocks noGrp="1"/>
          </p:cNvSpPr>
          <p:nvPr>
            <p:ph idx="1"/>
          </p:nvPr>
        </p:nvSpPr>
        <p:spPr>
          <a:xfrm>
            <a:off x="1435608" y="1447800"/>
            <a:ext cx="7479792" cy="4953000"/>
          </a:xfrm>
        </p:spPr>
        <p:txBody>
          <a:bodyPr>
            <a:normAutofit/>
          </a:bodyPr>
          <a:lstStyle/>
          <a:p>
            <a:pPr>
              <a:buNone/>
            </a:pPr>
            <a:r>
              <a:rPr lang="en-US" sz="2000" dirty="0" smtClean="0"/>
              <a:t>Nine   Swap      Cell      Ring    Lust </a:t>
            </a:r>
          </a:p>
          <a:p>
            <a:pPr>
              <a:buNone/>
            </a:pPr>
            <a:r>
              <a:rPr lang="en-US" sz="2000" dirty="0" smtClean="0"/>
              <a:t>Plugs    Lamp     Apple   Table    Sway </a:t>
            </a:r>
          </a:p>
          <a:p>
            <a:pPr>
              <a:buNone/>
            </a:pPr>
            <a:r>
              <a:rPr lang="en-US" sz="2000" dirty="0" smtClean="0"/>
              <a:t>Army   Bank      Fire      Hold    Worm </a:t>
            </a:r>
          </a:p>
          <a:p>
            <a:pPr>
              <a:buNone/>
            </a:pPr>
            <a:r>
              <a:rPr lang="en-US" sz="2000" dirty="0" smtClean="0"/>
              <a:t>Clock  Horse    Color   Baby    Sword </a:t>
            </a:r>
          </a:p>
          <a:p>
            <a:pPr>
              <a:buNone/>
            </a:pPr>
            <a:r>
              <a:rPr lang="en-US" sz="2000" dirty="0" smtClean="0"/>
              <a:t>Desk    Hold      Find     Bird     Rock</a:t>
            </a:r>
          </a:p>
          <a:p>
            <a:pPr>
              <a:buNone/>
            </a:pPr>
            <a:endParaRPr lang="en-US" sz="2000" dirty="0"/>
          </a:p>
        </p:txBody>
      </p:sp>
    </p:spTree>
    <p:extLst>
      <p:ext uri="{BB962C8B-B14F-4D97-AF65-F5344CB8AC3E}">
        <p14:creationId xmlns="" xmlns:p14="http://schemas.microsoft.com/office/powerpoint/2010/main" val="2332001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smtClean="0"/>
              <a:t>Memory</a:t>
            </a:r>
            <a:endParaRPr lang="en-US" sz="2800" b="1" dirty="0"/>
          </a:p>
        </p:txBody>
      </p:sp>
      <p:sp>
        <p:nvSpPr>
          <p:cNvPr id="6" name="Content Placeholder 5"/>
          <p:cNvSpPr>
            <a:spLocks noGrp="1"/>
          </p:cNvSpPr>
          <p:nvPr>
            <p:ph idx="1"/>
          </p:nvPr>
        </p:nvSpPr>
        <p:spPr>
          <a:xfrm>
            <a:off x="1435608" y="1447800"/>
            <a:ext cx="7479792" cy="4953000"/>
          </a:xfrm>
        </p:spPr>
        <p:txBody>
          <a:bodyPr>
            <a:normAutofit/>
          </a:bodyPr>
          <a:lstStyle/>
          <a:p>
            <a:pPr>
              <a:buNone/>
            </a:pPr>
            <a:r>
              <a:rPr lang="en-US" sz="2000" dirty="0" smtClean="0"/>
              <a:t>Horse    Cat        Dog       Fish             Bird </a:t>
            </a:r>
          </a:p>
          <a:p>
            <a:pPr>
              <a:buNone/>
            </a:pPr>
            <a:r>
              <a:rPr lang="en-US" sz="2000" dirty="0" smtClean="0"/>
              <a:t>Orange   Yellow    Blue      Green          Black </a:t>
            </a:r>
          </a:p>
          <a:p>
            <a:pPr>
              <a:buNone/>
            </a:pPr>
            <a:r>
              <a:rPr lang="en-US" sz="2000" dirty="0" smtClean="0"/>
              <a:t>Table      Chair     Desk      Bookcase     Bed </a:t>
            </a:r>
          </a:p>
          <a:p>
            <a:pPr>
              <a:buNone/>
            </a:pPr>
            <a:r>
              <a:rPr lang="en-US" sz="2000" dirty="0" smtClean="0"/>
              <a:t>Teacher   School   Student  Homework  Class </a:t>
            </a:r>
          </a:p>
          <a:p>
            <a:pPr>
              <a:buNone/>
            </a:pPr>
            <a:r>
              <a:rPr lang="en-US" sz="2000" dirty="0" smtClean="0"/>
              <a:t>Apple     Banana    Kiwi      Grape          Mango</a:t>
            </a:r>
            <a:endParaRPr lang="en-US" sz="2000" dirty="0"/>
          </a:p>
        </p:txBody>
      </p:sp>
    </p:spTree>
    <p:extLst>
      <p:ext uri="{BB962C8B-B14F-4D97-AF65-F5344CB8AC3E}">
        <p14:creationId xmlns="" xmlns:p14="http://schemas.microsoft.com/office/powerpoint/2010/main" val="2332001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8" name="Picture 7" descr="limbic system functions.gif"/>
          <p:cNvPicPr>
            <a:picLocks noChangeAspect="1"/>
          </p:cNvPicPr>
          <p:nvPr/>
        </p:nvPicPr>
        <p:blipFill>
          <a:blip r:embed="rId3" cstate="print"/>
          <a:srcRect b="12598"/>
          <a:stretch>
            <a:fillRect/>
          </a:stretch>
        </p:blipFill>
        <p:spPr>
          <a:xfrm>
            <a:off x="2057400" y="1007897"/>
            <a:ext cx="5916920" cy="3411703"/>
          </a:xfrm>
          <a:prstGeom prst="rect">
            <a:avLst/>
          </a:prstGeom>
        </p:spPr>
      </p:pic>
      <p:sp>
        <p:nvSpPr>
          <p:cNvPr id="2" name="Title 1"/>
          <p:cNvSpPr>
            <a:spLocks noGrp="1"/>
          </p:cNvSpPr>
          <p:nvPr>
            <p:ph type="title"/>
          </p:nvPr>
        </p:nvSpPr>
        <p:spPr>
          <a:xfrm>
            <a:off x="1435608" y="274638"/>
            <a:ext cx="7098792" cy="868362"/>
          </a:xfrm>
        </p:spPr>
        <p:txBody>
          <a:bodyPr>
            <a:normAutofit/>
          </a:bodyPr>
          <a:lstStyle/>
          <a:p>
            <a:r>
              <a:rPr lang="en-US" sz="2800" dirty="0" smtClean="0">
                <a:solidFill>
                  <a:srgbClr val="7030A0"/>
                </a:solidFill>
              </a:rPr>
              <a:t>Q:  What is Philosophy of Mind?</a:t>
            </a:r>
            <a:endParaRPr lang="en-US" sz="2800" dirty="0">
              <a:solidFill>
                <a:srgbClr val="7030A0"/>
              </a:solidFill>
            </a:endParaRPr>
          </a:p>
        </p:txBody>
      </p:sp>
      <p:sp>
        <p:nvSpPr>
          <p:cNvPr id="3" name="Content Placeholder 2"/>
          <p:cNvSpPr>
            <a:spLocks noGrp="1"/>
          </p:cNvSpPr>
          <p:nvPr>
            <p:ph idx="1"/>
          </p:nvPr>
        </p:nvSpPr>
        <p:spPr>
          <a:xfrm>
            <a:off x="1524000" y="1447800"/>
            <a:ext cx="7498080" cy="4800600"/>
          </a:xfrm>
        </p:spPr>
        <p:txBody>
          <a:bodyPr>
            <a:normAutofit/>
          </a:bodyPr>
          <a:lstStyle/>
          <a:p>
            <a:pPr>
              <a:buNone/>
            </a:pPr>
            <a:endParaRPr lang="en-US" sz="2400" dirty="0" smtClean="0"/>
          </a:p>
          <a:p>
            <a:pPr>
              <a:buNone/>
            </a:pPr>
            <a:endParaRPr lang="en-US" sz="2400" dirty="0" smtClean="0">
              <a:solidFill>
                <a:srgbClr val="7030A0"/>
              </a:solidFill>
              <a:effectLst>
                <a:outerShdw blurRad="38100" dist="38100" dir="2700000" algn="tl">
                  <a:srgbClr val="000000">
                    <a:alpha val="43137"/>
                  </a:srgbClr>
                </a:outerShdw>
              </a:effectLst>
            </a:endParaRPr>
          </a:p>
          <a:p>
            <a:pPr>
              <a:buNone/>
            </a:pPr>
            <a:endParaRPr lang="en-US" sz="2400" dirty="0" smtClean="0">
              <a:solidFill>
                <a:srgbClr val="7030A0"/>
              </a:solidFill>
              <a:effectLst>
                <a:outerShdw blurRad="38100" dist="38100" dir="2700000" algn="tl">
                  <a:srgbClr val="000000">
                    <a:alpha val="43137"/>
                  </a:srgbClr>
                </a:outerShdw>
              </a:effectLst>
            </a:endParaRPr>
          </a:p>
          <a:p>
            <a:pPr algn="ctr">
              <a:buNone/>
            </a:pPr>
            <a:endParaRPr lang="en-US" sz="2400" dirty="0" smtClean="0">
              <a:solidFill>
                <a:srgbClr val="7030A0"/>
              </a:solidFill>
              <a:effectLst>
                <a:outerShdw blurRad="38100" dist="38100" dir="2700000" algn="tl">
                  <a:srgbClr val="000000">
                    <a:alpha val="43137"/>
                  </a:srgbClr>
                </a:outerShdw>
              </a:effectLst>
            </a:endParaRPr>
          </a:p>
          <a:p>
            <a:pPr>
              <a:buNone/>
            </a:pPr>
            <a:endParaRPr lang="en-US" sz="2400" dirty="0" smtClean="0">
              <a:solidFill>
                <a:srgbClr val="7030A0"/>
              </a:solidFill>
              <a:effectLst>
                <a:outerShdw blurRad="38100" dist="38100" dir="2700000" algn="tl">
                  <a:srgbClr val="000000">
                    <a:alpha val="43137"/>
                  </a:srgbClr>
                </a:outerShdw>
              </a:effectLst>
            </a:endParaRPr>
          </a:p>
          <a:p>
            <a:pPr>
              <a:buNone/>
            </a:pPr>
            <a:endParaRPr lang="en-US" sz="2400" dirty="0" smtClean="0">
              <a:solidFill>
                <a:srgbClr val="7030A0"/>
              </a:solidFill>
              <a:effectLst>
                <a:outerShdw blurRad="38100" dist="38100" dir="2700000" algn="tl">
                  <a:srgbClr val="000000">
                    <a:alpha val="43137"/>
                  </a:srgbClr>
                </a:outerShdw>
              </a:effectLst>
            </a:endParaRPr>
          </a:p>
          <a:p>
            <a:pPr>
              <a:buNone/>
            </a:pPr>
            <a:endParaRPr lang="en-US" sz="2400" dirty="0" smtClean="0">
              <a:solidFill>
                <a:srgbClr val="7030A0"/>
              </a:solidFill>
              <a:effectLst>
                <a:outerShdw blurRad="38100" dist="38100" dir="2700000" algn="tl">
                  <a:srgbClr val="000000">
                    <a:alpha val="43137"/>
                  </a:srgbClr>
                </a:outerShdw>
              </a:effectLst>
            </a:endParaRPr>
          </a:p>
          <a:p>
            <a:pPr>
              <a:buNone/>
            </a:pPr>
            <a:endParaRPr lang="en-US" sz="2000" dirty="0">
              <a:solidFill>
                <a:srgbClr val="66CCFF"/>
              </a:solidFill>
            </a:endParaRPr>
          </a:p>
        </p:txBody>
      </p:sp>
      <p:pic>
        <p:nvPicPr>
          <p:cNvPr id="34818" name="Picture 2" descr="Thalamus"/>
          <p:cNvPicPr>
            <a:picLocks noChangeAspect="1" noChangeArrowheads="1"/>
          </p:cNvPicPr>
          <p:nvPr/>
        </p:nvPicPr>
        <p:blipFill>
          <a:blip r:embed="rId4" cstate="print"/>
          <a:srcRect/>
          <a:stretch>
            <a:fillRect/>
          </a:stretch>
        </p:blipFill>
        <p:spPr bwMode="auto">
          <a:xfrm>
            <a:off x="304800" y="3588067"/>
            <a:ext cx="1981200" cy="1745933"/>
          </a:xfrm>
          <a:prstGeom prst="rect">
            <a:avLst/>
          </a:prstGeom>
          <a:noFill/>
        </p:spPr>
      </p:pic>
      <p:pic>
        <p:nvPicPr>
          <p:cNvPr id="9" name="Picture 16" descr="https://encrypted-tbn2.google.com/images?q=tbn:ANd9GcTq7WDUoBqa-pE9h3UkgftyatDDWUvCaYtgbBUi8aiWZ7LdAucS"/>
          <p:cNvPicPr>
            <a:picLocks noChangeAspect="1" noChangeArrowheads="1"/>
          </p:cNvPicPr>
          <p:nvPr/>
        </p:nvPicPr>
        <p:blipFill>
          <a:blip r:embed="rId5" cstate="print"/>
          <a:srcRect/>
          <a:stretch>
            <a:fillRect/>
          </a:stretch>
        </p:blipFill>
        <p:spPr bwMode="auto">
          <a:xfrm>
            <a:off x="1905000" y="5170570"/>
            <a:ext cx="2004505" cy="1535030"/>
          </a:xfrm>
          <a:prstGeom prst="rect">
            <a:avLst/>
          </a:prstGeom>
          <a:noFill/>
        </p:spPr>
      </p:pic>
      <p:sp>
        <p:nvSpPr>
          <p:cNvPr id="7" name="TextBox 6"/>
          <p:cNvSpPr txBox="1"/>
          <p:nvPr/>
        </p:nvSpPr>
        <p:spPr>
          <a:xfrm>
            <a:off x="3733800" y="4724400"/>
            <a:ext cx="5867400" cy="1569660"/>
          </a:xfrm>
          <a:prstGeom prst="rect">
            <a:avLst/>
          </a:prstGeom>
          <a:noFill/>
        </p:spPr>
        <p:txBody>
          <a:bodyPr wrap="square" rtlCol="0">
            <a:spAutoFit/>
          </a:bodyPr>
          <a:lstStyle/>
          <a:p>
            <a:r>
              <a:rPr lang="en-US" sz="2400" dirty="0" smtClean="0">
                <a:solidFill>
                  <a:schemeClr val="accent5">
                    <a:lumMod val="75000"/>
                  </a:schemeClr>
                </a:solidFill>
                <a:effectLst>
                  <a:outerShdw blurRad="38100" dist="38100" dir="2700000" algn="tl">
                    <a:srgbClr val="000000">
                      <a:alpha val="43137"/>
                    </a:srgbClr>
                  </a:outerShdw>
                </a:effectLst>
                <a:latin typeface="+mj-lt"/>
              </a:rPr>
              <a:t>A:  Generally it includes</a:t>
            </a:r>
          </a:p>
          <a:p>
            <a:r>
              <a:rPr lang="en-US" dirty="0" smtClean="0">
                <a:solidFill>
                  <a:srgbClr val="002060"/>
                </a:solidFill>
              </a:rPr>
              <a:t>      study of the mind, mental events and functions</a:t>
            </a:r>
          </a:p>
          <a:p>
            <a:pPr marL="342900" indent="-342900"/>
            <a:r>
              <a:rPr lang="en-US" dirty="0" smtClean="0">
                <a:solidFill>
                  <a:srgbClr val="002060"/>
                </a:solidFill>
              </a:rPr>
              <a:t>      properties of the mind</a:t>
            </a:r>
          </a:p>
          <a:p>
            <a:pPr marL="342900" indent="-342900"/>
            <a:r>
              <a:rPr lang="en-US" dirty="0" smtClean="0">
                <a:solidFill>
                  <a:srgbClr val="002060"/>
                </a:solidFill>
              </a:rPr>
              <a:t>      consciousness </a:t>
            </a:r>
          </a:p>
          <a:p>
            <a:pPr marL="342900" indent="-342900"/>
            <a:r>
              <a:rPr lang="en-US" dirty="0" smtClean="0">
                <a:solidFill>
                  <a:srgbClr val="002060"/>
                </a:solidFill>
              </a:rPr>
              <a:t>      relation of the mind to the brain and the body</a:t>
            </a:r>
            <a:endParaRPr lang="en-US" dirty="0">
              <a:solidFill>
                <a:srgbClr val="00206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13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7104888" cy="1143000"/>
          </a:xfrm>
        </p:spPr>
        <p:txBody>
          <a:bodyPr>
            <a:normAutofit fontScale="90000"/>
          </a:bodyPr>
          <a:lstStyle/>
          <a:p>
            <a:r>
              <a:rPr lang="en-US" sz="3600" dirty="0" smtClean="0"/>
              <a:t>	</a:t>
            </a:r>
            <a:br>
              <a:rPr lang="en-US" sz="3600" dirty="0" smtClean="0"/>
            </a:br>
            <a:r>
              <a:rPr lang="en-US" sz="3600" dirty="0" smtClean="0"/>
              <a:t/>
            </a:r>
            <a:br>
              <a:rPr lang="en-US" sz="3600" dirty="0" smtClean="0"/>
            </a:br>
            <a:r>
              <a:rPr lang="en-US" sz="3600" dirty="0" smtClean="0">
                <a:solidFill>
                  <a:schemeClr val="accent5">
                    <a:lumMod val="75000"/>
                  </a:schemeClr>
                </a:solidFill>
              </a:rPr>
              <a:t>Limit of “cognitive budget” </a:t>
            </a:r>
            <a:br>
              <a:rPr lang="en-US" sz="3600" dirty="0" smtClean="0">
                <a:solidFill>
                  <a:schemeClr val="accent5">
                    <a:lumMod val="75000"/>
                  </a:schemeClr>
                </a:solidFill>
              </a:rPr>
            </a:br>
            <a:r>
              <a:rPr lang="en-US" sz="3600" dirty="0" smtClean="0">
                <a:solidFill>
                  <a:schemeClr val="accent5">
                    <a:lumMod val="75000"/>
                  </a:schemeClr>
                </a:solidFill>
              </a:rPr>
              <a:t>	and mental resources? </a:t>
            </a:r>
            <a:r>
              <a:rPr lang="en-US" sz="4400" dirty="0" smtClean="0"/>
              <a:t/>
            </a:r>
            <a:br>
              <a:rPr lang="en-US" sz="4400" dirty="0" smtClean="0"/>
            </a:br>
            <a:endParaRPr lang="en-US" dirty="0"/>
          </a:p>
        </p:txBody>
      </p:sp>
      <p:sp>
        <p:nvSpPr>
          <p:cNvPr id="3" name="Content Placeholder 2"/>
          <p:cNvSpPr>
            <a:spLocks noGrp="1"/>
          </p:cNvSpPr>
          <p:nvPr>
            <p:ph idx="1"/>
          </p:nvPr>
        </p:nvSpPr>
        <p:spPr>
          <a:xfrm>
            <a:off x="2743200" y="1828800"/>
            <a:ext cx="6019800" cy="4419600"/>
          </a:xfrm>
        </p:spPr>
        <p:txBody>
          <a:bodyPr/>
          <a:lstStyle/>
          <a:p>
            <a:pPr>
              <a:buClr>
                <a:srgbClr val="C00000"/>
              </a:buClr>
              <a:buNone/>
            </a:pPr>
            <a:endParaRPr lang="en-US" sz="2000" dirty="0" smtClean="0">
              <a:solidFill>
                <a:srgbClr val="002060"/>
              </a:solidFill>
            </a:endParaRPr>
          </a:p>
          <a:p>
            <a:pPr>
              <a:buClr>
                <a:srgbClr val="C00000"/>
              </a:buClr>
              <a:buNone/>
            </a:pPr>
            <a:r>
              <a:rPr lang="en-US" sz="2000" dirty="0" smtClean="0">
                <a:solidFill>
                  <a:srgbClr val="002060"/>
                </a:solidFill>
              </a:rPr>
              <a:t>    A person can perform concurrent tasks only if the sum of the tasks’ demands is within the cognitive budget</a:t>
            </a:r>
          </a:p>
          <a:p>
            <a:pPr>
              <a:buClr>
                <a:srgbClr val="C00000"/>
              </a:buClr>
              <a:buNone/>
            </a:pPr>
            <a:endParaRPr lang="en-US" sz="2000" dirty="0" smtClean="0">
              <a:solidFill>
                <a:srgbClr val="002060"/>
              </a:solidFill>
            </a:endParaRPr>
          </a:p>
          <a:p>
            <a:r>
              <a:rPr lang="en-US" sz="2000" dirty="0" smtClean="0">
                <a:solidFill>
                  <a:schemeClr val="accent5">
                    <a:lumMod val="75000"/>
                  </a:schemeClr>
                </a:solidFill>
              </a:rPr>
              <a:t>Chunking</a:t>
            </a:r>
          </a:p>
          <a:p>
            <a:r>
              <a:rPr lang="en-US" sz="2000" dirty="0" smtClean="0">
                <a:solidFill>
                  <a:schemeClr val="accent5">
                    <a:lumMod val="75000"/>
                  </a:schemeClr>
                </a:solidFill>
              </a:rPr>
              <a:t>7+-</a:t>
            </a:r>
            <a:endParaRPr lang="en-US" sz="2000" dirty="0" smtClean="0">
              <a:solidFill>
                <a:srgbClr val="002060"/>
              </a:solidFill>
            </a:endParaRPr>
          </a:p>
          <a:p>
            <a:endParaRPr lang="en-US" dirty="0"/>
          </a:p>
        </p:txBody>
      </p:sp>
      <p:pic>
        <p:nvPicPr>
          <p:cNvPr id="6" name="Picture 5" descr="juggler blue.jpeg"/>
          <p:cNvPicPr>
            <a:picLocks noChangeAspect="1"/>
          </p:cNvPicPr>
          <p:nvPr/>
        </p:nvPicPr>
        <p:blipFill>
          <a:blip r:embed="rId2" cstate="print"/>
          <a:stretch>
            <a:fillRect/>
          </a:stretch>
        </p:blipFill>
        <p:spPr>
          <a:xfrm>
            <a:off x="1143000" y="1600200"/>
            <a:ext cx="1386840" cy="210312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72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1600" y="457200"/>
            <a:ext cx="7498080" cy="1143000"/>
          </a:xfrm>
        </p:spPr>
        <p:txBody>
          <a:bodyPr>
            <a:normAutofit fontScale="90000"/>
          </a:bodyPr>
          <a:lstStyle/>
          <a:p>
            <a:r>
              <a:rPr lang="en-US" sz="3100" b="1" dirty="0" smtClean="0"/>
              <a:t/>
            </a:r>
            <a:br>
              <a:rPr lang="en-US" sz="3100" b="1" dirty="0" smtClean="0"/>
            </a:br>
            <a:r>
              <a:rPr lang="en-US" sz="3100" b="1" dirty="0" smtClean="0">
                <a:solidFill>
                  <a:srgbClr val="0070C0"/>
                </a:solidFill>
              </a:rPr>
              <a:t>How do we learn?</a:t>
            </a:r>
            <a:r>
              <a:rPr lang="en-US" sz="2800" b="1" dirty="0" smtClean="0">
                <a:solidFill>
                  <a:srgbClr val="0070C0"/>
                </a:solidFill>
              </a:rPr>
              <a:t/>
            </a:r>
            <a:br>
              <a:rPr lang="en-US" sz="2800" b="1" dirty="0" smtClean="0">
                <a:solidFill>
                  <a:srgbClr val="0070C0"/>
                </a:solidFill>
              </a:rPr>
            </a:br>
            <a:r>
              <a:rPr lang="en-US" sz="2800" b="1" dirty="0" smtClean="0">
                <a:solidFill>
                  <a:srgbClr val="0070C0"/>
                </a:solidFill>
              </a:rPr>
              <a:t>	</a:t>
            </a:r>
            <a:r>
              <a:rPr lang="en-US" sz="2700" b="1" dirty="0" smtClean="0">
                <a:solidFill>
                  <a:srgbClr val="0070C0"/>
                </a:solidFill>
              </a:rPr>
              <a:t>Idea Framing and Metaphor</a:t>
            </a:r>
            <a:br>
              <a:rPr lang="en-US" sz="2700" b="1" dirty="0" smtClean="0">
                <a:solidFill>
                  <a:srgbClr val="0070C0"/>
                </a:solidFill>
              </a:rPr>
            </a:br>
            <a:r>
              <a:rPr lang="en-US" sz="2800" b="1" dirty="0" smtClean="0"/>
              <a:t>	</a:t>
            </a:r>
            <a:endParaRPr lang="en-US" sz="2800" b="1" dirty="0"/>
          </a:p>
        </p:txBody>
      </p:sp>
      <p:sp>
        <p:nvSpPr>
          <p:cNvPr id="5" name="TextBox 4"/>
          <p:cNvSpPr txBox="1"/>
          <p:nvPr/>
        </p:nvSpPr>
        <p:spPr>
          <a:xfrm>
            <a:off x="1524000" y="6019800"/>
            <a:ext cx="3252237" cy="461665"/>
          </a:xfrm>
          <a:prstGeom prst="rect">
            <a:avLst/>
          </a:prstGeom>
          <a:noFill/>
        </p:spPr>
        <p:txBody>
          <a:bodyPr wrap="none" rtlCol="0">
            <a:spAutoFit/>
          </a:bodyPr>
          <a:lstStyle/>
          <a:p>
            <a:r>
              <a:rPr lang="en-US" sz="1200" dirty="0" smtClean="0">
                <a:hlinkClick r:id="rId2"/>
              </a:rPr>
              <a:t>http://www.youtube.com/watch?v=S_CWBjyIERY</a:t>
            </a:r>
            <a:endParaRPr lang="en-US" sz="1200" dirty="0" smtClean="0"/>
          </a:p>
          <a:p>
            <a:endParaRPr lang="en-US" sz="1200" dirty="0"/>
          </a:p>
        </p:txBody>
      </p:sp>
      <p:sp>
        <p:nvSpPr>
          <p:cNvPr id="2" name="TextBox 1"/>
          <p:cNvSpPr txBox="1"/>
          <p:nvPr/>
        </p:nvSpPr>
        <p:spPr>
          <a:xfrm>
            <a:off x="1828800" y="2209800"/>
            <a:ext cx="933269" cy="1754326"/>
          </a:xfrm>
          <a:prstGeom prst="rect">
            <a:avLst/>
          </a:prstGeom>
          <a:noFill/>
        </p:spPr>
        <p:txBody>
          <a:bodyPr wrap="none" rtlCol="0">
            <a:spAutoFit/>
          </a:bodyPr>
          <a:lstStyle/>
          <a:p>
            <a:r>
              <a:rPr lang="en-US" dirty="0" smtClean="0"/>
              <a:t>Schema</a:t>
            </a:r>
          </a:p>
          <a:p>
            <a:r>
              <a:rPr lang="en-US" dirty="0" smtClean="0"/>
              <a:t>Systems</a:t>
            </a:r>
          </a:p>
          <a:p>
            <a:r>
              <a:rPr lang="en-US" dirty="0" smtClean="0"/>
              <a:t>Frames</a:t>
            </a:r>
          </a:p>
          <a:p>
            <a:endParaRPr lang="en-US" dirty="0"/>
          </a:p>
          <a:p>
            <a:endParaRPr lang="en-US" dirty="0" smtClean="0"/>
          </a:p>
          <a:p>
            <a:endParaRPr lang="en-US" dirty="0"/>
          </a:p>
        </p:txBody>
      </p:sp>
      <p:sp>
        <p:nvSpPr>
          <p:cNvPr id="6" name="Rectangle 5"/>
          <p:cNvSpPr/>
          <p:nvPr/>
        </p:nvSpPr>
        <p:spPr>
          <a:xfrm>
            <a:off x="1600200" y="3886200"/>
            <a:ext cx="5867400" cy="1477328"/>
          </a:xfrm>
          <a:prstGeom prst="rect">
            <a:avLst/>
          </a:prstGeom>
        </p:spPr>
        <p:txBody>
          <a:bodyPr wrap="square">
            <a:spAutoFit/>
          </a:bodyPr>
          <a:lstStyle/>
          <a:p>
            <a:pPr algn="just"/>
            <a:r>
              <a:rPr lang="en-US" b="1" dirty="0" smtClean="0"/>
              <a:t>Emotion and memory:</a:t>
            </a:r>
            <a:r>
              <a:rPr lang="en-US" dirty="0" smtClean="0"/>
              <a:t> </a:t>
            </a:r>
          </a:p>
          <a:p>
            <a:pPr algn="just"/>
            <a:r>
              <a:rPr lang="en-US" dirty="0" smtClean="0"/>
              <a:t>We don’t just remember something; our memories are colored with emotion.   All of our experiences are influenced by previous experiences through complex loops in the brain's limbic system.</a:t>
            </a:r>
            <a:endParaRPr lang="en-US" dirty="0"/>
          </a:p>
        </p:txBody>
      </p:sp>
      <p:pic>
        <p:nvPicPr>
          <p:cNvPr id="7" name="Picture 6" descr="qmark.jpeg"/>
          <p:cNvPicPr>
            <a:picLocks noChangeAspect="1"/>
          </p:cNvPicPr>
          <p:nvPr/>
        </p:nvPicPr>
        <p:blipFill>
          <a:blip r:embed="rId3" cstate="print"/>
          <a:stretch>
            <a:fillRect/>
          </a:stretch>
        </p:blipFill>
        <p:spPr>
          <a:xfrm>
            <a:off x="6705600" y="2209800"/>
            <a:ext cx="1524000" cy="192024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100" b="1" dirty="0" smtClean="0">
                <a:solidFill>
                  <a:schemeClr val="accent6">
                    <a:lumMod val="75000"/>
                  </a:schemeClr>
                </a:solidFill>
              </a:rPr>
              <a:t>	Attention</a:t>
            </a:r>
            <a:r>
              <a:rPr lang="en-US" sz="2800" b="1" dirty="0" smtClean="0">
                <a:solidFill>
                  <a:schemeClr val="accent6">
                    <a:lumMod val="75000"/>
                  </a:schemeClr>
                </a:solidFill>
              </a:rPr>
              <a:t>	</a:t>
            </a:r>
            <a:endParaRPr lang="en-US" sz="2800" b="1" dirty="0">
              <a:solidFill>
                <a:schemeClr val="accent6">
                  <a:lumMod val="75000"/>
                </a:schemeClr>
              </a:solidFill>
            </a:endParaRPr>
          </a:p>
        </p:txBody>
      </p:sp>
      <p:sp>
        <p:nvSpPr>
          <p:cNvPr id="8" name="Content Placeholder 7"/>
          <p:cNvSpPr>
            <a:spLocks noGrp="1"/>
          </p:cNvSpPr>
          <p:nvPr>
            <p:ph idx="1"/>
          </p:nvPr>
        </p:nvSpPr>
        <p:spPr>
          <a:xfrm>
            <a:off x="3276600" y="1447800"/>
            <a:ext cx="5657088" cy="4800600"/>
          </a:xfrm>
        </p:spPr>
        <p:txBody>
          <a:bodyPr>
            <a:normAutofit/>
          </a:bodyPr>
          <a:lstStyle/>
          <a:p>
            <a:pPr>
              <a:buClr>
                <a:srgbClr val="C00000"/>
              </a:buClr>
              <a:buNone/>
            </a:pPr>
            <a:r>
              <a:rPr lang="en-US" sz="2000" dirty="0" smtClean="0"/>
              <a:t>Attention </a:t>
            </a:r>
          </a:p>
          <a:p>
            <a:pPr>
              <a:buClr>
                <a:srgbClr val="C00000"/>
              </a:buClr>
            </a:pPr>
            <a:r>
              <a:rPr lang="en-US" sz="2000" dirty="0" smtClean="0"/>
              <a:t>Focusing</a:t>
            </a:r>
          </a:p>
          <a:p>
            <a:pPr>
              <a:buClr>
                <a:srgbClr val="C00000"/>
              </a:buClr>
              <a:buFont typeface="Arial" pitchFamily="34" charset="0"/>
              <a:buChar char="•"/>
            </a:pPr>
            <a:r>
              <a:rPr lang="en-US" sz="2000" dirty="0" smtClean="0"/>
              <a:t>General resources</a:t>
            </a:r>
          </a:p>
          <a:p>
            <a:pPr>
              <a:buClr>
                <a:srgbClr val="C00000"/>
              </a:buClr>
              <a:buFont typeface="Arial" pitchFamily="34" charset="0"/>
              <a:buChar char="•"/>
            </a:pPr>
            <a:r>
              <a:rPr lang="en-US" sz="2000" dirty="0" smtClean="0"/>
              <a:t>Specificity of resources </a:t>
            </a:r>
          </a:p>
        </p:txBody>
      </p:sp>
      <p:sp>
        <p:nvSpPr>
          <p:cNvPr id="5" name="TextBox 4"/>
          <p:cNvSpPr txBox="1"/>
          <p:nvPr/>
        </p:nvSpPr>
        <p:spPr>
          <a:xfrm>
            <a:off x="1752600" y="5181600"/>
            <a:ext cx="6705600" cy="1569660"/>
          </a:xfrm>
          <a:prstGeom prst="rect">
            <a:avLst/>
          </a:prstGeom>
          <a:noFill/>
        </p:spPr>
        <p:txBody>
          <a:bodyPr wrap="square" rtlCol="0">
            <a:spAutoFit/>
          </a:bodyPr>
          <a:lstStyle/>
          <a:p>
            <a:r>
              <a:rPr lang="en-US" sz="1200" dirty="0" smtClean="0"/>
              <a:t>Change Blindness</a:t>
            </a:r>
          </a:p>
          <a:p>
            <a:r>
              <a:rPr lang="en-US" sz="1200" dirty="0" smtClean="0"/>
              <a:t>Harvard Experiment:  </a:t>
            </a:r>
            <a:r>
              <a:rPr lang="en-US" sz="1200" dirty="0" smtClean="0">
                <a:hlinkClick r:id="rId2"/>
              </a:rPr>
              <a:t>http://www.youtube.com/watch?v=38XO7ac9eSs</a:t>
            </a:r>
            <a:endParaRPr lang="en-US" sz="1200" dirty="0" smtClean="0"/>
          </a:p>
          <a:p>
            <a:r>
              <a:rPr lang="en-US" sz="1200" dirty="0" smtClean="0"/>
              <a:t>University of Chicago and the gorilla:   </a:t>
            </a:r>
            <a:r>
              <a:rPr lang="en-US" sz="1200" dirty="0" smtClean="0">
                <a:hlinkClick r:id="rId3"/>
              </a:rPr>
              <a:t>http://www.youtube.com/watch?v=UtKt8YF7dgQ</a:t>
            </a:r>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a:p>
        </p:txBody>
      </p:sp>
      <p:sp>
        <p:nvSpPr>
          <p:cNvPr id="2" name="TextBox 1"/>
          <p:cNvSpPr txBox="1"/>
          <p:nvPr/>
        </p:nvSpPr>
        <p:spPr>
          <a:xfrm>
            <a:off x="1828800" y="2209800"/>
            <a:ext cx="184731" cy="923330"/>
          </a:xfrm>
          <a:prstGeom prst="rect">
            <a:avLst/>
          </a:prstGeom>
          <a:noFill/>
        </p:spPr>
        <p:txBody>
          <a:bodyPr wrap="none" rtlCol="0">
            <a:spAutoFit/>
          </a:bodyPr>
          <a:lstStyle/>
          <a:p>
            <a:endParaRPr lang="en-US" dirty="0"/>
          </a:p>
          <a:p>
            <a:endParaRPr lang="en-US" dirty="0" smtClean="0"/>
          </a:p>
          <a:p>
            <a:endParaRPr lang="en-US" dirty="0"/>
          </a:p>
        </p:txBody>
      </p:sp>
      <p:pic>
        <p:nvPicPr>
          <p:cNvPr id="12" name="Picture 11" descr="gorilla testimages.jpeg"/>
          <p:cNvPicPr>
            <a:picLocks noChangeAspect="1"/>
          </p:cNvPicPr>
          <p:nvPr/>
        </p:nvPicPr>
        <p:blipFill>
          <a:blip r:embed="rId4" cstate="print"/>
          <a:stretch>
            <a:fillRect/>
          </a:stretch>
        </p:blipFill>
        <p:spPr>
          <a:xfrm>
            <a:off x="762000" y="1371600"/>
            <a:ext cx="2438400" cy="24384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solidFill>
                  <a:srgbClr val="0070C0"/>
                </a:solidFill>
              </a:rPr>
              <a:t>Cognitive Dissonance</a:t>
            </a:r>
            <a:r>
              <a:rPr lang="en-US" sz="2800" dirty="0" smtClean="0">
                <a:solidFill>
                  <a:srgbClr val="0070C0"/>
                </a:solidFill>
              </a:rPr>
              <a:t/>
            </a:r>
            <a:br>
              <a:rPr lang="en-US" sz="2800" dirty="0" smtClean="0">
                <a:solidFill>
                  <a:srgbClr val="0070C0"/>
                </a:solidFill>
              </a:rPr>
            </a:br>
            <a:r>
              <a:rPr lang="en-US" sz="2000" dirty="0" smtClean="0">
                <a:solidFill>
                  <a:srgbClr val="0070C0"/>
                </a:solidFill>
                <a:effectLst/>
              </a:rPr>
              <a:t>Cognitive </a:t>
            </a:r>
            <a:r>
              <a:rPr lang="en-US" sz="2000" dirty="0">
                <a:solidFill>
                  <a:srgbClr val="0070C0"/>
                </a:solidFill>
                <a:effectLst/>
              </a:rPr>
              <a:t>dissonance is the feeling of uncomfortable tension which comes from holding two conflicting thoughts in the mind at the same time.</a:t>
            </a:r>
          </a:p>
        </p:txBody>
      </p:sp>
      <p:sp>
        <p:nvSpPr>
          <p:cNvPr id="5" name="Content Placeholder 4"/>
          <p:cNvSpPr>
            <a:spLocks noGrp="1"/>
          </p:cNvSpPr>
          <p:nvPr>
            <p:ph idx="4294967295"/>
          </p:nvPr>
        </p:nvSpPr>
        <p:spPr>
          <a:xfrm>
            <a:off x="1143000" y="1524000"/>
            <a:ext cx="7499350" cy="4846638"/>
          </a:xfrm>
        </p:spPr>
        <p:txBody>
          <a:bodyPr>
            <a:normAutofit fontScale="92500" lnSpcReduction="20000"/>
          </a:bodyPr>
          <a:lstStyle/>
          <a:p>
            <a:endParaRPr lang="en-US" sz="2300" dirty="0" smtClean="0">
              <a:solidFill>
                <a:srgbClr val="002060"/>
              </a:solidFill>
            </a:endParaRPr>
          </a:p>
          <a:p>
            <a:endParaRPr lang="en-US" sz="2300" dirty="0" smtClean="0">
              <a:solidFill>
                <a:srgbClr val="002060"/>
              </a:solidFill>
            </a:endParaRPr>
          </a:p>
          <a:p>
            <a:r>
              <a:rPr lang="en-US" sz="2300" dirty="0">
                <a:solidFill>
                  <a:srgbClr val="002060"/>
                </a:solidFill>
              </a:rPr>
              <a:t>T</a:t>
            </a:r>
            <a:r>
              <a:rPr lang="en-US" sz="2300" dirty="0" smtClean="0">
                <a:solidFill>
                  <a:srgbClr val="002060"/>
                </a:solidFill>
              </a:rPr>
              <a:t>heory </a:t>
            </a:r>
            <a:r>
              <a:rPr lang="en-US" sz="2300" dirty="0">
                <a:solidFill>
                  <a:srgbClr val="002060"/>
                </a:solidFill>
              </a:rPr>
              <a:t>of emotion </a:t>
            </a:r>
          </a:p>
          <a:p>
            <a:r>
              <a:rPr lang="en-US" sz="2300" dirty="0">
                <a:solidFill>
                  <a:srgbClr val="002060"/>
                </a:solidFill>
              </a:rPr>
              <a:t>P</a:t>
            </a:r>
            <a:r>
              <a:rPr lang="en-US" sz="2300" dirty="0" smtClean="0">
                <a:solidFill>
                  <a:srgbClr val="002060"/>
                </a:solidFill>
              </a:rPr>
              <a:t>ersonal interpretation </a:t>
            </a:r>
            <a:r>
              <a:rPr lang="en-US" sz="2300" dirty="0">
                <a:solidFill>
                  <a:srgbClr val="002060"/>
                </a:solidFill>
              </a:rPr>
              <a:t>of an event </a:t>
            </a:r>
            <a:endParaRPr lang="en-US" sz="2300" dirty="0" smtClean="0">
              <a:solidFill>
                <a:srgbClr val="002060"/>
              </a:solidFill>
            </a:endParaRPr>
          </a:p>
          <a:p>
            <a:r>
              <a:rPr lang="en-US" sz="2300" dirty="0" smtClean="0">
                <a:solidFill>
                  <a:srgbClr val="002060"/>
                </a:solidFill>
              </a:rPr>
              <a:t>Was it </a:t>
            </a:r>
            <a:r>
              <a:rPr lang="en-US" sz="2300" dirty="0">
                <a:solidFill>
                  <a:srgbClr val="002060"/>
                </a:solidFill>
              </a:rPr>
              <a:t>a positive or a negative </a:t>
            </a:r>
            <a:r>
              <a:rPr lang="en-US" sz="2300" dirty="0" smtClean="0">
                <a:solidFill>
                  <a:srgbClr val="002060"/>
                </a:solidFill>
              </a:rPr>
              <a:t>occurrence</a:t>
            </a:r>
          </a:p>
          <a:p>
            <a:r>
              <a:rPr lang="en-US" sz="2300" dirty="0" smtClean="0">
                <a:solidFill>
                  <a:srgbClr val="002060"/>
                </a:solidFill>
              </a:rPr>
              <a:t>Is unfixed, depending on what </a:t>
            </a:r>
            <a:r>
              <a:rPr lang="en-US" sz="2300" dirty="0">
                <a:solidFill>
                  <a:srgbClr val="002060"/>
                </a:solidFill>
              </a:rPr>
              <a:t>we think caused </a:t>
            </a:r>
            <a:r>
              <a:rPr lang="en-US" sz="2300" dirty="0" smtClean="0">
                <a:solidFill>
                  <a:srgbClr val="002060"/>
                </a:solidFill>
              </a:rPr>
              <a:t>it</a:t>
            </a:r>
            <a:endParaRPr lang="en-US" sz="2300" dirty="0">
              <a:solidFill>
                <a:srgbClr val="002060"/>
              </a:solidFill>
            </a:endParaRPr>
          </a:p>
          <a:p>
            <a:r>
              <a:rPr lang="en-US" sz="2300" dirty="0" smtClean="0">
                <a:solidFill>
                  <a:srgbClr val="002060"/>
                </a:solidFill>
              </a:rPr>
              <a:t>Changes a person’s attitudes </a:t>
            </a:r>
            <a:r>
              <a:rPr lang="en-US" sz="2300" dirty="0">
                <a:solidFill>
                  <a:srgbClr val="002060"/>
                </a:solidFill>
              </a:rPr>
              <a:t>and </a:t>
            </a:r>
            <a:r>
              <a:rPr lang="en-US" sz="2300" dirty="0" smtClean="0">
                <a:solidFill>
                  <a:srgbClr val="002060"/>
                </a:solidFill>
              </a:rPr>
              <a:t>behavior</a:t>
            </a:r>
          </a:p>
          <a:p>
            <a:r>
              <a:rPr lang="en-US" sz="2300" dirty="0" smtClean="0">
                <a:solidFill>
                  <a:srgbClr val="002060"/>
                </a:solidFill>
              </a:rPr>
              <a:t>The person looks for justification</a:t>
            </a:r>
          </a:p>
          <a:p>
            <a:r>
              <a:rPr lang="en-US" sz="2300" dirty="0" smtClean="0">
                <a:solidFill>
                  <a:srgbClr val="002060"/>
                </a:solidFill>
              </a:rPr>
              <a:t>An uncomfortable </a:t>
            </a:r>
            <a:r>
              <a:rPr lang="en-US" sz="2300" dirty="0">
                <a:solidFill>
                  <a:srgbClr val="002060"/>
                </a:solidFill>
              </a:rPr>
              <a:t>tension </a:t>
            </a:r>
            <a:r>
              <a:rPr lang="en-US" sz="2300" dirty="0" smtClean="0">
                <a:solidFill>
                  <a:srgbClr val="002060"/>
                </a:solidFill>
              </a:rPr>
              <a:t>from </a:t>
            </a:r>
            <a:r>
              <a:rPr lang="en-US" sz="2300" dirty="0">
                <a:solidFill>
                  <a:srgbClr val="002060"/>
                </a:solidFill>
              </a:rPr>
              <a:t>holding two </a:t>
            </a:r>
            <a:r>
              <a:rPr lang="en-US" sz="2300" dirty="0" smtClean="0">
                <a:solidFill>
                  <a:srgbClr val="002060"/>
                </a:solidFill>
              </a:rPr>
              <a:t>opposing ideas at </a:t>
            </a:r>
            <a:r>
              <a:rPr lang="en-US" sz="2300" dirty="0">
                <a:solidFill>
                  <a:srgbClr val="002060"/>
                </a:solidFill>
              </a:rPr>
              <a:t>the same </a:t>
            </a:r>
            <a:r>
              <a:rPr lang="en-US" sz="2300" dirty="0" smtClean="0">
                <a:solidFill>
                  <a:srgbClr val="002060"/>
                </a:solidFill>
              </a:rPr>
              <a:t>time</a:t>
            </a:r>
            <a:endParaRPr lang="en-US" sz="2300" dirty="0">
              <a:solidFill>
                <a:srgbClr val="002060"/>
              </a:solidFill>
            </a:endParaRPr>
          </a:p>
          <a:p>
            <a:r>
              <a:rPr lang="en-US" sz="2300" dirty="0" smtClean="0">
                <a:solidFill>
                  <a:srgbClr val="002060"/>
                </a:solidFill>
              </a:rPr>
              <a:t>It increases depending on:</a:t>
            </a:r>
            <a:endParaRPr lang="en-US" sz="2300" dirty="0">
              <a:solidFill>
                <a:srgbClr val="002060"/>
              </a:solidFill>
            </a:endParaRPr>
          </a:p>
          <a:p>
            <a:pPr lvl="1"/>
            <a:r>
              <a:rPr lang="en-US" sz="2300" dirty="0">
                <a:solidFill>
                  <a:srgbClr val="002060"/>
                </a:solidFill>
              </a:rPr>
              <a:t>The importance of the subject to </a:t>
            </a:r>
            <a:r>
              <a:rPr lang="en-US" sz="2300" dirty="0" smtClean="0">
                <a:solidFill>
                  <a:srgbClr val="002060"/>
                </a:solidFill>
              </a:rPr>
              <a:t>us</a:t>
            </a:r>
            <a:endParaRPr lang="en-US" sz="2300" dirty="0">
              <a:solidFill>
                <a:srgbClr val="002060"/>
              </a:solidFill>
            </a:endParaRPr>
          </a:p>
          <a:p>
            <a:pPr lvl="1"/>
            <a:r>
              <a:rPr lang="en-US" sz="2300" dirty="0">
                <a:solidFill>
                  <a:srgbClr val="002060"/>
                </a:solidFill>
              </a:rPr>
              <a:t>How strongly the dissonant thoughts </a:t>
            </a:r>
            <a:r>
              <a:rPr lang="en-US" sz="2300" dirty="0" smtClean="0">
                <a:solidFill>
                  <a:srgbClr val="002060"/>
                </a:solidFill>
              </a:rPr>
              <a:t>conflict</a:t>
            </a:r>
            <a:endParaRPr lang="en-US" sz="2300" dirty="0">
              <a:solidFill>
                <a:srgbClr val="002060"/>
              </a:solidFill>
            </a:endParaRPr>
          </a:p>
          <a:p>
            <a:pPr lvl="1"/>
            <a:r>
              <a:rPr lang="en-US" sz="2300" dirty="0">
                <a:solidFill>
                  <a:srgbClr val="002060"/>
                </a:solidFill>
              </a:rPr>
              <a:t>Our inability to rationalize and explain away the </a:t>
            </a:r>
            <a:r>
              <a:rPr lang="en-US" sz="2300" dirty="0" smtClean="0">
                <a:solidFill>
                  <a:srgbClr val="002060"/>
                </a:solidFill>
              </a:rPr>
              <a:t>conflict</a:t>
            </a:r>
            <a:endParaRPr lang="en-US" sz="2300" dirty="0">
              <a:solidFill>
                <a:srgbClr val="002060"/>
              </a:solidFill>
            </a:endParaRPr>
          </a:p>
          <a:p>
            <a:endParaRPr lang="en-US" dirty="0"/>
          </a:p>
        </p:txBody>
      </p:sp>
      <p:pic>
        <p:nvPicPr>
          <p:cNvPr id="1030"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24600" y="1447800"/>
            <a:ext cx="2514600" cy="181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61434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352721" cy="1143000"/>
          </a:xfrm>
        </p:spPr>
        <p:txBody>
          <a:bodyPr>
            <a:normAutofit fontScale="90000"/>
          </a:bodyPr>
          <a:lstStyle/>
          <a:p>
            <a:pPr algn="ctr"/>
            <a:r>
              <a:rPr lang="en-US" sz="3200" b="1" dirty="0" smtClean="0">
                <a:solidFill>
                  <a:srgbClr val="0070C0"/>
                </a:solidFill>
              </a:rPr>
              <a:t>The </a:t>
            </a:r>
            <a:r>
              <a:rPr lang="en-US" sz="3200" b="1" dirty="0" err="1" smtClean="0">
                <a:solidFill>
                  <a:srgbClr val="0070C0"/>
                </a:solidFill>
              </a:rPr>
              <a:t>Milgram</a:t>
            </a:r>
            <a:r>
              <a:rPr lang="en-US" sz="3200" b="1" dirty="0" smtClean="0">
                <a:solidFill>
                  <a:srgbClr val="0070C0"/>
                </a:solidFill>
              </a:rPr>
              <a:t> Experiment  </a:t>
            </a:r>
            <a:r>
              <a:rPr lang="en-US" sz="2200" dirty="0" smtClean="0">
                <a:solidFill>
                  <a:srgbClr val="0070C0"/>
                </a:solidFill>
                <a:effectLst/>
              </a:rPr>
              <a:t>(Y</a:t>
            </a:r>
            <a:r>
              <a:rPr lang="en-US" sz="2200" b="1" dirty="0" smtClean="0">
                <a:solidFill>
                  <a:srgbClr val="0070C0"/>
                </a:solidFill>
                <a:effectLst/>
              </a:rPr>
              <a:t>ale University) </a:t>
            </a:r>
            <a:r>
              <a:rPr lang="en-US" sz="3200" b="1" dirty="0" smtClean="0">
                <a:solidFill>
                  <a:srgbClr val="0070C0"/>
                </a:solidFill>
              </a:rPr>
              <a:t/>
            </a:r>
            <a:br>
              <a:rPr lang="en-US" sz="3200" b="1" dirty="0" smtClean="0">
                <a:solidFill>
                  <a:srgbClr val="0070C0"/>
                </a:solidFill>
              </a:rPr>
            </a:br>
            <a:r>
              <a:rPr lang="en-US" sz="2700" b="1" dirty="0" smtClean="0">
                <a:solidFill>
                  <a:srgbClr val="0070C0"/>
                </a:solidFill>
              </a:rPr>
              <a:t>Behavioral Study of Obedience 1963 </a:t>
            </a:r>
            <a:r>
              <a:rPr lang="en-US" sz="2800" b="1" dirty="0" smtClean="0">
                <a:solidFill>
                  <a:srgbClr val="0070C0"/>
                </a:solidFill>
              </a:rPr>
              <a:t/>
            </a:r>
            <a:br>
              <a:rPr lang="en-US" sz="2800" b="1" dirty="0" smtClean="0">
                <a:solidFill>
                  <a:srgbClr val="0070C0"/>
                </a:solidFill>
              </a:rPr>
            </a:br>
            <a:r>
              <a:rPr lang="en-US" sz="2800" b="1" dirty="0">
                <a:solidFill>
                  <a:srgbClr val="0070C0"/>
                </a:solidFill>
              </a:rPr>
              <a:t>	</a:t>
            </a:r>
            <a:endParaRPr lang="en-US" sz="3200" b="1" dirty="0">
              <a:solidFill>
                <a:srgbClr val="0070C0"/>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4572000"/>
            <a:ext cx="2371725" cy="1933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4647" y="1447800"/>
            <a:ext cx="4019627" cy="27791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57800" y="2438400"/>
            <a:ext cx="3790197" cy="236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48953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6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33670"/>
            <a:ext cx="7498080" cy="1143000"/>
          </a:xfrm>
        </p:spPr>
        <p:txBody>
          <a:bodyPr>
            <a:normAutofit/>
          </a:bodyPr>
          <a:lstStyle/>
          <a:p>
            <a:r>
              <a:rPr lang="en-US" sz="2800" dirty="0" smtClean="0">
                <a:solidFill>
                  <a:srgbClr val="7030A0"/>
                </a:solidFill>
              </a:rPr>
              <a:t>The hypothesis and the results</a:t>
            </a:r>
            <a:r>
              <a:rPr lang="en-US" sz="2800" dirty="0" smtClean="0"/>
              <a:t>:</a:t>
            </a:r>
            <a:endParaRPr lang="en-US" sz="2800" dirty="0"/>
          </a:p>
        </p:txBody>
      </p:sp>
      <p:sp>
        <p:nvSpPr>
          <p:cNvPr id="3" name="Content Placeholder 2"/>
          <p:cNvSpPr>
            <a:spLocks noGrp="1"/>
          </p:cNvSpPr>
          <p:nvPr>
            <p:ph idx="1"/>
          </p:nvPr>
        </p:nvSpPr>
        <p:spPr>
          <a:xfrm>
            <a:off x="990600" y="990600"/>
            <a:ext cx="8077200" cy="5029200"/>
          </a:xfrm>
        </p:spPr>
        <p:txBody>
          <a:bodyPr>
            <a:normAutofit lnSpcReduction="10000"/>
          </a:bodyPr>
          <a:lstStyle/>
          <a:p>
            <a:pPr marL="82296" indent="0">
              <a:buNone/>
            </a:pPr>
            <a:r>
              <a:rPr lang="en-US" sz="1800" dirty="0" smtClean="0">
                <a:solidFill>
                  <a:srgbClr val="7030A0"/>
                </a:solidFill>
              </a:rPr>
              <a:t> </a:t>
            </a:r>
            <a:r>
              <a:rPr lang="en-US" sz="1800" dirty="0" err="1" smtClean="0">
                <a:solidFill>
                  <a:srgbClr val="7030A0"/>
                </a:solidFill>
              </a:rPr>
              <a:t>Milgram</a:t>
            </a:r>
            <a:r>
              <a:rPr lang="en-US" sz="1800" dirty="0" smtClean="0">
                <a:solidFill>
                  <a:srgbClr val="7030A0"/>
                </a:solidFill>
              </a:rPr>
              <a:t> posed  a question:    </a:t>
            </a:r>
          </a:p>
          <a:p>
            <a:pPr marL="82296" indent="0">
              <a:buNone/>
            </a:pPr>
            <a:r>
              <a:rPr lang="en-US" sz="1800" dirty="0" smtClean="0">
                <a:solidFill>
                  <a:srgbClr val="7030A0"/>
                </a:solidFill>
              </a:rPr>
              <a:t> </a:t>
            </a:r>
            <a:r>
              <a:rPr lang="en-US" sz="1800" dirty="0" smtClean="0">
                <a:solidFill>
                  <a:srgbClr val="002060"/>
                </a:solidFill>
              </a:rPr>
              <a:t>"Was it that Eichmann and his accomplices in the Holocaust had mutual intent at least in regard to the goals of the Holocaust?“</a:t>
            </a:r>
          </a:p>
          <a:p>
            <a:pPr marL="82296" indent="0">
              <a:buNone/>
            </a:pPr>
            <a:endParaRPr lang="en-US" sz="1800" dirty="0" smtClean="0">
              <a:solidFill>
                <a:srgbClr val="002060"/>
              </a:solidFill>
            </a:endParaRPr>
          </a:p>
          <a:p>
            <a:pPr>
              <a:spcBef>
                <a:spcPts val="0"/>
              </a:spcBef>
              <a:buClr>
                <a:srgbClr val="FF0000"/>
              </a:buClr>
              <a:buFont typeface="Wingdings" pitchFamily="2" charset="2"/>
              <a:buChar char="Ø"/>
            </a:pPr>
            <a:r>
              <a:rPr lang="en-US" sz="1800" dirty="0" smtClean="0">
                <a:solidFill>
                  <a:srgbClr val="002060"/>
                </a:solidFill>
              </a:rPr>
              <a:t>Estimation:   3% of the teachers would administer the highest voltage</a:t>
            </a:r>
          </a:p>
          <a:p>
            <a:pPr marL="82296" indent="0">
              <a:spcBef>
                <a:spcPts val="0"/>
              </a:spcBef>
              <a:buNone/>
            </a:pPr>
            <a:r>
              <a:rPr lang="en-US" sz="1800" dirty="0" smtClean="0">
                <a:solidFill>
                  <a:srgbClr val="002060"/>
                </a:solidFill>
              </a:rPr>
              <a:t>       -  Actual:   65% administered the final 450 volts</a:t>
            </a:r>
          </a:p>
          <a:p>
            <a:pPr marL="82296" indent="0">
              <a:buNone/>
            </a:pPr>
            <a:endParaRPr lang="en-US" sz="1800" dirty="0" smtClean="0">
              <a:solidFill>
                <a:srgbClr val="002060"/>
              </a:solidFill>
            </a:endParaRPr>
          </a:p>
          <a:p>
            <a:pPr>
              <a:buClr>
                <a:srgbClr val="C00000"/>
              </a:buClr>
              <a:buFont typeface="Wingdings" pitchFamily="2" charset="2"/>
              <a:buChar char="Ø"/>
            </a:pPr>
            <a:r>
              <a:rPr lang="en-US" sz="1800" dirty="0" smtClean="0">
                <a:solidFill>
                  <a:srgbClr val="002060"/>
                </a:solidFill>
              </a:rPr>
              <a:t>Of the teachers who refused to administer the highest shock, and left- </a:t>
            </a:r>
          </a:p>
          <a:p>
            <a:pPr marL="82296" indent="0">
              <a:buNone/>
            </a:pPr>
            <a:r>
              <a:rPr lang="en-US" sz="1800" dirty="0" smtClean="0">
                <a:solidFill>
                  <a:srgbClr val="002060"/>
                </a:solidFill>
              </a:rPr>
              <a:t>	-none asked that the process be terminated</a:t>
            </a:r>
          </a:p>
          <a:p>
            <a:pPr marL="82296" indent="0">
              <a:buNone/>
            </a:pPr>
            <a:r>
              <a:rPr lang="en-US" sz="1800" dirty="0" smtClean="0">
                <a:solidFill>
                  <a:srgbClr val="002060"/>
                </a:solidFill>
              </a:rPr>
              <a:t>	-none went to the victim to administer aid</a:t>
            </a:r>
          </a:p>
          <a:p>
            <a:pPr marL="82296" indent="0">
              <a:buNone/>
            </a:pPr>
            <a:endParaRPr lang="en-US" sz="1800" dirty="0" smtClean="0">
              <a:solidFill>
                <a:srgbClr val="002060"/>
              </a:solidFill>
            </a:endParaRPr>
          </a:p>
          <a:p>
            <a:pPr>
              <a:buClr>
                <a:srgbClr val="FF0000"/>
              </a:buClr>
              <a:buFont typeface="Wingdings" pitchFamily="2" charset="2"/>
              <a:buChar char="ü"/>
            </a:pPr>
            <a:r>
              <a:rPr lang="en-US" sz="1800" dirty="0" smtClean="0">
                <a:solidFill>
                  <a:srgbClr val="002060"/>
                </a:solidFill>
              </a:rPr>
              <a:t>Theory of Conformism:  </a:t>
            </a:r>
          </a:p>
          <a:p>
            <a:pPr marL="82296" indent="0">
              <a:buClr>
                <a:srgbClr val="FF0000"/>
              </a:buClr>
              <a:buNone/>
            </a:pPr>
            <a:r>
              <a:rPr lang="en-US" sz="1800" dirty="0" smtClean="0">
                <a:solidFill>
                  <a:srgbClr val="002060"/>
                </a:solidFill>
              </a:rPr>
              <a:t>A person who doesn’t have the ability or expertise to make decisions in a situation, will leave decision making to the group/hierarchy.</a:t>
            </a:r>
          </a:p>
          <a:p>
            <a:pPr>
              <a:buClr>
                <a:srgbClr val="FF0000"/>
              </a:buClr>
              <a:buFont typeface="Wingdings" pitchFamily="2" charset="2"/>
              <a:buChar char="ü"/>
            </a:pPr>
            <a:endParaRPr lang="en-US" sz="1800" dirty="0" smtClean="0">
              <a:solidFill>
                <a:srgbClr val="002060"/>
              </a:solidFill>
            </a:endParaRPr>
          </a:p>
          <a:p>
            <a:pPr>
              <a:buClr>
                <a:srgbClr val="FF0000"/>
              </a:buClr>
              <a:buFont typeface="Wingdings" pitchFamily="2" charset="2"/>
              <a:buChar char="ü"/>
            </a:pPr>
            <a:r>
              <a:rPr lang="en-US" sz="1800" dirty="0" err="1" smtClean="0">
                <a:solidFill>
                  <a:srgbClr val="002060"/>
                </a:solidFill>
              </a:rPr>
              <a:t>Agentic</a:t>
            </a:r>
            <a:r>
              <a:rPr lang="en-US" sz="1800" dirty="0" smtClean="0">
                <a:solidFill>
                  <a:srgbClr val="002060"/>
                </a:solidFill>
              </a:rPr>
              <a:t> </a:t>
            </a:r>
            <a:r>
              <a:rPr lang="en-US" sz="1800" dirty="0">
                <a:solidFill>
                  <a:srgbClr val="002060"/>
                </a:solidFill>
              </a:rPr>
              <a:t>state </a:t>
            </a:r>
            <a:r>
              <a:rPr lang="en-US" sz="1800" dirty="0" smtClean="0">
                <a:solidFill>
                  <a:srgbClr val="002060"/>
                </a:solidFill>
              </a:rPr>
              <a:t>theory</a:t>
            </a:r>
          </a:p>
          <a:p>
            <a:pPr>
              <a:buClr>
                <a:srgbClr val="FF0000"/>
              </a:buClr>
              <a:buFont typeface="Wingdings" pitchFamily="2" charset="2"/>
              <a:buChar char="ü"/>
            </a:pPr>
            <a:endParaRPr lang="en-US" sz="1800" dirty="0" smtClean="0">
              <a:solidFill>
                <a:srgbClr val="002060"/>
              </a:solidFill>
            </a:endParaRPr>
          </a:p>
          <a:p>
            <a:pPr>
              <a:buClr>
                <a:srgbClr val="FF0000"/>
              </a:buClr>
              <a:buFont typeface="Wingdings" pitchFamily="2" charset="2"/>
              <a:buChar char="ü"/>
            </a:pPr>
            <a:endParaRPr lang="en-US" sz="1800" dirty="0" smtClean="0">
              <a:solidFill>
                <a:srgbClr val="002060"/>
              </a:solidFill>
            </a:endParaRPr>
          </a:p>
          <a:p>
            <a:pPr marL="82296" indent="0">
              <a:buNone/>
            </a:pPr>
            <a:endParaRPr lang="en-US" sz="1800" dirty="0">
              <a:solidFill>
                <a:srgbClr val="002060"/>
              </a:solidFill>
            </a:endParaRPr>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38800" y="5181600"/>
            <a:ext cx="2852737" cy="1597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67726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4203192" cy="1143000"/>
          </a:xfrm>
        </p:spPr>
        <p:txBody>
          <a:bodyPr>
            <a:normAutofit/>
          </a:bodyPr>
          <a:lstStyle/>
          <a:p>
            <a:r>
              <a:rPr lang="en-US" sz="2800" dirty="0" smtClean="0">
                <a:solidFill>
                  <a:srgbClr val="00B050"/>
                </a:solidFill>
              </a:rPr>
              <a:t>A new concept of heroism</a:t>
            </a:r>
            <a:br>
              <a:rPr lang="en-US" sz="2800" dirty="0" smtClean="0">
                <a:solidFill>
                  <a:srgbClr val="00B050"/>
                </a:solidFill>
              </a:rPr>
            </a:br>
            <a:r>
              <a:rPr lang="en-US" sz="2800" dirty="0" smtClean="0">
                <a:solidFill>
                  <a:srgbClr val="00B050"/>
                </a:solidFill>
              </a:rPr>
              <a:t>	Lucifer Effect</a:t>
            </a:r>
            <a:endParaRPr lang="en-US" sz="2800" dirty="0">
              <a:solidFill>
                <a:srgbClr val="00B050"/>
              </a:solidFill>
            </a:endParaRPr>
          </a:p>
        </p:txBody>
      </p:sp>
      <p:sp>
        <p:nvSpPr>
          <p:cNvPr id="3" name="Content Placeholder 2"/>
          <p:cNvSpPr>
            <a:spLocks noGrp="1"/>
          </p:cNvSpPr>
          <p:nvPr>
            <p:ph idx="1"/>
          </p:nvPr>
        </p:nvSpPr>
        <p:spPr>
          <a:xfrm>
            <a:off x="1219200" y="1600200"/>
            <a:ext cx="6629400" cy="4800600"/>
          </a:xfrm>
        </p:spPr>
        <p:txBody>
          <a:bodyPr>
            <a:normAutofit lnSpcReduction="10000"/>
          </a:bodyPr>
          <a:lstStyle/>
          <a:p>
            <a:pPr>
              <a:buNone/>
            </a:pPr>
            <a:endParaRPr lang="en-US" sz="2000" dirty="0" smtClean="0">
              <a:solidFill>
                <a:srgbClr val="0070C0"/>
              </a:solidFill>
            </a:endParaRPr>
          </a:p>
          <a:p>
            <a:pPr>
              <a:buNone/>
            </a:pPr>
            <a:r>
              <a:rPr lang="en-US" sz="2000" dirty="0" smtClean="0">
                <a:solidFill>
                  <a:srgbClr val="0070C0"/>
                </a:solidFill>
              </a:rPr>
              <a:t>Democratize: 	anyone can be a hero</a:t>
            </a:r>
          </a:p>
          <a:p>
            <a:pPr>
              <a:buNone/>
            </a:pPr>
            <a:endParaRPr lang="en-US" sz="2000" dirty="0" smtClean="0">
              <a:solidFill>
                <a:srgbClr val="0070C0"/>
              </a:solidFill>
            </a:endParaRPr>
          </a:p>
          <a:p>
            <a:pPr>
              <a:buNone/>
            </a:pPr>
            <a:r>
              <a:rPr lang="en-US" sz="2000" dirty="0" smtClean="0">
                <a:solidFill>
                  <a:srgbClr val="0070C0"/>
                </a:solidFill>
              </a:rPr>
              <a:t>Demystify:  	Most heroes are ordinary, everyday people</a:t>
            </a:r>
          </a:p>
          <a:p>
            <a:pPr>
              <a:buNone/>
            </a:pPr>
            <a:r>
              <a:rPr lang="en-US" sz="2000" dirty="0" smtClean="0">
                <a:solidFill>
                  <a:srgbClr val="0070C0"/>
                </a:solidFill>
              </a:rPr>
              <a:t>			Ordinary people | Extraordinary acts</a:t>
            </a:r>
          </a:p>
          <a:p>
            <a:pPr>
              <a:buNone/>
            </a:pPr>
            <a:endParaRPr lang="en-US" sz="2000" dirty="0" smtClean="0">
              <a:solidFill>
                <a:srgbClr val="0070C0"/>
              </a:solidFill>
            </a:endParaRPr>
          </a:p>
          <a:p>
            <a:pPr>
              <a:buNone/>
            </a:pPr>
            <a:r>
              <a:rPr lang="en-US" sz="2000" dirty="0" smtClean="0">
                <a:solidFill>
                  <a:srgbClr val="0070C0"/>
                </a:solidFill>
              </a:rPr>
              <a:t>Diffuse:		Away from Solo Heroes to Ensembles</a:t>
            </a:r>
          </a:p>
          <a:p>
            <a:pPr>
              <a:buNone/>
            </a:pPr>
            <a:r>
              <a:rPr lang="en-US" sz="2000" dirty="0" smtClean="0">
                <a:solidFill>
                  <a:srgbClr val="0070C0"/>
                </a:solidFill>
              </a:rPr>
              <a:t>			working in Hero Networks</a:t>
            </a:r>
          </a:p>
          <a:p>
            <a:pPr>
              <a:buNone/>
            </a:pPr>
            <a:endParaRPr lang="en-US" sz="2000" dirty="0" smtClean="0">
              <a:solidFill>
                <a:srgbClr val="0070C0"/>
              </a:solidFill>
            </a:endParaRPr>
          </a:p>
          <a:p>
            <a:pPr>
              <a:buNone/>
            </a:pPr>
            <a:r>
              <a:rPr lang="en-US" sz="2000" dirty="0" smtClean="0">
                <a:solidFill>
                  <a:srgbClr val="0070C0"/>
                </a:solidFill>
              </a:rPr>
              <a:t>Declare:	Make a public commitment to journey towards </a:t>
            </a:r>
          </a:p>
          <a:p>
            <a:pPr>
              <a:buNone/>
            </a:pPr>
            <a:r>
              <a:rPr lang="en-US" sz="2000" dirty="0" smtClean="0">
                <a:solidFill>
                  <a:srgbClr val="0070C0"/>
                </a:solidFill>
              </a:rPr>
              <a:t>			heroism;  to be a Hero in Waiting</a:t>
            </a:r>
          </a:p>
          <a:p>
            <a:pPr>
              <a:buNone/>
            </a:pPr>
            <a:r>
              <a:rPr lang="en-US" sz="2000" dirty="0" smtClean="0">
                <a:solidFill>
                  <a:srgbClr val="0070C0"/>
                </a:solidFill>
              </a:rPr>
              <a:t>			Leadership</a:t>
            </a:r>
          </a:p>
          <a:p>
            <a:pPr>
              <a:buNone/>
            </a:pPr>
            <a:endParaRPr lang="en-US" sz="2000" dirty="0" smtClean="0">
              <a:solidFill>
                <a:srgbClr val="0070C0"/>
              </a:solidFill>
            </a:endParaRPr>
          </a:p>
          <a:p>
            <a:pPr>
              <a:buNone/>
            </a:pPr>
            <a:endParaRPr lang="en-US" sz="2000" dirty="0">
              <a:solidFill>
                <a:srgbClr val="0070C0"/>
              </a:solidFill>
            </a:endParaRPr>
          </a:p>
        </p:txBody>
      </p:sp>
      <p:pic>
        <p:nvPicPr>
          <p:cNvPr id="5" name="Picture 4" descr="angels lucifer effect.jpg"/>
          <p:cNvPicPr>
            <a:picLocks noChangeAspect="1"/>
          </p:cNvPicPr>
          <p:nvPr/>
        </p:nvPicPr>
        <p:blipFill>
          <a:blip r:embed="rId2" cstate="print"/>
          <a:srcRect l="15000" t="10000" r="15000" b="10000"/>
          <a:stretch>
            <a:fillRect/>
          </a:stretch>
        </p:blipFill>
        <p:spPr>
          <a:xfrm>
            <a:off x="5638800" y="228600"/>
            <a:ext cx="2755914" cy="2362200"/>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bad barrel and the bad barrel makers</a:t>
            </a:r>
            <a:endParaRPr lang="en-US" sz="2800" dirty="0"/>
          </a:p>
        </p:txBody>
      </p:sp>
      <p:sp>
        <p:nvSpPr>
          <p:cNvPr id="3" name="Content Placeholder 2"/>
          <p:cNvSpPr>
            <a:spLocks noGrp="1"/>
          </p:cNvSpPr>
          <p:nvPr>
            <p:ph idx="1"/>
          </p:nvPr>
        </p:nvSpPr>
        <p:spPr/>
        <p:txBody>
          <a:bodyPr>
            <a:normAutofit fontScale="85000" lnSpcReduction="20000"/>
          </a:bodyPr>
          <a:lstStyle/>
          <a:p>
            <a:r>
              <a:rPr lang="en-US" sz="2000" dirty="0" smtClean="0"/>
              <a:t>Identifiable variables</a:t>
            </a:r>
          </a:p>
          <a:p>
            <a:r>
              <a:rPr lang="en-US" sz="2000" dirty="0" smtClean="0"/>
              <a:t>Situational variables</a:t>
            </a:r>
          </a:p>
          <a:p>
            <a:r>
              <a:rPr lang="en-US" sz="2000" dirty="0" smtClean="0"/>
              <a:t>Systematic forces</a:t>
            </a:r>
          </a:p>
          <a:p>
            <a:endParaRPr lang="en-US" sz="2000" dirty="0" smtClean="0"/>
          </a:p>
          <a:p>
            <a:endParaRPr lang="en-US" sz="2000" dirty="0" smtClean="0"/>
          </a:p>
          <a:p>
            <a:endParaRPr lang="en-US" sz="2000" dirty="0" smtClean="0"/>
          </a:p>
          <a:p>
            <a:pPr>
              <a:buNone/>
            </a:pPr>
            <a:r>
              <a:rPr lang="en-US" sz="2000" dirty="0" smtClean="0"/>
              <a:t>Project on Law and Mind Sciences at Harvard</a:t>
            </a:r>
          </a:p>
          <a:p>
            <a:pPr lvl="1"/>
            <a:r>
              <a:rPr lang="en-US" sz="1600" dirty="0" smtClean="0">
                <a:solidFill>
                  <a:srgbClr val="0070C0"/>
                </a:solidFill>
              </a:rPr>
              <a:t> www.</a:t>
            </a:r>
            <a:r>
              <a:rPr lang="en-US" sz="1700" dirty="0" smtClean="0">
                <a:solidFill>
                  <a:srgbClr val="0070C0"/>
                </a:solidFill>
              </a:rPr>
              <a:t>PLMS isites.harvard.edu</a:t>
            </a:r>
          </a:p>
          <a:p>
            <a:pPr lvl="1"/>
            <a:endParaRPr lang="en-US" sz="1700" dirty="0" smtClean="0">
              <a:solidFill>
                <a:srgbClr val="0070C0"/>
              </a:solidFill>
            </a:endParaRPr>
          </a:p>
          <a:p>
            <a:pPr lvl="1"/>
            <a:endParaRPr lang="en-US" sz="1600" dirty="0" smtClean="0"/>
          </a:p>
          <a:p>
            <a:pPr>
              <a:buNone/>
            </a:pPr>
            <a:r>
              <a:rPr lang="en-US" sz="1900" dirty="0" smtClean="0">
                <a:latin typeface="Times New Roman" pitchFamily="18" charset="0"/>
                <a:cs typeface="Times New Roman" pitchFamily="18" charset="0"/>
              </a:rPr>
              <a:t>The abuses and tortures of Abu </a:t>
            </a:r>
            <a:r>
              <a:rPr lang="en-US" sz="1900" dirty="0" err="1" smtClean="0">
                <a:latin typeface="Times New Roman" pitchFamily="18" charset="0"/>
                <a:cs typeface="Times New Roman" pitchFamily="18" charset="0"/>
              </a:rPr>
              <a:t>Ghraib</a:t>
            </a:r>
            <a:r>
              <a:rPr lang="en-US" sz="1900" dirty="0" smtClean="0">
                <a:latin typeface="Times New Roman" pitchFamily="18" charset="0"/>
                <a:cs typeface="Times New Roman" pitchFamily="18" charset="0"/>
              </a:rPr>
              <a:t> prison serve as the case study for understanding such horrors not as the work of a few bad apples, but rather as the consequence of a set of identifiable Situational variables and Systemic forces of the "bad barrel" and the "bad barrel makers".</a:t>
            </a:r>
          </a:p>
          <a:p>
            <a:endParaRPr lang="en-US" sz="1900" dirty="0" smtClean="0">
              <a:latin typeface="Times New Roman" pitchFamily="18" charset="0"/>
              <a:cs typeface="Times New Roman" pitchFamily="18" charset="0"/>
            </a:endParaRPr>
          </a:p>
          <a:p>
            <a:r>
              <a:rPr lang="en-US" sz="1900" dirty="0" err="1" smtClean="0">
                <a:latin typeface="Times New Roman" pitchFamily="18" charset="0"/>
                <a:cs typeface="Times New Roman" pitchFamily="18" charset="0"/>
              </a:rPr>
              <a:t>PLMS</a:t>
            </a:r>
            <a:r>
              <a:rPr lang="en-US" sz="1900" dirty="0" smtClean="0">
                <a:latin typeface="Times New Roman" pitchFamily="18" charset="0"/>
                <a:cs typeface="Times New Roman" pitchFamily="18" charset="0"/>
              </a:rPr>
              <a:t> isites.harvard.edu The </a:t>
            </a:r>
            <a:r>
              <a:rPr lang="en-US" sz="1900" dirty="0" err="1" smtClean="0">
                <a:latin typeface="Times New Roman" pitchFamily="18" charset="0"/>
                <a:cs typeface="Times New Roman" pitchFamily="18" charset="0"/>
              </a:rPr>
              <a:t>Situationist</a:t>
            </a:r>
            <a:r>
              <a:rPr lang="en-US" sz="1900" dirty="0" smtClean="0">
                <a:latin typeface="Times New Roman" pitchFamily="18" charset="0"/>
                <a:cs typeface="Times New Roman" pitchFamily="18" charset="0"/>
              </a:rPr>
              <a:t> Blog </a:t>
            </a:r>
          </a:p>
          <a:p>
            <a:r>
              <a:rPr lang="en-US" sz="1900" dirty="0" smtClean="0">
                <a:latin typeface="Times New Roman" pitchFamily="18" charset="0"/>
                <a:cs typeface="Times New Roman" pitchFamily="18" charset="0"/>
              </a:rPr>
              <a:t>thesituationist.wordpress.com The Lucifer Effect www.lucifereffect.com </a:t>
            </a:r>
            <a:endParaRPr lang="en-US" sz="19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9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fontScale="90000"/>
          </a:bodyPr>
          <a:lstStyle/>
          <a:p>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Critical Thinking</a:t>
            </a: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t/>
            </a:r>
            <a:br>
              <a:rPr lang="en-US" sz="3200" dirty="0" smtClean="0"/>
            </a:br>
            <a:endParaRPr lang="en-US" sz="3200" dirty="0"/>
          </a:p>
        </p:txBody>
      </p:sp>
      <p:sp>
        <p:nvSpPr>
          <p:cNvPr id="3" name="Content Placeholder 2"/>
          <p:cNvSpPr>
            <a:spLocks noGrp="1"/>
          </p:cNvSpPr>
          <p:nvPr>
            <p:ph idx="1"/>
          </p:nvPr>
        </p:nvSpPr>
        <p:spPr>
          <a:xfrm>
            <a:off x="990600" y="1066800"/>
            <a:ext cx="7696200" cy="5257800"/>
          </a:xfrm>
        </p:spPr>
        <p:txBody>
          <a:bodyPr>
            <a:normAutofit fontScale="32500" lnSpcReduction="20000"/>
          </a:bodyPr>
          <a:lstStyle/>
          <a:p>
            <a:pPr>
              <a:buNone/>
            </a:pPr>
            <a:r>
              <a:rPr lang="en-US" sz="7200" dirty="0" smtClean="0">
                <a:solidFill>
                  <a:srgbClr val="7030A0"/>
                </a:solidFill>
              </a:rPr>
              <a:t>“</a:t>
            </a:r>
            <a:r>
              <a:rPr lang="en-US" sz="7200" dirty="0" smtClean="0">
                <a:solidFill>
                  <a:srgbClr val="7030A0"/>
                </a:solidFill>
              </a:rPr>
              <a:t>Skilled, active, interpretation and evaluation of observations, communications, information and arguments</a:t>
            </a:r>
            <a:r>
              <a:rPr lang="en-US" sz="7200" dirty="0" smtClean="0">
                <a:solidFill>
                  <a:srgbClr val="7030A0"/>
                </a:solidFill>
              </a:rPr>
              <a:t>”</a:t>
            </a:r>
          </a:p>
          <a:p>
            <a:pPr>
              <a:buNone/>
            </a:pPr>
            <a:endParaRPr lang="en-US" sz="7200" b="1" dirty="0" smtClean="0">
              <a:solidFill>
                <a:srgbClr val="7030A0"/>
              </a:solidFill>
            </a:endParaRPr>
          </a:p>
          <a:p>
            <a:pPr lvl="6">
              <a:buNone/>
            </a:pPr>
            <a:r>
              <a:rPr lang="en-US" sz="6000" b="1" dirty="0" smtClean="0">
                <a:solidFill>
                  <a:srgbClr val="7030A0"/>
                </a:solidFill>
              </a:rPr>
              <a:t>					The checklist:</a:t>
            </a:r>
          </a:p>
          <a:p>
            <a:pPr lvl="8">
              <a:buNone/>
            </a:pPr>
            <a:r>
              <a:rPr lang="en-US" sz="6400" dirty="0" smtClean="0">
                <a:solidFill>
                  <a:srgbClr val="7030A0"/>
                </a:solidFill>
              </a:rPr>
              <a:t>				Clarity</a:t>
            </a:r>
          </a:p>
          <a:p>
            <a:pPr lvl="8">
              <a:buNone/>
            </a:pPr>
            <a:r>
              <a:rPr lang="en-US" sz="6400" dirty="0" smtClean="0">
                <a:solidFill>
                  <a:srgbClr val="7030A0"/>
                </a:solidFill>
              </a:rPr>
              <a:t>				Accuracy</a:t>
            </a:r>
          </a:p>
          <a:p>
            <a:pPr lvl="8">
              <a:buNone/>
            </a:pPr>
            <a:r>
              <a:rPr lang="en-US" sz="6400" dirty="0" smtClean="0">
                <a:solidFill>
                  <a:srgbClr val="7030A0"/>
                </a:solidFill>
              </a:rPr>
              <a:t>				Precision</a:t>
            </a:r>
          </a:p>
          <a:p>
            <a:pPr lvl="8">
              <a:buNone/>
            </a:pPr>
            <a:r>
              <a:rPr lang="en-US" sz="6400" dirty="0" smtClean="0">
                <a:solidFill>
                  <a:srgbClr val="7030A0"/>
                </a:solidFill>
              </a:rPr>
              <a:t>				Relevance</a:t>
            </a:r>
          </a:p>
          <a:p>
            <a:pPr lvl="8">
              <a:buNone/>
            </a:pPr>
            <a:r>
              <a:rPr lang="en-US" sz="6400" dirty="0" smtClean="0">
                <a:solidFill>
                  <a:srgbClr val="7030A0"/>
                </a:solidFill>
              </a:rPr>
              <a:t>				Depth</a:t>
            </a:r>
          </a:p>
          <a:p>
            <a:pPr lvl="8">
              <a:buNone/>
            </a:pPr>
            <a:r>
              <a:rPr lang="en-US" sz="6400" dirty="0" smtClean="0">
                <a:solidFill>
                  <a:srgbClr val="7030A0"/>
                </a:solidFill>
              </a:rPr>
              <a:t>				Breadth</a:t>
            </a:r>
          </a:p>
          <a:p>
            <a:pPr lvl="8">
              <a:buNone/>
            </a:pPr>
            <a:r>
              <a:rPr lang="en-US" sz="6400" dirty="0" smtClean="0">
                <a:solidFill>
                  <a:srgbClr val="7030A0"/>
                </a:solidFill>
              </a:rPr>
              <a:t>				Logic</a:t>
            </a:r>
          </a:p>
          <a:p>
            <a:pPr lvl="6">
              <a:buNone/>
            </a:pPr>
            <a:endParaRPr lang="en-US" sz="6000" dirty="0" smtClean="0">
              <a:solidFill>
                <a:srgbClr val="002060"/>
              </a:solidFill>
            </a:endParaRPr>
          </a:p>
          <a:p>
            <a:pPr>
              <a:buNone/>
            </a:pPr>
            <a:endParaRPr lang="en-US" sz="2900" dirty="0" smtClean="0">
              <a:solidFill>
                <a:srgbClr val="002060"/>
              </a:solidFill>
            </a:endParaRPr>
          </a:p>
          <a:p>
            <a:pPr>
              <a:buNone/>
            </a:pPr>
            <a:endParaRPr lang="en-US" sz="4800" dirty="0" smtClean="0"/>
          </a:p>
          <a:p>
            <a:pPr>
              <a:buNone/>
            </a:pPr>
            <a:endParaRPr lang="en-US" sz="4800" dirty="0" smtClean="0"/>
          </a:p>
          <a:p>
            <a:pPr>
              <a:buNone/>
            </a:pPr>
            <a:r>
              <a:rPr lang="en-US" sz="4800" dirty="0" smtClean="0"/>
              <a:t>You-tube;  Do you think?</a:t>
            </a:r>
          </a:p>
          <a:p>
            <a:pPr>
              <a:buNone/>
            </a:pPr>
            <a:r>
              <a:rPr lang="en-US" sz="4800" dirty="0" smtClean="0"/>
              <a:t>Critical </a:t>
            </a:r>
            <a:r>
              <a:rPr lang="en-US" sz="4800" dirty="0" smtClean="0"/>
              <a:t>Thinking: </a:t>
            </a:r>
            <a:r>
              <a:rPr lang="en-US" sz="4800" dirty="0" smtClean="0">
                <a:hlinkClick r:id="rId2"/>
              </a:rPr>
              <a:t>http://www.youtube.com/watch?v=-</a:t>
            </a:r>
            <a:r>
              <a:rPr lang="en-US" sz="4800" dirty="0" smtClean="0">
                <a:hlinkClick r:id="rId2"/>
              </a:rPr>
              <a:t>85-j7Nr9i4&amp;feature=related</a:t>
            </a:r>
            <a:endParaRPr lang="en-US" sz="4800" dirty="0" smtClean="0"/>
          </a:p>
          <a:p>
            <a:pPr>
              <a:buNone/>
            </a:pPr>
            <a:endParaRPr lang="en-US" sz="4800" dirty="0" smtClean="0"/>
          </a:p>
          <a:p>
            <a:pPr>
              <a:buNone/>
            </a:pPr>
            <a:endParaRPr lang="en-US" sz="1100" dirty="0" smtClean="0"/>
          </a:p>
          <a:p>
            <a:pPr>
              <a:buNone/>
            </a:pPr>
            <a:endParaRPr lang="en-US" sz="1100" dirty="0" smtClean="0"/>
          </a:p>
          <a:p>
            <a:pPr>
              <a:buNone/>
            </a:pPr>
            <a:endParaRPr lang="en-US" sz="1100" dirty="0" smtClean="0"/>
          </a:p>
          <a:p>
            <a:pPr>
              <a:buNone/>
            </a:pPr>
            <a:endParaRPr lang="en-US" sz="1100" dirty="0" smtClean="0"/>
          </a:p>
          <a:p>
            <a:pPr>
              <a:buNone/>
            </a:pPr>
            <a:endParaRPr lang="en-US" sz="1100" dirty="0" smtClean="0"/>
          </a:p>
          <a:p>
            <a:pPr>
              <a:buNone/>
            </a:pPr>
            <a:endParaRPr lang="en-US" sz="1100" dirty="0" smtClean="0"/>
          </a:p>
        </p:txBody>
      </p:sp>
      <p:pic>
        <p:nvPicPr>
          <p:cNvPr id="4" name="Picture 3" descr="tendencies2.jpg"/>
          <p:cNvPicPr>
            <a:picLocks noChangeAspect="1"/>
          </p:cNvPicPr>
          <p:nvPr/>
        </p:nvPicPr>
        <p:blipFill>
          <a:blip r:embed="rId3"/>
          <a:stretch>
            <a:fillRect/>
          </a:stretch>
        </p:blipFill>
        <p:spPr>
          <a:xfrm>
            <a:off x="990600" y="1828800"/>
            <a:ext cx="4470400" cy="33528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Milgram’s</a:t>
            </a:r>
            <a:r>
              <a:rPr lang="en-US" sz="2800" dirty="0" smtClean="0"/>
              <a:t> Experiment</a:t>
            </a:r>
            <a:r>
              <a:rPr lang="en-US" dirty="0" smtClean="0"/>
              <a:t> </a:t>
            </a:r>
            <a:endParaRPr lang="en-US" dirty="0"/>
          </a:p>
        </p:txBody>
      </p:sp>
      <p:sp>
        <p:nvSpPr>
          <p:cNvPr id="5" name="Content Placeholder 4"/>
          <p:cNvSpPr>
            <a:spLocks noGrp="1"/>
          </p:cNvSpPr>
          <p:nvPr>
            <p:ph idx="1"/>
          </p:nvPr>
        </p:nvSpPr>
        <p:spPr/>
        <p:txBody>
          <a:bodyPr>
            <a:normAutofit/>
          </a:bodyPr>
          <a:lstStyle/>
          <a:p>
            <a:pPr>
              <a:buNone/>
            </a:pPr>
            <a:r>
              <a:rPr lang="en-US" sz="1800" dirty="0" smtClean="0">
                <a:solidFill>
                  <a:srgbClr val="0070C0"/>
                </a:solidFill>
              </a:rPr>
              <a:t>Critical Thinking:</a:t>
            </a:r>
          </a:p>
          <a:p>
            <a:pPr lvl="1">
              <a:buNone/>
            </a:pPr>
            <a:r>
              <a:rPr lang="en-US" sz="1800" dirty="0" smtClean="0">
                <a:solidFill>
                  <a:srgbClr val="0070C0"/>
                </a:solidFill>
              </a:rPr>
              <a:t>This cartoon is compelling, and convincing.  </a:t>
            </a:r>
          </a:p>
          <a:p>
            <a:pPr lvl="1">
              <a:buNone/>
            </a:pPr>
            <a:r>
              <a:rPr lang="en-US" sz="1800" dirty="0" smtClean="0">
                <a:solidFill>
                  <a:srgbClr val="0070C0"/>
                </a:solidFill>
              </a:rPr>
              <a:t>But is it true?  Why, or why not?</a:t>
            </a:r>
            <a:endParaRPr lang="en-US" sz="1800" dirty="0">
              <a:solidFill>
                <a:srgbClr val="0070C0"/>
              </a:solidFill>
            </a:endParaRPr>
          </a:p>
        </p:txBody>
      </p:sp>
      <p:sp>
        <p:nvSpPr>
          <p:cNvPr id="3" name="Rectangle 2"/>
          <p:cNvSpPr/>
          <p:nvPr/>
        </p:nvSpPr>
        <p:spPr>
          <a:xfrm>
            <a:off x="1295400" y="5638800"/>
            <a:ext cx="7391400" cy="584775"/>
          </a:xfrm>
          <a:prstGeom prst="rect">
            <a:avLst/>
          </a:prstGeom>
        </p:spPr>
        <p:txBody>
          <a:bodyPr wrap="square">
            <a:spAutoFit/>
          </a:bodyPr>
          <a:lstStyle/>
          <a:p>
            <a:r>
              <a:rPr lang="en-US" sz="1600" dirty="0" smtClean="0"/>
              <a:t>original experiment at Yale</a:t>
            </a:r>
            <a:r>
              <a:rPr lang="en-US" sz="1600" dirty="0" smtClean="0">
                <a:hlinkClick r:id="rId2"/>
              </a:rPr>
              <a:t> http://www.youtube.com/watch?v=zpGJjNUbmpo&amp;feature=related</a:t>
            </a:r>
            <a:r>
              <a:rPr lang="en-US" sz="1600" u="sng" dirty="0" smtClean="0">
                <a:hlinkClick r:id="rId2"/>
              </a:rPr>
              <a:t> </a:t>
            </a:r>
            <a:endParaRPr lang="en-US" sz="1600" dirty="0"/>
          </a:p>
        </p:txBody>
      </p:sp>
      <p:pic>
        <p:nvPicPr>
          <p:cNvPr id="4" name="Picture 3" descr="dogjpeg.jpeg"/>
          <p:cNvPicPr>
            <a:picLocks noChangeAspect="1"/>
          </p:cNvPicPr>
          <p:nvPr/>
        </p:nvPicPr>
        <p:blipFill>
          <a:blip r:embed="rId3"/>
          <a:stretch>
            <a:fillRect/>
          </a:stretch>
        </p:blipFill>
        <p:spPr>
          <a:xfrm>
            <a:off x="1447800" y="2743200"/>
            <a:ext cx="2143125" cy="21431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1600" y="2209800"/>
            <a:ext cx="7498080" cy="1143000"/>
          </a:xfrm>
        </p:spPr>
        <p:txBody>
          <a:bodyPr>
            <a:normAutofit fontScale="90000"/>
          </a:bodyPr>
          <a:lstStyle/>
          <a:p>
            <a:r>
              <a:rPr lang="en-US" sz="3600" dirty="0" smtClean="0">
                <a:solidFill>
                  <a:srgbClr val="0070C0"/>
                </a:solidFill>
                <a:effectLst/>
              </a:rPr>
              <a:t>Three Approaches </a:t>
            </a:r>
            <a:r>
              <a:rPr lang="en-US" sz="3600" dirty="0" smtClean="0">
                <a:solidFill>
                  <a:schemeClr val="accent2">
                    <a:lumMod val="60000"/>
                    <a:lumOff val="40000"/>
                  </a:schemeClr>
                </a:solidFill>
                <a:effectLst/>
              </a:rPr>
              <a:t>|</a:t>
            </a:r>
            <a:r>
              <a:rPr lang="en-US" sz="3600" dirty="0" smtClean="0">
                <a:solidFill>
                  <a:srgbClr val="0070C0"/>
                </a:solidFill>
                <a:effectLst/>
              </a:rPr>
              <a:t> Three Perspectives:</a:t>
            </a:r>
            <a:endParaRPr lang="en-US" sz="3600" dirty="0">
              <a:solidFill>
                <a:srgbClr val="0070C0"/>
              </a:solidFill>
              <a:effectLst/>
            </a:endParaRPr>
          </a:p>
        </p:txBody>
      </p:sp>
      <p:sp>
        <p:nvSpPr>
          <p:cNvPr id="5" name="Content Placeholder 4"/>
          <p:cNvSpPr>
            <a:spLocks noGrp="1"/>
          </p:cNvSpPr>
          <p:nvPr>
            <p:ph idx="4294967295"/>
          </p:nvPr>
        </p:nvSpPr>
        <p:spPr>
          <a:xfrm>
            <a:off x="1644650" y="1447800"/>
            <a:ext cx="7499350" cy="4800600"/>
          </a:xfrm>
        </p:spPr>
        <p:txBody>
          <a:bodyPr>
            <a:normAutofit/>
          </a:bodyPr>
          <a:lstStyle/>
          <a:p>
            <a:pPr>
              <a:buNone/>
            </a:pPr>
            <a:endParaRPr lang="en-US" sz="2000" dirty="0" smtClean="0">
              <a:solidFill>
                <a:srgbClr val="0070C0"/>
              </a:solidFill>
            </a:endParaRPr>
          </a:p>
          <a:p>
            <a:pPr>
              <a:buNone/>
            </a:pPr>
            <a:endParaRPr lang="en-US" sz="2000" dirty="0" smtClean="0">
              <a:solidFill>
                <a:srgbClr val="0070C0"/>
              </a:solidFill>
            </a:endParaRPr>
          </a:p>
          <a:p>
            <a:pPr>
              <a:buNone/>
            </a:pPr>
            <a:endParaRPr lang="en-US" sz="2000" dirty="0" smtClean="0">
              <a:solidFill>
                <a:srgbClr val="0070C0"/>
              </a:solidFill>
            </a:endParaRPr>
          </a:p>
          <a:p>
            <a:pPr>
              <a:buNone/>
            </a:pPr>
            <a:endParaRPr lang="en-US" sz="2000" dirty="0" smtClean="0">
              <a:solidFill>
                <a:srgbClr val="FF0000"/>
              </a:solidFill>
            </a:endParaRPr>
          </a:p>
          <a:p>
            <a:pPr>
              <a:buNone/>
            </a:pPr>
            <a:endParaRPr lang="en-US" sz="2000" dirty="0" smtClean="0">
              <a:solidFill>
                <a:schemeClr val="accent5">
                  <a:lumMod val="75000"/>
                </a:schemeClr>
              </a:solidFill>
            </a:endParaRPr>
          </a:p>
          <a:p>
            <a:pPr>
              <a:buNone/>
            </a:pPr>
            <a:r>
              <a:rPr lang="en-US" sz="1800" b="1" dirty="0" smtClean="0">
                <a:solidFill>
                  <a:srgbClr val="0070C0"/>
                </a:solidFill>
              </a:rPr>
              <a:t>1.) Relation of mind to brain and body</a:t>
            </a:r>
          </a:p>
          <a:p>
            <a:pPr>
              <a:buNone/>
            </a:pPr>
            <a:r>
              <a:rPr lang="en-US" sz="1800" dirty="0" smtClean="0">
                <a:solidFill>
                  <a:srgbClr val="0070C0"/>
                </a:solidFill>
              </a:rPr>
              <a:t>		Is your mind something distinct from your body, or </a:t>
            </a:r>
          </a:p>
          <a:p>
            <a:pPr>
              <a:buNone/>
            </a:pPr>
            <a:r>
              <a:rPr lang="en-US" sz="1800" dirty="0" smtClean="0">
                <a:solidFill>
                  <a:srgbClr val="0070C0"/>
                </a:solidFill>
              </a:rPr>
              <a:t>		do ordinary physiological processes produce minds?</a:t>
            </a:r>
          </a:p>
          <a:p>
            <a:pPr>
              <a:buNone/>
            </a:pPr>
            <a:endParaRPr lang="en-US" sz="1800" dirty="0" smtClean="0">
              <a:solidFill>
                <a:srgbClr val="0070C0"/>
              </a:solidFill>
            </a:endParaRPr>
          </a:p>
          <a:p>
            <a:pPr>
              <a:buNone/>
            </a:pPr>
            <a:r>
              <a:rPr lang="en-US" sz="1800" b="1" dirty="0" smtClean="0">
                <a:solidFill>
                  <a:srgbClr val="0070C0"/>
                </a:solidFill>
              </a:rPr>
              <a:t>2.) Applied Engineering	</a:t>
            </a:r>
            <a:endParaRPr lang="en-US" sz="1800" dirty="0" smtClean="0">
              <a:solidFill>
                <a:srgbClr val="0070C0"/>
              </a:solidFill>
            </a:endParaRPr>
          </a:p>
          <a:p>
            <a:pPr>
              <a:buNone/>
            </a:pPr>
            <a:r>
              <a:rPr lang="en-US" sz="1800" dirty="0" smtClean="0">
                <a:solidFill>
                  <a:srgbClr val="0070C0"/>
                </a:solidFill>
              </a:rPr>
              <a:t>		</a:t>
            </a:r>
          </a:p>
          <a:p>
            <a:pPr>
              <a:buNone/>
            </a:pPr>
            <a:r>
              <a:rPr lang="en-US" sz="1800" b="1" dirty="0" smtClean="0">
                <a:solidFill>
                  <a:srgbClr val="0070C0"/>
                </a:solidFill>
              </a:rPr>
              <a:t>3.) The Universe and laws of physics</a:t>
            </a:r>
          </a:p>
          <a:p>
            <a:pPr>
              <a:buNone/>
            </a:pPr>
            <a:r>
              <a:rPr lang="en-US" sz="1800" dirty="0" smtClean="0">
                <a:solidFill>
                  <a:srgbClr val="0070C0"/>
                </a:solidFill>
              </a:rPr>
              <a:t>		</a:t>
            </a:r>
            <a:endParaRPr lang="en-US" dirty="0">
              <a:solidFill>
                <a:srgbClr val="0070C0"/>
              </a:solidFill>
            </a:endParaRPr>
          </a:p>
        </p:txBody>
      </p:sp>
      <p:pic>
        <p:nvPicPr>
          <p:cNvPr id="6" name="Picture 2" descr="https://encrypted-tbn0.google.com/images?q=tbn:ANd9GcQVtbWmfTQ3Gh1DJR-W7B0AceDQrEqkt0oSQNDhvr44Ov_RcDnKjA"/>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3581400" y="228600"/>
            <a:ext cx="2177143" cy="2057400"/>
          </a:xfrm>
          <a:prstGeom prst="rect">
            <a:avLst/>
          </a:prstGeom>
          <a:noFill/>
          <a:ln w="66675" cap="sq" cmpd="sng">
            <a:solidFill>
              <a:schemeClr val="tx2">
                <a:lumMod val="60000"/>
                <a:lumOff val="40000"/>
              </a:schemeClr>
            </a:solidFill>
            <a:miter lim="800000"/>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70C0"/>
                </a:solidFill>
              </a:rPr>
              <a:t>Cognitive dissonance</a:t>
            </a:r>
            <a:endParaRPr lang="en-US" sz="2400" dirty="0">
              <a:solidFill>
                <a:srgbClr val="0070C0"/>
              </a:solidFill>
            </a:endParaRPr>
          </a:p>
        </p:txBody>
      </p:sp>
      <p:sp>
        <p:nvSpPr>
          <p:cNvPr id="3" name="Content Placeholder 2"/>
          <p:cNvSpPr>
            <a:spLocks noGrp="1"/>
          </p:cNvSpPr>
          <p:nvPr>
            <p:ph idx="1"/>
          </p:nvPr>
        </p:nvSpPr>
        <p:spPr>
          <a:xfrm>
            <a:off x="1371600" y="1219200"/>
            <a:ext cx="7498080" cy="4800600"/>
          </a:xfrm>
        </p:spPr>
        <p:txBody>
          <a:bodyPr>
            <a:normAutofit lnSpcReduction="10000"/>
          </a:bodyPr>
          <a:lstStyle/>
          <a:p>
            <a:pPr>
              <a:buNone/>
            </a:pPr>
            <a:r>
              <a:rPr lang="en-US" sz="1800" dirty="0" smtClean="0">
                <a:solidFill>
                  <a:srgbClr val="0070C0"/>
                </a:solidFill>
              </a:rPr>
              <a:t>Behavioral </a:t>
            </a:r>
            <a:r>
              <a:rPr lang="en-US" sz="1800" dirty="0" smtClean="0">
                <a:solidFill>
                  <a:srgbClr val="0070C0"/>
                </a:solidFill>
              </a:rPr>
              <a:t>Investment </a:t>
            </a:r>
            <a:r>
              <a:rPr lang="en-US" sz="1800" dirty="0" smtClean="0">
                <a:solidFill>
                  <a:srgbClr val="0070C0"/>
                </a:solidFill>
              </a:rPr>
              <a:t>Theory</a:t>
            </a:r>
          </a:p>
          <a:p>
            <a:pPr>
              <a:buNone/>
            </a:pPr>
            <a:r>
              <a:rPr lang="en-US" sz="1800" dirty="0" smtClean="0">
                <a:solidFill>
                  <a:srgbClr val="0070C0"/>
                </a:solidFill>
              </a:rPr>
              <a:t>Dissonance</a:t>
            </a:r>
          </a:p>
          <a:p>
            <a:pPr>
              <a:buNone/>
            </a:pPr>
            <a:r>
              <a:rPr lang="en-US" sz="1800" dirty="0" smtClean="0">
                <a:solidFill>
                  <a:srgbClr val="0070C0"/>
                </a:solidFill>
              </a:rPr>
              <a:t>Justification</a:t>
            </a:r>
          </a:p>
          <a:p>
            <a:pPr>
              <a:buNone/>
            </a:pPr>
            <a:r>
              <a:rPr lang="en-US" sz="1800" dirty="0" smtClean="0"/>
              <a:t>	</a:t>
            </a:r>
            <a:r>
              <a:rPr lang="en-US" sz="1900" dirty="0" smtClean="0"/>
              <a:t>- </a:t>
            </a:r>
            <a:r>
              <a:rPr lang="en-US" sz="1800" dirty="0" smtClean="0"/>
              <a:t>making excuses</a:t>
            </a:r>
          </a:p>
          <a:p>
            <a:pPr>
              <a:buNone/>
            </a:pPr>
            <a:r>
              <a:rPr lang="en-US" sz="1800" dirty="0" smtClean="0"/>
              <a:t>	</a:t>
            </a:r>
            <a:r>
              <a:rPr lang="en-US" sz="1800" dirty="0" smtClean="0"/>
              <a:t>	-conscious and non-conscious</a:t>
            </a:r>
          </a:p>
          <a:p>
            <a:pPr>
              <a:buNone/>
            </a:pPr>
            <a:r>
              <a:rPr lang="en-US" sz="1800" dirty="0" smtClean="0"/>
              <a:t>	</a:t>
            </a:r>
            <a:r>
              <a:rPr lang="en-US" sz="1800" dirty="0" smtClean="0"/>
              <a:t>	-internal and external</a:t>
            </a:r>
          </a:p>
          <a:p>
            <a:pPr>
              <a:buNone/>
            </a:pPr>
            <a:endParaRPr lang="en-US" sz="1200" dirty="0" smtClean="0"/>
          </a:p>
          <a:p>
            <a:pPr>
              <a:buNone/>
            </a:pPr>
            <a:endParaRPr lang="en-US" sz="1200" dirty="0" smtClean="0"/>
          </a:p>
          <a:p>
            <a:pPr lvl="1">
              <a:buNone/>
            </a:pPr>
            <a:endParaRPr lang="en-US" sz="800" dirty="0" smtClean="0"/>
          </a:p>
          <a:p>
            <a:pPr lvl="1">
              <a:buNone/>
            </a:pPr>
            <a:endParaRPr lang="en-US" sz="800" dirty="0" smtClean="0"/>
          </a:p>
          <a:p>
            <a:pPr lvl="1">
              <a:buNone/>
            </a:pPr>
            <a:endParaRPr lang="en-US" sz="800" dirty="0" smtClean="0"/>
          </a:p>
          <a:p>
            <a:pPr lvl="1">
              <a:buNone/>
            </a:pPr>
            <a:endParaRPr lang="en-US" sz="1800" dirty="0" smtClean="0"/>
          </a:p>
          <a:p>
            <a:pPr lvl="1">
              <a:buNone/>
            </a:pPr>
            <a:r>
              <a:rPr lang="en-US" sz="1800" dirty="0" smtClean="0"/>
              <a:t>Leon </a:t>
            </a:r>
            <a:r>
              <a:rPr lang="en-US" sz="1800" dirty="0" err="1" smtClean="0"/>
              <a:t>Festinger’s</a:t>
            </a:r>
            <a:r>
              <a:rPr lang="en-US" sz="1800" dirty="0" smtClean="0"/>
              <a:t> experiment 1959:</a:t>
            </a:r>
          </a:p>
          <a:p>
            <a:pPr lvl="1">
              <a:buNone/>
            </a:pPr>
            <a:r>
              <a:rPr lang="en-US" sz="1200" dirty="0" smtClean="0"/>
              <a:t>Brief</a:t>
            </a:r>
            <a:r>
              <a:rPr lang="en-US" sz="1800" dirty="0" smtClean="0"/>
              <a:t> </a:t>
            </a:r>
            <a:r>
              <a:rPr lang="en-US" sz="900" dirty="0" smtClean="0">
                <a:hlinkClick r:id="rId2"/>
              </a:rPr>
              <a:t>http</a:t>
            </a:r>
            <a:r>
              <a:rPr lang="en-US" sz="900" dirty="0" smtClean="0">
                <a:hlinkClick r:id="rId2"/>
              </a:rPr>
              <a:t>://</a:t>
            </a:r>
            <a:r>
              <a:rPr lang="en-US" sz="900" dirty="0" smtClean="0">
                <a:hlinkClick r:id="rId2"/>
              </a:rPr>
              <a:t>www.simplypsychology.org/cognitive-dissonance.html</a:t>
            </a:r>
            <a:endParaRPr lang="en-US" sz="800" dirty="0" smtClean="0"/>
          </a:p>
          <a:p>
            <a:pPr lvl="1">
              <a:buNone/>
            </a:pPr>
            <a:r>
              <a:rPr lang="en-US" sz="1050" dirty="0" err="1" smtClean="0"/>
              <a:t>Zimbardo</a:t>
            </a:r>
            <a:r>
              <a:rPr lang="en-US" sz="1050" dirty="0" smtClean="0"/>
              <a:t> narrates an experiment:  5 minutes:   </a:t>
            </a:r>
            <a:r>
              <a:rPr lang="en-US" sz="800" dirty="0" smtClean="0">
                <a:hlinkClick r:id="rId3"/>
              </a:rPr>
              <a:t>http</a:t>
            </a:r>
            <a:r>
              <a:rPr lang="en-US" sz="800" dirty="0" smtClean="0">
                <a:hlinkClick r:id="rId3"/>
              </a:rPr>
              <a:t>://</a:t>
            </a:r>
            <a:r>
              <a:rPr lang="en-US" sz="800" dirty="0" smtClean="0">
                <a:hlinkClick r:id="rId3"/>
              </a:rPr>
              <a:t>www.youtube.com/watch?v=korGK0yGIDo</a:t>
            </a:r>
            <a:endParaRPr lang="en-US" sz="800" dirty="0" smtClean="0"/>
          </a:p>
          <a:p>
            <a:pPr lvl="1">
              <a:buNone/>
            </a:pPr>
            <a:r>
              <a:rPr lang="en-US" sz="1050" dirty="0" smtClean="0"/>
              <a:t>Song on cognitive dissonance:</a:t>
            </a:r>
          </a:p>
          <a:p>
            <a:pPr lvl="1"/>
            <a:r>
              <a:rPr lang="en-US" sz="800" dirty="0" smtClean="0"/>
              <a:t>http</a:t>
            </a:r>
            <a:r>
              <a:rPr lang="en-US" sz="800" dirty="0" smtClean="0"/>
              <a:t>://www.youtube.com/watch?v=bp39qSdyTc4</a:t>
            </a:r>
            <a:endParaRPr lang="en-US" sz="800" dirty="0"/>
          </a:p>
        </p:txBody>
      </p:sp>
      <p:pic>
        <p:nvPicPr>
          <p:cNvPr id="4" name="Picture 3" descr="work hard for it.jpeg"/>
          <p:cNvPicPr>
            <a:picLocks noChangeAspect="1"/>
          </p:cNvPicPr>
          <p:nvPr/>
        </p:nvPicPr>
        <p:blipFill>
          <a:blip r:embed="rId4"/>
          <a:stretch>
            <a:fillRect/>
          </a:stretch>
        </p:blipFill>
        <p:spPr>
          <a:xfrm>
            <a:off x="5410200" y="1524000"/>
            <a:ext cx="2340134" cy="31242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868680"/>
          </a:xfrm>
        </p:spPr>
        <p:txBody>
          <a:bodyPr>
            <a:normAutofit/>
          </a:bodyPr>
          <a:lstStyle/>
          <a:p>
            <a:r>
              <a:rPr lang="en-US" sz="2400" dirty="0" smtClean="0"/>
              <a:t>Why do ordinary people become evil?</a:t>
            </a:r>
            <a:endParaRPr lang="en-US" sz="2400" dirty="0"/>
          </a:p>
        </p:txBody>
      </p:sp>
      <p:pic>
        <p:nvPicPr>
          <p:cNvPr id="2050" name="Picture 2" descr="https://encrypted-tbn2.google.com/images?q=tbn:ANd9GcSwFJBpQOoDd0QfBA2jOseS2-JhyjM16xU9Bx8zWbvb8RYkYFD7TA"/>
          <p:cNvPicPr>
            <a:picLocks noChangeAspect="1" noChangeArrowheads="1"/>
          </p:cNvPicPr>
          <p:nvPr/>
        </p:nvPicPr>
        <p:blipFill>
          <a:blip r:embed="rId2" cstate="print"/>
          <a:srcRect/>
          <a:stretch>
            <a:fillRect/>
          </a:stretch>
        </p:blipFill>
        <p:spPr bwMode="auto">
          <a:xfrm>
            <a:off x="3048000" y="1143000"/>
            <a:ext cx="3726078" cy="3810000"/>
          </a:xfrm>
          <a:prstGeom prst="rect">
            <a:avLst/>
          </a:prstGeom>
          <a:noFill/>
        </p:spPr>
      </p:pic>
      <p:sp>
        <p:nvSpPr>
          <p:cNvPr id="4" name="TextBox 3"/>
          <p:cNvSpPr txBox="1"/>
          <p:nvPr/>
        </p:nvSpPr>
        <p:spPr>
          <a:xfrm>
            <a:off x="1295400" y="5791200"/>
            <a:ext cx="7526804" cy="369332"/>
          </a:xfrm>
          <a:prstGeom prst="rect">
            <a:avLst/>
          </a:prstGeom>
          <a:noFill/>
        </p:spPr>
        <p:txBody>
          <a:bodyPr wrap="none" rtlCol="0">
            <a:spAutoFit/>
          </a:bodyPr>
          <a:lstStyle/>
          <a:p>
            <a:r>
              <a:rPr lang="en-US" dirty="0" smtClean="0"/>
              <a:t>“All that matters for evil to triumph is for good people to do nothing”  </a:t>
            </a:r>
            <a:r>
              <a:rPr lang="en-US" sz="1400" dirty="0" smtClean="0"/>
              <a:t>E. Berg</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9600000" scaled="0"/>
        </a:gradFill>
        <a:effectLst/>
      </p:bgPr>
    </p:bg>
    <p:spTree>
      <p:nvGrpSpPr>
        <p:cNvPr id="1" name=""/>
        <p:cNvGrpSpPr/>
        <p:nvPr/>
      </p:nvGrpSpPr>
      <p:grpSpPr>
        <a:xfrm>
          <a:off x="0" y="0"/>
          <a:ext cx="0" cy="0"/>
          <a:chOff x="0" y="0"/>
          <a:chExt cx="0" cy="0"/>
        </a:xfrm>
      </p:grpSpPr>
      <p:pic>
        <p:nvPicPr>
          <p:cNvPr id="4" name="Picture 3" descr="chart.jpeg"/>
          <p:cNvPicPr>
            <a:picLocks noChangeAspect="1"/>
          </p:cNvPicPr>
          <p:nvPr/>
        </p:nvPicPr>
        <p:blipFill>
          <a:blip r:embed="rId2"/>
          <a:stretch>
            <a:fillRect/>
          </a:stretch>
        </p:blipFill>
        <p:spPr>
          <a:xfrm>
            <a:off x="1600200" y="1981200"/>
            <a:ext cx="2819400" cy="2688266"/>
          </a:xfrm>
          <a:prstGeom prst="rect">
            <a:avLst/>
          </a:prstGeom>
        </p:spPr>
      </p:pic>
      <p:sp>
        <p:nvSpPr>
          <p:cNvPr id="3" name="Content Placeholder 2"/>
          <p:cNvSpPr>
            <a:spLocks noGrp="1"/>
          </p:cNvSpPr>
          <p:nvPr>
            <p:ph idx="4294967295"/>
          </p:nvPr>
        </p:nvSpPr>
        <p:spPr>
          <a:xfrm>
            <a:off x="1644650" y="1447800"/>
            <a:ext cx="7499350" cy="5181600"/>
          </a:xfrm>
        </p:spPr>
        <p:txBody>
          <a:bodyPr>
            <a:normAutofit lnSpcReduction="10000"/>
          </a:bodyPr>
          <a:lstStyle/>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pPr>
              <a:buClr>
                <a:srgbClr val="C00000"/>
              </a:buClr>
              <a:buFont typeface="Wingdings" pitchFamily="2" charset="2"/>
              <a:buChar char="Ø"/>
            </a:pPr>
            <a:r>
              <a:rPr lang="en-US" sz="1800" dirty="0" smtClean="0">
                <a:solidFill>
                  <a:srgbClr val="0070C0"/>
                </a:solidFill>
              </a:rPr>
              <a:t>Diffusion of Responsibility </a:t>
            </a:r>
          </a:p>
          <a:p>
            <a:pPr>
              <a:buClr>
                <a:srgbClr val="C00000"/>
              </a:buClr>
              <a:buNone/>
            </a:pPr>
            <a:r>
              <a:rPr lang="en-US" sz="1800" dirty="0" smtClean="0">
                <a:solidFill>
                  <a:srgbClr val="0070C0"/>
                </a:solidFill>
              </a:rPr>
              <a:t>	we ought to help collides with </a:t>
            </a:r>
          </a:p>
          <a:p>
            <a:pPr>
              <a:buClr>
                <a:srgbClr val="C00000"/>
              </a:buClr>
              <a:buNone/>
            </a:pPr>
            <a:r>
              <a:rPr lang="en-US" sz="1800" dirty="0" smtClean="0">
                <a:solidFill>
                  <a:srgbClr val="0070C0"/>
                </a:solidFill>
              </a:rPr>
              <a:t>	</a:t>
            </a:r>
            <a:r>
              <a:rPr lang="en-US" sz="1800" dirty="0" smtClean="0">
                <a:solidFill>
                  <a:srgbClr val="0070C0"/>
                </a:solidFill>
              </a:rPr>
              <a:t>we </a:t>
            </a:r>
            <a:r>
              <a:rPr lang="en-US" sz="1800" dirty="0" smtClean="0">
                <a:solidFill>
                  <a:srgbClr val="0070C0"/>
                </a:solidFill>
              </a:rPr>
              <a:t>ought to do what everybody else is </a:t>
            </a:r>
            <a:r>
              <a:rPr lang="en-US" sz="1800" dirty="0" smtClean="0">
                <a:solidFill>
                  <a:srgbClr val="0070C0"/>
                </a:solidFill>
              </a:rPr>
              <a:t>doing</a:t>
            </a:r>
          </a:p>
          <a:p>
            <a:pPr>
              <a:buNone/>
            </a:pPr>
            <a:endParaRPr lang="en-US" sz="1400" dirty="0" smtClean="0"/>
          </a:p>
          <a:p>
            <a:pPr>
              <a:buNone/>
            </a:pPr>
            <a:r>
              <a:rPr lang="en-US" sz="1400" dirty="0" smtClean="0"/>
              <a:t>Experiment:</a:t>
            </a:r>
          </a:p>
          <a:p>
            <a:r>
              <a:rPr lang="en-US" sz="1200" dirty="0" smtClean="0">
                <a:solidFill>
                  <a:srgbClr val="0070C0"/>
                </a:solidFill>
                <a:hlinkClick r:id="rId3"/>
              </a:rPr>
              <a:t>http</a:t>
            </a:r>
            <a:r>
              <a:rPr lang="en-US" sz="1200" dirty="0" smtClean="0">
                <a:solidFill>
                  <a:srgbClr val="0070C0"/>
                </a:solidFill>
                <a:hlinkClick r:id="rId3"/>
              </a:rPr>
              <a:t>://</a:t>
            </a:r>
            <a:r>
              <a:rPr lang="en-US" sz="1200" dirty="0" smtClean="0">
                <a:solidFill>
                  <a:srgbClr val="0070C0"/>
                </a:solidFill>
                <a:hlinkClick r:id="rId3"/>
              </a:rPr>
              <a:t>www.youtube.com/watch?v=OSsPfbup0ac&amp;feature=endscreen&amp;NR=1</a:t>
            </a:r>
            <a:endParaRPr lang="en-US" sz="1200" dirty="0" smtClean="0">
              <a:solidFill>
                <a:srgbClr val="0070C0"/>
              </a:solidFill>
            </a:endParaRPr>
          </a:p>
          <a:p>
            <a:endParaRPr lang="en-US" sz="1400" dirty="0"/>
          </a:p>
        </p:txBody>
      </p:sp>
      <p:sp>
        <p:nvSpPr>
          <p:cNvPr id="2" name="Title 1"/>
          <p:cNvSpPr>
            <a:spLocks noGrp="1"/>
          </p:cNvSpPr>
          <p:nvPr>
            <p:ph type="title" idx="4294967295"/>
          </p:nvPr>
        </p:nvSpPr>
        <p:spPr>
          <a:xfrm>
            <a:off x="1644650" y="274638"/>
            <a:ext cx="7499350" cy="1143000"/>
          </a:xfrm>
        </p:spPr>
        <p:txBody>
          <a:bodyPr>
            <a:normAutofit fontScale="90000"/>
          </a:bodyPr>
          <a:lstStyle/>
          <a:p>
            <a:r>
              <a:rPr lang="en-US" sz="2800" dirty="0" smtClean="0"/>
              <a:t>		</a:t>
            </a:r>
            <a:br>
              <a:rPr lang="en-US" sz="2800" dirty="0" smtClean="0"/>
            </a:br>
            <a:r>
              <a:rPr lang="en-US" sz="2800" dirty="0" smtClean="0"/>
              <a:t>	</a:t>
            </a:r>
            <a:r>
              <a:rPr lang="en-US" sz="2800" dirty="0" smtClean="0"/>
              <a:t>	</a:t>
            </a:r>
            <a:br>
              <a:rPr lang="en-US" sz="2800" dirty="0" smtClean="0"/>
            </a:br>
            <a:r>
              <a:rPr lang="en-US" sz="2800" dirty="0" smtClean="0"/>
              <a:t>	</a:t>
            </a:r>
            <a:r>
              <a:rPr lang="en-US" sz="2800" dirty="0" smtClean="0"/>
              <a:t>	</a:t>
            </a:r>
            <a:br>
              <a:rPr lang="en-US" sz="2800" dirty="0" smtClean="0"/>
            </a:br>
            <a:r>
              <a:rPr lang="en-US" sz="2800" dirty="0" smtClean="0"/>
              <a:t>	</a:t>
            </a:r>
            <a:r>
              <a:rPr lang="en-US" sz="2800" dirty="0" smtClean="0"/>
              <a:t>	</a:t>
            </a:r>
            <a:br>
              <a:rPr lang="en-US" sz="2800" dirty="0" smtClean="0"/>
            </a:br>
            <a:r>
              <a:rPr lang="en-US" sz="2800" dirty="0" smtClean="0"/>
              <a:t>   </a:t>
            </a:r>
            <a:r>
              <a:rPr lang="en-US" sz="2800" dirty="0" smtClean="0">
                <a:solidFill>
                  <a:srgbClr val="0070C0"/>
                </a:solidFill>
              </a:rPr>
              <a:t>The Bystander Effect</a:t>
            </a:r>
            <a:endParaRPr lang="en-US" sz="2800" dirty="0">
              <a:solidFill>
                <a:srgbClr val="0070C0"/>
              </a:solidFill>
            </a:endParaRPr>
          </a:p>
        </p:txBody>
      </p:sp>
      <p:pic>
        <p:nvPicPr>
          <p:cNvPr id="5" name="Picture 4" descr="kitty.jpeg"/>
          <p:cNvPicPr>
            <a:picLocks noChangeAspect="1"/>
          </p:cNvPicPr>
          <p:nvPr/>
        </p:nvPicPr>
        <p:blipFill>
          <a:blip r:embed="rId4"/>
          <a:stretch>
            <a:fillRect/>
          </a:stretch>
        </p:blipFill>
        <p:spPr>
          <a:xfrm>
            <a:off x="5334000" y="304800"/>
            <a:ext cx="1228257" cy="1447800"/>
          </a:xfrm>
          <a:prstGeom prst="rect">
            <a:avLst/>
          </a:prstGeom>
        </p:spPr>
      </p:pic>
      <p:pic>
        <p:nvPicPr>
          <p:cNvPr id="6" name="Picture 5" descr="save a stranger.jpeg"/>
          <p:cNvPicPr>
            <a:picLocks noChangeAspect="1"/>
          </p:cNvPicPr>
          <p:nvPr/>
        </p:nvPicPr>
        <p:blipFill>
          <a:blip r:embed="rId5"/>
          <a:stretch>
            <a:fillRect/>
          </a:stretch>
        </p:blipFill>
        <p:spPr>
          <a:xfrm>
            <a:off x="1752600" y="257175"/>
            <a:ext cx="3190875" cy="1038225"/>
          </a:xfrm>
          <a:prstGeom prst="rect">
            <a:avLst/>
          </a:prstGeom>
        </p:spPr>
      </p:pic>
      <p:pic>
        <p:nvPicPr>
          <p:cNvPr id="7" name="Picture 6" descr="Screen-Shot-2011-12-29-at-10.50.24-AM.png"/>
          <p:cNvPicPr>
            <a:picLocks noChangeAspect="1"/>
          </p:cNvPicPr>
          <p:nvPr/>
        </p:nvPicPr>
        <p:blipFill>
          <a:blip r:embed="rId6"/>
          <a:stretch>
            <a:fillRect/>
          </a:stretch>
        </p:blipFill>
        <p:spPr>
          <a:xfrm>
            <a:off x="5029200" y="2667000"/>
            <a:ext cx="2402512" cy="205069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err="1" smtClean="0">
                <a:solidFill>
                  <a:srgbClr val="0070C0"/>
                </a:solidFill>
              </a:rPr>
              <a:t>Bobo</a:t>
            </a:r>
            <a:r>
              <a:rPr lang="en-US" sz="2800" dirty="0" smtClean="0">
                <a:solidFill>
                  <a:srgbClr val="0070C0"/>
                </a:solidFill>
              </a:rPr>
              <a:t> Doll </a:t>
            </a:r>
            <a:r>
              <a:rPr lang="en-US" sz="2800" dirty="0" smtClean="0">
                <a:solidFill>
                  <a:srgbClr val="0070C0"/>
                </a:solidFill>
              </a:rPr>
              <a:t> 	</a:t>
            </a:r>
            <a:r>
              <a:rPr lang="en-US" sz="2000" dirty="0" smtClean="0">
                <a:solidFill>
                  <a:srgbClr val="0070C0"/>
                </a:solidFill>
                <a:effectLst/>
              </a:rPr>
              <a:t>Alberta Bandura, 1961</a:t>
            </a:r>
            <a:br>
              <a:rPr lang="en-US" sz="2000" dirty="0" smtClean="0">
                <a:solidFill>
                  <a:srgbClr val="0070C0"/>
                </a:solidFill>
                <a:effectLst/>
              </a:rPr>
            </a:br>
            <a:r>
              <a:rPr lang="en-US" sz="2000" dirty="0" smtClean="0">
                <a:solidFill>
                  <a:srgbClr val="0070C0"/>
                </a:solidFill>
                <a:effectLst/>
              </a:rPr>
              <a:t>		a study of aggression</a:t>
            </a:r>
            <a:endParaRPr lang="en-US" dirty="0">
              <a:solidFill>
                <a:srgbClr val="0070C0"/>
              </a:solidFill>
              <a:effectLst/>
            </a:endParaRPr>
          </a:p>
        </p:txBody>
      </p:sp>
      <p:sp>
        <p:nvSpPr>
          <p:cNvPr id="6" name="Content Placeholder 5"/>
          <p:cNvSpPr>
            <a:spLocks noGrp="1"/>
          </p:cNvSpPr>
          <p:nvPr>
            <p:ph idx="1"/>
          </p:nvPr>
        </p:nvSpPr>
        <p:spPr>
          <a:xfrm>
            <a:off x="1219200" y="990600"/>
            <a:ext cx="7696200" cy="5562600"/>
          </a:xfrm>
        </p:spPr>
        <p:txBody>
          <a:bodyPr>
            <a:normAutofit fontScale="25000" lnSpcReduction="20000"/>
          </a:bodyPr>
          <a:lstStyle/>
          <a:p>
            <a:endParaRPr lang="en-US" sz="1200" dirty="0" smtClean="0"/>
          </a:p>
          <a:p>
            <a:endParaRPr lang="en-US" sz="1200" dirty="0" smtClean="0"/>
          </a:p>
          <a:p>
            <a:endParaRPr lang="en-US" sz="1000" dirty="0" smtClean="0"/>
          </a:p>
          <a:p>
            <a:endParaRPr lang="en-US" sz="1200" dirty="0" smtClean="0"/>
          </a:p>
          <a:p>
            <a:pPr>
              <a:buNone/>
            </a:pPr>
            <a:r>
              <a:rPr lang="en-US" sz="7200" dirty="0" smtClean="0">
                <a:solidFill>
                  <a:srgbClr val="0070C0"/>
                </a:solidFill>
              </a:rPr>
              <a:t>				</a:t>
            </a:r>
            <a:r>
              <a:rPr lang="en-US" sz="7200" b="1" dirty="0" smtClean="0">
                <a:solidFill>
                  <a:srgbClr val="0070C0"/>
                </a:solidFill>
              </a:rPr>
              <a:t>Modeling: </a:t>
            </a:r>
          </a:p>
          <a:p>
            <a:pPr>
              <a:buNone/>
            </a:pPr>
            <a:r>
              <a:rPr lang="en-US" sz="7200" dirty="0" smtClean="0"/>
              <a:t>				To learn by observing what someone else does</a:t>
            </a:r>
          </a:p>
          <a:p>
            <a:pPr>
              <a:buNone/>
            </a:pPr>
            <a:r>
              <a:rPr lang="en-US" sz="7200" dirty="0" smtClean="0"/>
              <a:t>				When a person learns by imitation without any </a:t>
            </a:r>
          </a:p>
          <a:p>
            <a:pPr>
              <a:buNone/>
            </a:pPr>
            <a:r>
              <a:rPr lang="en-US" sz="7200" dirty="0" smtClean="0"/>
              <a:t>				specific verbal directions or instruction</a:t>
            </a:r>
          </a:p>
          <a:p>
            <a:pPr>
              <a:buNone/>
            </a:pPr>
            <a:endParaRPr lang="en-US" sz="7200" dirty="0" smtClean="0"/>
          </a:p>
          <a:p>
            <a:pPr>
              <a:buNone/>
            </a:pPr>
            <a:endParaRPr lang="en-US" sz="7200" dirty="0" smtClean="0">
              <a:solidFill>
                <a:srgbClr val="0070C0"/>
              </a:solidFill>
            </a:endParaRPr>
          </a:p>
          <a:p>
            <a:pPr>
              <a:buNone/>
            </a:pPr>
            <a:r>
              <a:rPr lang="en-US" sz="7200" dirty="0" smtClean="0">
                <a:solidFill>
                  <a:srgbClr val="0070C0"/>
                </a:solidFill>
              </a:rPr>
              <a:t>Hypothesis:</a:t>
            </a:r>
            <a:r>
              <a:rPr lang="en-US" sz="7200" dirty="0" smtClean="0"/>
              <a:t/>
            </a:r>
            <a:br>
              <a:rPr lang="en-US" sz="7200" dirty="0" smtClean="0"/>
            </a:br>
            <a:r>
              <a:rPr lang="en-US" sz="7200" dirty="0" smtClean="0"/>
              <a:t>Watching violence reduces aggression. It purges us of aggression</a:t>
            </a:r>
          </a:p>
          <a:p>
            <a:pPr>
              <a:buNone/>
            </a:pPr>
            <a:r>
              <a:rPr lang="en-US" sz="7200" dirty="0" smtClean="0">
                <a:solidFill>
                  <a:srgbClr val="0070C0"/>
                </a:solidFill>
              </a:rPr>
              <a:t>Question:</a:t>
            </a:r>
          </a:p>
          <a:p>
            <a:r>
              <a:rPr lang="en-US" sz="7200" dirty="0" smtClean="0"/>
              <a:t>How much of what we do and feel is learned from other people? </a:t>
            </a:r>
          </a:p>
          <a:p>
            <a:r>
              <a:rPr lang="en-US" sz="7200" dirty="0" smtClean="0"/>
              <a:t> Does watching other people influence our behavior?</a:t>
            </a:r>
          </a:p>
          <a:p>
            <a:pPr>
              <a:buClr>
                <a:srgbClr val="FF0000"/>
              </a:buClr>
              <a:buFont typeface="Wingdings" pitchFamily="2" charset="2"/>
              <a:buChar char="ü"/>
            </a:pPr>
            <a:r>
              <a:rPr lang="en-US" sz="7200" dirty="0" smtClean="0"/>
              <a:t>Would the experiment be different if the children were older?</a:t>
            </a:r>
          </a:p>
          <a:p>
            <a:endParaRPr lang="en-US" sz="4500" dirty="0" smtClean="0">
              <a:solidFill>
                <a:srgbClr val="0070C0"/>
              </a:solidFill>
            </a:endParaRPr>
          </a:p>
          <a:p>
            <a:endParaRPr lang="en-US" sz="1200" dirty="0" smtClean="0"/>
          </a:p>
          <a:p>
            <a:pPr>
              <a:buNone/>
            </a:pPr>
            <a:r>
              <a:rPr lang="en-US" sz="4800" dirty="0" smtClean="0"/>
              <a:t>experiment narrated by Albert Bandura : </a:t>
            </a:r>
            <a:r>
              <a:rPr lang="en-US" sz="4800" dirty="0" smtClean="0">
                <a:hlinkClick r:id="rId2"/>
              </a:rPr>
              <a:t>http://video.google.com/videoplay?docid=-4586465813762682933</a:t>
            </a:r>
            <a:endParaRPr lang="en-US" sz="4800" dirty="0" smtClean="0"/>
          </a:p>
          <a:p>
            <a:pPr>
              <a:buNone/>
            </a:pPr>
            <a:r>
              <a:rPr lang="en-US" sz="4800" dirty="0" smtClean="0"/>
              <a:t>5 minute BBC commentary which brings in the question if children copy behavior from what they see on TV;  </a:t>
            </a:r>
            <a:r>
              <a:rPr lang="en-US" sz="4800" dirty="0" smtClean="0">
                <a:hlinkClick r:id="rId3"/>
              </a:rPr>
              <a:t>http://www.youtube.com/watch?v=zerCK0lRjp8</a:t>
            </a:r>
            <a:endParaRPr lang="en-US" sz="48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pPr>
              <a:buNone/>
            </a:pPr>
            <a:endParaRPr lang="en-US" sz="1200" dirty="0"/>
          </a:p>
        </p:txBody>
      </p:sp>
      <p:pic>
        <p:nvPicPr>
          <p:cNvPr id="8" name="Picture 7" descr="doll gun.jpeg"/>
          <p:cNvPicPr>
            <a:picLocks noChangeAspect="1"/>
          </p:cNvPicPr>
          <p:nvPr/>
        </p:nvPicPr>
        <p:blipFill>
          <a:blip r:embed="rId4"/>
          <a:srcRect l="7385" b="24742"/>
          <a:stretch>
            <a:fillRect/>
          </a:stretch>
        </p:blipFill>
        <p:spPr>
          <a:xfrm>
            <a:off x="1143000" y="1219200"/>
            <a:ext cx="2837451" cy="172037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7030A0"/>
                </a:solidFill>
              </a:rPr>
              <a:t>Agency and state of agency</a:t>
            </a:r>
            <a:endParaRPr lang="en-US" sz="2800"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pPr>
              <a:buNone/>
            </a:pPr>
            <a:r>
              <a:rPr lang="en-US" sz="1800" dirty="0" smtClean="0">
                <a:solidFill>
                  <a:srgbClr val="002060"/>
                </a:solidFill>
              </a:rPr>
              <a:t>  The dualism of the Individual vs.  Society </a:t>
            </a:r>
          </a:p>
          <a:p>
            <a:pPr>
              <a:buNone/>
            </a:pPr>
            <a:r>
              <a:rPr lang="en-US" sz="1800" dirty="0" smtClean="0">
                <a:solidFill>
                  <a:srgbClr val="002060"/>
                </a:solidFill>
              </a:rPr>
              <a:t>	</a:t>
            </a:r>
            <a:r>
              <a:rPr lang="en-US" sz="1800" dirty="0" smtClean="0">
                <a:solidFill>
                  <a:srgbClr val="002060"/>
                </a:solidFill>
              </a:rPr>
              <a:t>		Autonomy vs.  Agency </a:t>
            </a:r>
            <a:endParaRPr lang="en-US" sz="1800" dirty="0" smtClean="0">
              <a:solidFill>
                <a:srgbClr val="002060"/>
              </a:solidFill>
            </a:endParaRPr>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800" dirty="0" smtClean="0"/>
          </a:p>
          <a:p>
            <a:pPr>
              <a:buNone/>
            </a:pPr>
            <a:r>
              <a:rPr lang="en-US" sz="1800" dirty="0" err="1" smtClean="0"/>
              <a:t>Agentic</a:t>
            </a:r>
            <a:r>
              <a:rPr lang="en-US" sz="1800" dirty="0" smtClean="0"/>
              <a:t> state: the individual defers to someone of higher status</a:t>
            </a:r>
          </a:p>
          <a:p>
            <a:pPr>
              <a:buNone/>
            </a:pPr>
            <a:r>
              <a:rPr lang="en-US" sz="1800" dirty="0" smtClean="0"/>
              <a:t>State of Agency:   controlling your own volition</a:t>
            </a:r>
            <a:endParaRPr lang="en-US" sz="1800" dirty="0" smtClean="0"/>
          </a:p>
          <a:p>
            <a:pPr>
              <a:buNone/>
            </a:pPr>
            <a:endParaRPr lang="en-US" sz="1200" dirty="0" smtClean="0"/>
          </a:p>
          <a:p>
            <a:pPr>
              <a:buNone/>
            </a:pPr>
            <a:endParaRPr lang="en-US" sz="1200" dirty="0" smtClean="0">
              <a:solidFill>
                <a:srgbClr val="002060"/>
              </a:solidFill>
            </a:endParaRPr>
          </a:p>
          <a:p>
            <a:pPr>
              <a:buNone/>
            </a:pPr>
            <a:r>
              <a:rPr lang="en-US" sz="1200" dirty="0" smtClean="0">
                <a:solidFill>
                  <a:srgbClr val="002060"/>
                </a:solidFill>
              </a:rPr>
              <a:t>Dualism:  first 90 seconds: </a:t>
            </a:r>
            <a:r>
              <a:rPr lang="en-US" sz="1200" dirty="0" smtClean="0">
                <a:solidFill>
                  <a:srgbClr val="002060"/>
                </a:solidFill>
                <a:hlinkClick r:id="rId2"/>
              </a:rPr>
              <a:t>http</a:t>
            </a:r>
            <a:r>
              <a:rPr lang="en-US" sz="1200" dirty="0" smtClean="0">
                <a:solidFill>
                  <a:srgbClr val="002060"/>
                </a:solidFill>
                <a:hlinkClick r:id="rId2"/>
              </a:rPr>
              <a:t>://</a:t>
            </a:r>
            <a:r>
              <a:rPr lang="en-US" sz="1200" dirty="0" smtClean="0">
                <a:solidFill>
                  <a:srgbClr val="002060"/>
                </a:solidFill>
                <a:hlinkClick r:id="rId2"/>
              </a:rPr>
              <a:t>www.youtube.com/watch?v=fr2PGbHHCWg&amp;feature=relmfu</a:t>
            </a:r>
            <a:endParaRPr lang="en-US" sz="1200" dirty="0" smtClean="0">
              <a:solidFill>
                <a:srgbClr val="002060"/>
              </a:solidFill>
            </a:endParaRPr>
          </a:p>
          <a:p>
            <a:pPr>
              <a:buNone/>
            </a:pPr>
            <a:r>
              <a:rPr lang="en-US" sz="1200" dirty="0" smtClean="0">
                <a:solidFill>
                  <a:srgbClr val="002060"/>
                </a:solidFill>
              </a:rPr>
              <a:t>as a problem first 60 seconds:  </a:t>
            </a:r>
            <a:r>
              <a:rPr lang="en-US" sz="1200" dirty="0" smtClean="0">
                <a:solidFill>
                  <a:srgbClr val="002060"/>
                </a:solidFill>
                <a:hlinkClick r:id="rId3"/>
              </a:rPr>
              <a:t>http</a:t>
            </a:r>
            <a:r>
              <a:rPr lang="en-US" sz="1200" dirty="0" smtClean="0">
                <a:solidFill>
                  <a:srgbClr val="002060"/>
                </a:solidFill>
                <a:hlinkClick r:id="rId3"/>
              </a:rPr>
              <a:t>://</a:t>
            </a:r>
            <a:r>
              <a:rPr lang="en-US" sz="1200" dirty="0" smtClean="0">
                <a:solidFill>
                  <a:srgbClr val="002060"/>
                </a:solidFill>
                <a:hlinkClick r:id="rId3"/>
              </a:rPr>
              <a:t>www.youtube.com/watch?v=Y11rbS15cBY</a:t>
            </a:r>
            <a:endParaRPr lang="en-US" sz="1200" dirty="0" smtClean="0">
              <a:solidFill>
                <a:srgbClr val="002060"/>
              </a:solidFill>
            </a:endParaRPr>
          </a:p>
          <a:p>
            <a:pPr>
              <a:buNone/>
            </a:pPr>
            <a:endParaRPr lang="en-US" sz="1200" dirty="0">
              <a:solidFill>
                <a:srgbClr val="002060"/>
              </a:solidFill>
            </a:endParaRPr>
          </a:p>
        </p:txBody>
      </p:sp>
      <p:pic>
        <p:nvPicPr>
          <p:cNvPr id="6" name="Picture 5" descr="stanford prison.jpeg"/>
          <p:cNvPicPr>
            <a:picLocks noChangeAspect="1"/>
          </p:cNvPicPr>
          <p:nvPr/>
        </p:nvPicPr>
        <p:blipFill>
          <a:blip r:embed="rId4"/>
          <a:stretch>
            <a:fillRect/>
          </a:stretch>
        </p:blipFill>
        <p:spPr>
          <a:xfrm>
            <a:off x="2514600" y="2133600"/>
            <a:ext cx="1485900" cy="223837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6720840" cy="859302"/>
          </a:xfrm>
        </p:spPr>
        <p:txBody>
          <a:bodyPr/>
          <a:lstStyle/>
          <a:p>
            <a:r>
              <a:rPr lang="en-US" dirty="0" smtClean="0"/>
              <a:t>What is consciousness?</a:t>
            </a:r>
            <a:endParaRPr lang="en-US" dirty="0"/>
          </a:p>
        </p:txBody>
      </p:sp>
      <p:pic>
        <p:nvPicPr>
          <p:cNvPr id="6" name="Picture 5"/>
          <p:cNvPicPr/>
          <p:nvPr/>
        </p:nvPicPr>
        <p:blipFill>
          <a:blip r:embed="rId3" cstate="print"/>
          <a:srcRect l="3046" t="4054" r="6091" b="4054"/>
          <a:stretch>
            <a:fillRect/>
          </a:stretch>
        </p:blipFill>
        <p:spPr bwMode="auto">
          <a:xfrm>
            <a:off x="1532883" y="2417805"/>
            <a:ext cx="3877317" cy="3220995"/>
          </a:xfrm>
          <a:prstGeom prst="rect">
            <a:avLst/>
          </a:prstGeom>
          <a:noFill/>
          <a:ln w="9525">
            <a:noFill/>
            <a:miter lim="800000"/>
            <a:headEnd/>
            <a:tailEnd/>
          </a:ln>
        </p:spPr>
      </p:pic>
      <p:sp>
        <p:nvSpPr>
          <p:cNvPr id="8" name="TextBox 7"/>
          <p:cNvSpPr txBox="1"/>
          <p:nvPr/>
        </p:nvSpPr>
        <p:spPr>
          <a:xfrm>
            <a:off x="5715000" y="2667000"/>
            <a:ext cx="879728" cy="369332"/>
          </a:xfrm>
          <a:prstGeom prst="rect">
            <a:avLst/>
          </a:prstGeom>
          <a:noFill/>
        </p:spPr>
        <p:txBody>
          <a:bodyPr wrap="none" rtlCol="0">
            <a:spAutoFit/>
          </a:bodyPr>
          <a:lstStyle/>
          <a:p>
            <a:r>
              <a:rPr lang="en-US" dirty="0" smtClean="0"/>
              <a:t>nucleus</a:t>
            </a:r>
            <a:endParaRPr lang="en-US" dirty="0"/>
          </a:p>
        </p:txBody>
      </p:sp>
      <p:cxnSp>
        <p:nvCxnSpPr>
          <p:cNvPr id="10" name="Straight Arrow Connector 9"/>
          <p:cNvCxnSpPr>
            <a:stCxn id="8" idx="1"/>
          </p:cNvCxnSpPr>
          <p:nvPr/>
        </p:nvCxnSpPr>
        <p:spPr>
          <a:xfrm flipH="1">
            <a:off x="3048000" y="2851666"/>
            <a:ext cx="2667000" cy="43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86400" y="4800600"/>
            <a:ext cx="1981200" cy="369332"/>
          </a:xfrm>
          <a:prstGeom prst="rect">
            <a:avLst/>
          </a:prstGeom>
          <a:noFill/>
        </p:spPr>
        <p:txBody>
          <a:bodyPr wrap="square" rtlCol="0">
            <a:spAutoFit/>
          </a:bodyPr>
          <a:lstStyle/>
          <a:p>
            <a:r>
              <a:rPr lang="en-US" dirty="0" smtClean="0"/>
              <a:t>Axon terminal</a:t>
            </a:r>
            <a:endParaRPr lang="en-US" dirty="0"/>
          </a:p>
        </p:txBody>
      </p:sp>
      <p:cxnSp>
        <p:nvCxnSpPr>
          <p:cNvPr id="14" name="Straight Arrow Connector 13"/>
          <p:cNvCxnSpPr>
            <a:stCxn id="12" idx="1"/>
          </p:cNvCxnSpPr>
          <p:nvPr/>
        </p:nvCxnSpPr>
        <p:spPr>
          <a:xfrm flipH="1" flipV="1">
            <a:off x="5181600" y="4953000"/>
            <a:ext cx="304800" cy="32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1371600"/>
            <a:ext cx="6705600" cy="923330"/>
          </a:xfrm>
          <a:prstGeom prst="rect">
            <a:avLst/>
          </a:prstGeom>
          <a:noFill/>
        </p:spPr>
        <p:txBody>
          <a:bodyPr wrap="square" rtlCol="0">
            <a:spAutoFit/>
          </a:bodyPr>
          <a:lstStyle/>
          <a:p>
            <a:r>
              <a:rPr lang="en-US" dirty="0" smtClean="0">
                <a:solidFill>
                  <a:srgbClr val="7030A0"/>
                </a:solidFill>
              </a:rPr>
              <a:t>“Even the best computer doesn't know it exists.”</a:t>
            </a:r>
          </a:p>
          <a:p>
            <a:r>
              <a:rPr lang="en-US" dirty="0" smtClean="0">
                <a:solidFill>
                  <a:srgbClr val="7030A0"/>
                </a:solidFill>
              </a:rPr>
              <a:t>         Agree?</a:t>
            </a:r>
          </a:p>
          <a:p>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Consciousness</a:t>
            </a:r>
            <a:endParaRPr lang="en-US" dirty="0"/>
          </a:p>
        </p:txBody>
      </p:sp>
      <p:sp>
        <p:nvSpPr>
          <p:cNvPr id="3" name="Content Placeholder 2"/>
          <p:cNvSpPr>
            <a:spLocks noGrp="1"/>
          </p:cNvSpPr>
          <p:nvPr>
            <p:ph idx="1"/>
          </p:nvPr>
        </p:nvSpPr>
        <p:spPr/>
        <p:txBody>
          <a:bodyPr>
            <a:normAutofit/>
          </a:bodyPr>
          <a:lstStyle/>
          <a:p>
            <a:r>
              <a:rPr lang="en-US" sz="1800" dirty="0" smtClean="0"/>
              <a:t>Hard problem of consciousness,</a:t>
            </a:r>
          </a:p>
          <a:p>
            <a:r>
              <a:rPr lang="en-US" sz="1800" dirty="0" smtClean="0"/>
              <a:t>soft problem of consciousness</a:t>
            </a:r>
          </a:p>
          <a:p>
            <a:endParaRPr lang="en-US" sz="1800" dirty="0" smtClean="0"/>
          </a:p>
          <a:p>
            <a:r>
              <a:rPr lang="en-US" sz="1800" dirty="0" smtClean="0"/>
              <a:t>Sentience, and </a:t>
            </a:r>
            <a:r>
              <a:rPr lang="en-US" sz="1800" dirty="0" err="1" smtClean="0"/>
              <a:t>qualia</a:t>
            </a:r>
            <a:endParaRPr lang="en-US" sz="1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t>
            </a:r>
            <a:br>
              <a:rPr lang="en-US" dirty="0" smtClean="0"/>
            </a:br>
            <a:r>
              <a:rPr lang="en-US" dirty="0" smtClean="0"/>
              <a:t/>
            </a:r>
            <a:br>
              <a:rPr lang="en-US" dirty="0" smtClean="0"/>
            </a:br>
            <a:endParaRPr lang="en-US" dirty="0"/>
          </a:p>
        </p:txBody>
      </p:sp>
      <p:sp>
        <p:nvSpPr>
          <p:cNvPr id="11" name="Subtitle 10"/>
          <p:cNvSpPr>
            <a:spLocks noGrp="1"/>
          </p:cNvSpPr>
          <p:nvPr>
            <p:ph type="subTitle" idx="1"/>
          </p:nvPr>
        </p:nvSpPr>
        <p:spPr>
          <a:xfrm>
            <a:off x="1295400" y="457200"/>
            <a:ext cx="6324600" cy="1371600"/>
          </a:xfrm>
        </p:spPr>
        <p:txBody>
          <a:bodyPr>
            <a:normAutofit/>
          </a:bodyPr>
          <a:lstStyle/>
          <a:p>
            <a:r>
              <a:rPr lang="en-US" sz="2800" dirty="0" smtClean="0">
                <a:solidFill>
                  <a:schemeClr val="tx1"/>
                </a:solidFill>
                <a:effectLst>
                  <a:outerShdw blurRad="38100" dist="38100" dir="2700000" algn="tl">
                    <a:srgbClr val="000000">
                      <a:alpha val="43137"/>
                    </a:srgbClr>
                  </a:outerShdw>
                </a:effectLst>
              </a:rPr>
              <a:t>Panpsychism</a:t>
            </a:r>
          </a:p>
          <a:p>
            <a:r>
              <a:rPr lang="en-US" sz="2000" i="1" dirty="0" smtClean="0"/>
              <a:t>	</a:t>
            </a:r>
            <a:r>
              <a:rPr lang="en-US" sz="1600" i="1" dirty="0" smtClean="0"/>
              <a:t>(pan·psy·chism)</a:t>
            </a:r>
            <a:endParaRPr lang="en-US" sz="2000" i="1" dirty="0" smtClean="0"/>
          </a:p>
          <a:p>
            <a:r>
              <a:rPr lang="en-US" sz="2000" i="1" dirty="0" smtClean="0"/>
              <a:t>Universal Consciousness </a:t>
            </a:r>
            <a:endParaRPr lang="en-US" sz="2000" dirty="0" smtClean="0"/>
          </a:p>
          <a:p>
            <a:endParaRPr lang="en-US" dirty="0"/>
          </a:p>
        </p:txBody>
      </p:sp>
      <p:sp>
        <p:nvSpPr>
          <p:cNvPr id="12" name="Rectangle 11"/>
          <p:cNvSpPr/>
          <p:nvPr/>
        </p:nvSpPr>
        <p:spPr>
          <a:xfrm>
            <a:off x="1219200" y="2133600"/>
            <a:ext cx="7391400" cy="2308324"/>
          </a:xfrm>
          <a:prstGeom prst="rect">
            <a:avLst/>
          </a:prstGeom>
        </p:spPr>
        <p:txBody>
          <a:bodyPr wrap="square">
            <a:spAutoFit/>
          </a:bodyPr>
          <a:lstStyle/>
          <a:p>
            <a:pPr>
              <a:buFont typeface="Arial" pitchFamily="34" charset="0"/>
              <a:buChar char="•"/>
            </a:pPr>
            <a:r>
              <a:rPr lang="en-US" dirty="0" smtClean="0"/>
              <a:t>view that all parts of matter involve mind</a:t>
            </a:r>
          </a:p>
          <a:p>
            <a:endParaRPr lang="en-US" dirty="0" smtClean="0"/>
          </a:p>
          <a:p>
            <a:pPr>
              <a:buFont typeface="Arial" pitchFamily="34" charset="0"/>
              <a:buChar char="•"/>
            </a:pPr>
            <a:r>
              <a:rPr lang="en-US" dirty="0" smtClean="0"/>
              <a:t>holistic view that the whole Universe is an organism that possesses a mind</a:t>
            </a:r>
          </a:p>
          <a:p>
            <a:endParaRPr lang="en-US" dirty="0" smtClean="0"/>
          </a:p>
          <a:p>
            <a:r>
              <a:rPr lang="en-US" dirty="0" smtClean="0"/>
              <a:t>	</a:t>
            </a:r>
          </a:p>
          <a:p>
            <a:endParaRPr lang="en-US" dirty="0" smtClean="0"/>
          </a:p>
          <a:p>
            <a:r>
              <a:rPr lang="en-US" dirty="0" smtClean="0"/>
              <a:t>	</a:t>
            </a:r>
          </a:p>
          <a:p>
            <a:endParaRPr lang="en-US" dirty="0" smtClean="0"/>
          </a:p>
        </p:txBody>
      </p:sp>
      <p:sp>
        <p:nvSpPr>
          <p:cNvPr id="14" name="Rectangle 13"/>
          <p:cNvSpPr/>
          <p:nvPr/>
        </p:nvSpPr>
        <p:spPr>
          <a:xfrm>
            <a:off x="1828800" y="3200400"/>
            <a:ext cx="6400800" cy="2862322"/>
          </a:xfrm>
          <a:prstGeom prst="rect">
            <a:avLst/>
          </a:prstGeom>
        </p:spPr>
        <p:txBody>
          <a:bodyPr wrap="square">
            <a:spAutoFit/>
          </a:bodyPr>
          <a:lstStyle/>
          <a:p>
            <a:r>
              <a:rPr lang="en-US" dirty="0" err="1" smtClean="0">
                <a:solidFill>
                  <a:srgbClr val="0070C0"/>
                </a:solidFill>
              </a:rPr>
              <a:t>Dzogchen</a:t>
            </a:r>
            <a:r>
              <a:rPr lang="en-US" dirty="0" smtClean="0">
                <a:solidFill>
                  <a:srgbClr val="0070C0"/>
                </a:solidFill>
              </a:rPr>
              <a:t>:  Tibetan </a:t>
            </a:r>
            <a:r>
              <a:rPr lang="en-US" dirty="0" smtClean="0"/>
              <a:t>(belief that everything is one mind)</a:t>
            </a:r>
          </a:p>
          <a:p>
            <a:endParaRPr lang="en-US" dirty="0" smtClean="0"/>
          </a:p>
          <a:p>
            <a:r>
              <a:rPr lang="en-US" dirty="0" smtClean="0">
                <a:solidFill>
                  <a:srgbClr val="0070C0"/>
                </a:solidFill>
              </a:rPr>
              <a:t>Hindu and Shinto:</a:t>
            </a:r>
          </a:p>
          <a:p>
            <a:endParaRPr lang="en-US" dirty="0" smtClean="0"/>
          </a:p>
          <a:p>
            <a:r>
              <a:rPr lang="en-US" dirty="0" smtClean="0">
                <a:solidFill>
                  <a:srgbClr val="0070C0"/>
                </a:solidFill>
              </a:rPr>
              <a:t>Theory of Relativity:  Einstein</a:t>
            </a:r>
          </a:p>
          <a:p>
            <a:endParaRPr lang="en-US" dirty="0" smtClean="0"/>
          </a:p>
          <a:p>
            <a:r>
              <a:rPr lang="en-US" dirty="0" smtClean="0">
                <a:solidFill>
                  <a:srgbClr val="0070C0"/>
                </a:solidFill>
              </a:rPr>
              <a:t>Collective Unconscious: Carl Jung </a:t>
            </a:r>
          </a:p>
          <a:p>
            <a:endParaRPr lang="en-US" dirty="0" smtClean="0">
              <a:solidFill>
                <a:srgbClr val="0070C0"/>
              </a:solidFill>
            </a:endParaRPr>
          </a:p>
          <a:p>
            <a:r>
              <a:rPr lang="en-US" dirty="0" smtClean="0">
                <a:solidFill>
                  <a:srgbClr val="0070C0"/>
                </a:solidFill>
              </a:rPr>
              <a:t>Macrocosm and Microcosm:  Neo-</a:t>
            </a:r>
            <a:r>
              <a:rPr lang="en-US" dirty="0" err="1" smtClean="0">
                <a:solidFill>
                  <a:srgbClr val="0070C0"/>
                </a:solidFill>
              </a:rPr>
              <a:t>platonism</a:t>
            </a:r>
            <a:r>
              <a:rPr lang="en-US" dirty="0" smtClean="0">
                <a:solidFill>
                  <a:srgbClr val="0070C0"/>
                </a:solidFill>
              </a:rPr>
              <a:t>, Schopenhauer, Leibniz</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a:bodyPr>
          <a:lstStyle/>
          <a:p>
            <a:r>
              <a:rPr lang="en-US" sz="2800" dirty="0" smtClean="0">
                <a:solidFill>
                  <a:srgbClr val="0070C0"/>
                </a:solidFill>
              </a:rPr>
              <a:t>Theory of Dual Processing</a:t>
            </a:r>
            <a:endParaRPr lang="en-US" sz="2800" dirty="0">
              <a:solidFill>
                <a:srgbClr val="0070C0"/>
              </a:solidFill>
            </a:endParaRPr>
          </a:p>
        </p:txBody>
      </p:sp>
      <p:sp>
        <p:nvSpPr>
          <p:cNvPr id="3" name="Content Placeholder 2"/>
          <p:cNvSpPr>
            <a:spLocks noGrp="1"/>
          </p:cNvSpPr>
          <p:nvPr>
            <p:ph idx="1"/>
          </p:nvPr>
        </p:nvSpPr>
        <p:spPr>
          <a:xfrm>
            <a:off x="1435608" y="914400"/>
            <a:ext cx="7498080" cy="5334000"/>
          </a:xfrm>
        </p:spPr>
        <p:txBody>
          <a:bodyPr>
            <a:normAutofit/>
          </a:bodyPr>
          <a:lstStyle/>
          <a:p>
            <a:endParaRPr lang="en-US" sz="1800" dirty="0" smtClean="0"/>
          </a:p>
          <a:p>
            <a:pPr>
              <a:buNone/>
            </a:pPr>
            <a:r>
              <a:rPr lang="en-US" sz="1800" dirty="0" smtClean="0">
                <a:solidFill>
                  <a:srgbClr val="0070C0"/>
                </a:solidFill>
              </a:rPr>
              <a:t>Implicit and Explicit</a:t>
            </a:r>
          </a:p>
          <a:p>
            <a:pPr>
              <a:buNone/>
            </a:pPr>
            <a:endParaRPr lang="en-US" sz="1800" dirty="0" smtClean="0"/>
          </a:p>
          <a:p>
            <a:pPr>
              <a:buNone/>
            </a:pPr>
            <a:r>
              <a:rPr lang="en-US" sz="1800" dirty="0" smtClean="0">
                <a:solidFill>
                  <a:srgbClr val="0070C0"/>
                </a:solidFill>
              </a:rPr>
              <a:t>Associative Thinking and True Reasoning  </a:t>
            </a:r>
            <a:r>
              <a:rPr lang="en-US" sz="1400" dirty="0" smtClean="0"/>
              <a:t>(William James)</a:t>
            </a:r>
          </a:p>
          <a:p>
            <a:pPr>
              <a:buNone/>
            </a:pPr>
            <a:endParaRPr lang="en-US" sz="1800" dirty="0" smtClean="0"/>
          </a:p>
          <a:p>
            <a:pPr>
              <a:buNone/>
            </a:pPr>
            <a:r>
              <a:rPr lang="en-US" sz="1800" dirty="0" smtClean="0">
                <a:solidFill>
                  <a:srgbClr val="0070C0"/>
                </a:solidFill>
              </a:rPr>
              <a:t>System One and System Two: </a:t>
            </a:r>
          </a:p>
          <a:p>
            <a:r>
              <a:rPr lang="en-US" sz="1800" dirty="0" smtClean="0">
                <a:solidFill>
                  <a:srgbClr val="0070C0"/>
                </a:solidFill>
              </a:rPr>
              <a:t>Thinking Fast and Slow </a:t>
            </a:r>
            <a:r>
              <a:rPr lang="en-US" sz="1400" dirty="0" smtClean="0"/>
              <a:t>(</a:t>
            </a:r>
            <a:r>
              <a:rPr lang="en-US" sz="1400" dirty="0" err="1" smtClean="0"/>
              <a:t>Stanovich</a:t>
            </a:r>
            <a:r>
              <a:rPr lang="en-US" sz="1400" dirty="0" smtClean="0"/>
              <a:t> and Kahneman)</a:t>
            </a:r>
            <a:endParaRPr lang="en-US" sz="1800" dirty="0" smtClean="0"/>
          </a:p>
          <a:p>
            <a:pPr>
              <a:buNone/>
            </a:pPr>
            <a:endParaRPr lang="en-US" sz="1800" dirty="0" smtClean="0"/>
          </a:p>
          <a:p>
            <a:pPr>
              <a:buNone/>
            </a:pPr>
            <a:endParaRPr lang="en-US" sz="18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457200" y="216778"/>
            <a:ext cx="4876800" cy="926222"/>
          </a:xfrm>
        </p:spPr>
        <p:txBody>
          <a:bodyPr>
            <a:normAutofit/>
          </a:bodyPr>
          <a:lstStyle/>
          <a:p>
            <a:r>
              <a:rPr lang="en-US" sz="2400" b="0" dirty="0" smtClean="0">
                <a:solidFill>
                  <a:srgbClr val="7030A0"/>
                </a:solidFill>
              </a:rPr>
              <a:t>How the brain works</a:t>
            </a:r>
            <a:endParaRPr lang="en-US" sz="2400" b="0" dirty="0">
              <a:solidFill>
                <a:srgbClr val="7030A0"/>
              </a:solidFill>
            </a:endParaRPr>
          </a:p>
        </p:txBody>
      </p:sp>
      <p:pic>
        <p:nvPicPr>
          <p:cNvPr id="15" name="Picture 14" descr="entanglement.jpeg"/>
          <p:cNvPicPr>
            <a:picLocks noChangeAspect="1"/>
          </p:cNvPicPr>
          <p:nvPr/>
        </p:nvPicPr>
        <p:blipFill>
          <a:blip r:embed="rId3" cstate="print"/>
          <a:stretch>
            <a:fillRect/>
          </a:stretch>
        </p:blipFill>
        <p:spPr>
          <a:xfrm>
            <a:off x="304800" y="1524000"/>
            <a:ext cx="6678386" cy="3739896"/>
          </a:xfrm>
          <a:prstGeom prst="rect">
            <a:avLst/>
          </a:prstGeom>
        </p:spPr>
      </p:pic>
      <p:pic>
        <p:nvPicPr>
          <p:cNvPr id="24" name="Picture 23" descr="brain side view.jpeg"/>
          <p:cNvPicPr>
            <a:picLocks noChangeAspect="1"/>
          </p:cNvPicPr>
          <p:nvPr/>
        </p:nvPicPr>
        <p:blipFill>
          <a:blip r:embed="rId4" cstate="print"/>
          <a:srcRect l="10127" t="16981" r="5063" b="16981"/>
          <a:stretch>
            <a:fillRect/>
          </a:stretch>
        </p:blipFill>
        <p:spPr>
          <a:xfrm>
            <a:off x="4724400" y="4038600"/>
            <a:ext cx="3282063" cy="22860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8" name="Picture 7" descr="thinker blue.jpeg"/>
          <p:cNvPicPr>
            <a:picLocks noChangeAspect="1"/>
          </p:cNvPicPr>
          <p:nvPr/>
        </p:nvPicPr>
        <p:blipFill>
          <a:blip r:embed="rId3" cstate="print"/>
          <a:stretch>
            <a:fillRect/>
          </a:stretch>
        </p:blipFill>
        <p:spPr>
          <a:xfrm>
            <a:off x="380999" y="2057399"/>
            <a:ext cx="2528343" cy="1676401"/>
          </a:xfrm>
          <a:prstGeom prst="rect">
            <a:avLst/>
          </a:prstGeom>
        </p:spPr>
      </p:pic>
      <p:sp>
        <p:nvSpPr>
          <p:cNvPr id="4" name="Title 3"/>
          <p:cNvSpPr>
            <a:spLocks noGrp="1"/>
          </p:cNvSpPr>
          <p:nvPr>
            <p:ph type="title"/>
          </p:nvPr>
        </p:nvSpPr>
        <p:spPr>
          <a:xfrm>
            <a:off x="1371600" y="152400"/>
            <a:ext cx="7498080" cy="1143000"/>
          </a:xfrm>
        </p:spPr>
        <p:txBody>
          <a:bodyPr>
            <a:normAutofit/>
          </a:bodyPr>
          <a:lstStyle/>
          <a:p>
            <a:r>
              <a:rPr lang="en-US" sz="3200" dirty="0" smtClean="0">
                <a:solidFill>
                  <a:srgbClr val="7030A0"/>
                </a:solidFill>
              </a:rPr>
              <a:t>Q:  Why Study Philosophy of the Mind?</a:t>
            </a:r>
            <a:endParaRPr lang="en-US" sz="3200" dirty="0">
              <a:solidFill>
                <a:srgbClr val="7030A0"/>
              </a:solidFill>
            </a:endParaRPr>
          </a:p>
        </p:txBody>
      </p:sp>
      <p:sp>
        <p:nvSpPr>
          <p:cNvPr id="5" name="Content Placeholder 4"/>
          <p:cNvSpPr>
            <a:spLocks noGrp="1"/>
          </p:cNvSpPr>
          <p:nvPr>
            <p:ph idx="1"/>
          </p:nvPr>
        </p:nvSpPr>
        <p:spPr>
          <a:xfrm>
            <a:off x="1905000" y="990600"/>
            <a:ext cx="7543800" cy="2057400"/>
          </a:xfrm>
        </p:spPr>
        <p:txBody>
          <a:bodyPr>
            <a:normAutofit/>
          </a:bodyPr>
          <a:lstStyle/>
          <a:p>
            <a:pPr>
              <a:buNone/>
            </a:pPr>
            <a:endParaRPr lang="en-US" sz="2400" dirty="0" smtClean="0">
              <a:solidFill>
                <a:srgbClr val="7030A0"/>
              </a:solidFill>
              <a:effectLst>
                <a:outerShdw blurRad="38100" dist="38100" dir="2700000" algn="tl">
                  <a:srgbClr val="000000">
                    <a:alpha val="43137"/>
                  </a:srgbClr>
                </a:outerShdw>
              </a:effectLst>
            </a:endParaRPr>
          </a:p>
          <a:p>
            <a:pPr>
              <a:buNone/>
            </a:pPr>
            <a:r>
              <a:rPr lang="en-US" sz="2400" dirty="0" smtClean="0">
                <a:solidFill>
                  <a:srgbClr val="7030A0"/>
                </a:solidFill>
                <a:effectLst>
                  <a:outerShdw blurRad="38100" dist="38100" dir="2700000" algn="tl">
                    <a:srgbClr val="000000">
                      <a:alpha val="43137"/>
                    </a:srgbClr>
                  </a:outerShdw>
                </a:effectLst>
              </a:rPr>
              <a:t>A:  </a:t>
            </a:r>
            <a:r>
              <a:rPr lang="en-US" sz="2400" dirty="0" smtClean="0">
                <a:solidFill>
                  <a:srgbClr val="7030A0"/>
                </a:solidFill>
              </a:rPr>
              <a:t>The brain is the Final Frontier</a:t>
            </a:r>
          </a:p>
          <a:p>
            <a:pPr>
              <a:buNone/>
            </a:pPr>
            <a:r>
              <a:rPr lang="en-US" sz="2400" dirty="0" smtClean="0">
                <a:solidFill>
                  <a:srgbClr val="7030A0"/>
                </a:solidFill>
              </a:rPr>
              <a:t>	    		There is so much left to discover</a:t>
            </a:r>
          </a:p>
          <a:p>
            <a:pPr>
              <a:buNone/>
            </a:pPr>
            <a:r>
              <a:rPr lang="en-US" sz="2400" dirty="0" smtClean="0">
                <a:solidFill>
                  <a:srgbClr val="7030A0"/>
                </a:solidFill>
              </a:rPr>
              <a:t>	                  and so much we don’t know</a:t>
            </a:r>
            <a:endParaRPr lang="en-US" sz="3600" dirty="0" smtClean="0">
              <a:solidFill>
                <a:srgbClr val="7030A0"/>
              </a:solidFill>
            </a:endParaRPr>
          </a:p>
          <a:p>
            <a:endParaRPr lang="en-US" sz="3600" dirty="0" smtClean="0"/>
          </a:p>
          <a:p>
            <a:pPr>
              <a:buNone/>
            </a:pPr>
            <a:endParaRPr lang="en-US" sz="2400" dirty="0" smtClean="0"/>
          </a:p>
          <a:p>
            <a:pPr>
              <a:buNone/>
            </a:pPr>
            <a:endParaRPr lang="en-US" sz="2400" dirty="0" smtClean="0"/>
          </a:p>
        </p:txBody>
      </p:sp>
      <p:pic>
        <p:nvPicPr>
          <p:cNvPr id="7" name="Picture 6" descr="thinker.jpeg"/>
          <p:cNvPicPr>
            <a:picLocks noChangeAspect="1"/>
          </p:cNvPicPr>
          <p:nvPr/>
        </p:nvPicPr>
        <p:blipFill>
          <a:blip r:embed="rId4" cstate="print"/>
          <a:stretch>
            <a:fillRect/>
          </a:stretch>
        </p:blipFill>
        <p:spPr>
          <a:xfrm>
            <a:off x="7360920" y="4249289"/>
            <a:ext cx="1554480" cy="2075311"/>
          </a:xfrm>
          <a:prstGeom prst="rect">
            <a:avLst/>
          </a:prstGeom>
        </p:spPr>
      </p:pic>
      <p:sp>
        <p:nvSpPr>
          <p:cNvPr id="9" name="TextBox 8"/>
          <p:cNvSpPr txBox="1"/>
          <p:nvPr/>
        </p:nvSpPr>
        <p:spPr>
          <a:xfrm>
            <a:off x="1676400" y="3810000"/>
            <a:ext cx="7467600" cy="1446550"/>
          </a:xfrm>
          <a:prstGeom prst="rect">
            <a:avLst/>
          </a:prstGeom>
          <a:noFill/>
        </p:spPr>
        <p:txBody>
          <a:bodyPr wrap="square" rtlCol="0">
            <a:spAutoFit/>
          </a:bodyPr>
          <a:lstStyle/>
          <a:p>
            <a:pPr>
              <a:buNone/>
            </a:pPr>
            <a:r>
              <a:rPr lang="en-US" sz="2400" dirty="0" smtClean="0">
                <a:solidFill>
                  <a:srgbClr val="7030A0"/>
                </a:solidFill>
              </a:rPr>
              <a:t>Daniel Kahneman | Psychologist | Nobel in Economics</a:t>
            </a:r>
          </a:p>
          <a:p>
            <a:pPr lvl="1"/>
            <a:r>
              <a:rPr lang="en-US" sz="2400" dirty="0" smtClean="0">
                <a:solidFill>
                  <a:srgbClr val="7030A0"/>
                </a:solidFill>
              </a:rPr>
              <a:t>Two Systems</a:t>
            </a:r>
          </a:p>
          <a:p>
            <a:pPr lvl="2"/>
            <a:r>
              <a:rPr lang="en-US" sz="2000" dirty="0" smtClean="0">
                <a:solidFill>
                  <a:srgbClr val="7030A0"/>
                </a:solidFill>
              </a:rPr>
              <a:t>System One</a:t>
            </a:r>
          </a:p>
          <a:p>
            <a:pPr lvl="2"/>
            <a:r>
              <a:rPr lang="en-US" sz="2000" dirty="0" smtClean="0">
                <a:solidFill>
                  <a:srgbClr val="7030A0"/>
                </a:solidFill>
              </a:rPr>
              <a:t>System Two</a:t>
            </a:r>
          </a:p>
        </p:txBody>
      </p:sp>
      <p:sp>
        <p:nvSpPr>
          <p:cNvPr id="10" name="TextBox 9"/>
          <p:cNvSpPr txBox="1"/>
          <p:nvPr/>
        </p:nvSpPr>
        <p:spPr>
          <a:xfrm>
            <a:off x="990600" y="5410200"/>
            <a:ext cx="8153400" cy="923330"/>
          </a:xfrm>
          <a:prstGeom prst="rect">
            <a:avLst/>
          </a:prstGeom>
          <a:noFill/>
        </p:spPr>
        <p:txBody>
          <a:bodyPr wrap="square" rtlCol="0">
            <a:spAutoFit/>
          </a:bodyPr>
          <a:lstStyle/>
          <a:p>
            <a:r>
              <a:rPr lang="en-US" dirty="0" smtClean="0">
                <a:solidFill>
                  <a:srgbClr val="0070C0"/>
                </a:solidFill>
              </a:rPr>
              <a:t>      &gt;&gt;  A little exercise in how your mind works:</a:t>
            </a:r>
          </a:p>
          <a:p>
            <a:r>
              <a:rPr lang="en-US" dirty="0" smtClean="0">
                <a:solidFill>
                  <a:srgbClr val="0070C0"/>
                </a:solidFill>
              </a:rPr>
              <a:t>    Q:  If a bat and a ball cost $1.10 and the bat is $1.00 more than </a:t>
            </a:r>
          </a:p>
          <a:p>
            <a:r>
              <a:rPr lang="en-US" dirty="0" smtClean="0">
                <a:solidFill>
                  <a:srgbClr val="0070C0"/>
                </a:solidFill>
              </a:rPr>
              <a:t>     the ball,  how much does the ball cost?</a:t>
            </a:r>
            <a:endParaRPr lang="en-US" dirty="0">
              <a:solidFill>
                <a:srgbClr val="0070C0"/>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53600" cy="6953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580505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harpenSoften amount="-40000"/>
                    </a14:imgEffect>
                  </a14:imgLayer>
                </a14:imgProps>
              </a:ext>
              <a:ext uri="{28A0092B-C50C-407E-A947-70E740481C1C}">
                <a14:useLocalDpi xmlns="" xmlns:a14="http://schemas.microsoft.com/office/drawing/2010/main" val="0"/>
              </a:ext>
            </a:extLst>
          </a:blip>
          <a:srcRect/>
          <a:stretch>
            <a:fillRect/>
          </a:stretch>
        </p:blipFill>
        <p:spPr bwMode="auto">
          <a:xfrm>
            <a:off x="5638800" y="196850"/>
            <a:ext cx="1804117" cy="1238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descr="graphic"/>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08998" y="3276600"/>
            <a:ext cx="2470839" cy="147264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990600" y="0"/>
            <a:ext cx="7086600" cy="914400"/>
          </a:xfrm>
        </p:spPr>
        <p:txBody>
          <a:bodyPr>
            <a:normAutofit/>
          </a:bodyPr>
          <a:lstStyle/>
          <a:p>
            <a:r>
              <a:rPr lang="en-US" sz="2800" dirty="0" smtClean="0"/>
              <a:t>    </a:t>
            </a:r>
            <a:r>
              <a:rPr lang="en-US" sz="2800" dirty="0" smtClean="0">
                <a:solidFill>
                  <a:srgbClr val="0070C0"/>
                </a:solidFill>
              </a:rPr>
              <a:t>What is Mind-Mapping?</a:t>
            </a:r>
            <a:endParaRPr lang="en-US" sz="2800" dirty="0">
              <a:solidFill>
                <a:srgbClr val="0070C0"/>
              </a:solidFill>
            </a:endParaRPr>
          </a:p>
        </p:txBody>
      </p:sp>
      <p:pic>
        <p:nvPicPr>
          <p:cNvPr id="1026" name="Picture 2" descr="http://t2.gstatic.com/images?q=tbn:ANd9GcT0RotWxRO8yBBpdacBP8jjGStaSTlqRNgdu18tYjhzgr1s0TfQ"/>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47642" y="3869678"/>
            <a:ext cx="3325516" cy="15811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4" descr="data:image/jpeg;base64,/9j/4AAQSkZJRgABAQAAAQABAAD/2wCEAAkGBhQRERUUEBQWFBUTGRgWGBgYGBgXGhkUFRYYGRgaHRgeHiYfFxojGhUVHy8iIycpLCwtFh8xNTAqNSYtLCkBCQoKDgwOFw8PGiwcHBwsLCwsKSwpKSwsLCwpLCwpLCwsLCwsLCwsLCkpLCwsLCwsLCwsLCwsLCwpLCwpLCwsLP/AABEIALoBDwMBIgACEQEDEQH/xAAbAAACAwEBAQAAAAAAAAAAAAAABAIDBQEGB//EAEQQAAIBAgQCBwUGAwUIAwEAAAECEQADBBIhMQVBEyJRYXGBkQYyobHRFCNCUsHwM2LhJHKCsvEVNENTc5Ki0kRjgwf/xAAWAQEBAQAAAAAAAAAAAAAAAAAAAQL/xAAbEQEBAQEBAQEBAAAAAAAAAAAAARFBITESAv/aAAwDAQACEQMRAD8A+k2vbhcypcTIzXXt5c0yga4lp106wZ0CkGMpJB0gmR9p7xJC2rZ+8t2wxuMBF4gKYCGSDmkSNMp/FA0OJ8DsNbGbDrdyZsojUdM33mU8pJzb7qDuBFFogIF+yXAqsH5N11Mq0lpZtAefISYrXmnCa+1d18I2Jt27RFlGNxWdhLJbzMEIU7Ega7mRpue3vabEBlVbGdnW4wAW6pHRG0PduLbkHpRrIGlTtcOtZXAwTKHVsyn3WhCo0BPXKgLmAJiBMRXEwFqQ32O7mAYDMSZBiQTmIKnKuhnbarv8oqb23m3be2gY5lS6pzKQ5yZ1QESSvSA6gA6CRM1Rgvbq5dw6X0tIVc2UgNcZlu3PfUoLefqgg+6JkRI1rS+z2xdF4YN85A1AXQrKiUzASFVYaJjKOUCm5gbLZZwFwZFRAQFU5EgoJDgkLGk7axuaks6tdX2hxB6Qi1bIslAQTcRn6QKYVWQFX6wADbnTSZr0tZXCeFWV+8SybbE6hpJkdWYJIBI5jWK1alzgKKKiXExIkyQOcDf5j1qCVFUPdzo3RMJ1AMZhI30kTHjuKX4TxDpU10dOq4iCG56UF645TcNrXMFDHQgQTAgnQ+XZTFeYv4VhcFlmYMAWtXixLOxMspOwGsZdIgRvFbeB4itwsuuZDBzCCYiTHZJ+I7aByiiigKKKKAooqF68EUsxgKJJ7hQI8SxzB7dq0eu5k6ZgqCZJHIGI5c42rRrI4OCQ+Iu6G5qB+W0vujxO58tq7wa411nvEtkbS2smMg1zRMSe3xFBrUVn4riB6ZLVuCx6zyCYt6/EmtCgKKKKCF26FBZjAG5rHw/HSSblyEsk5LYjM7tMZgBqBuIio8QY5/7SwCZ8ttBIDsRKZm5EmRrAlec01w3AsT0t/wB8ghU5W1J2HftJoNOilr3EbaOqM4DMYC7nXaRyHeaZoCiiigKKKKAooooCiiigKKKKAooooOMwAkmAOZrL4jhTfVLuHYB06yNB1EERy37+/trUInesbP8AZHgqegck5hJyNvqoEIm40B7SaBXC4/KzXlORBIv22zfd5Zh1+OgGs91aNzBlnt37RKkjrqQRmQgfhOz6Acu/aKliuHE3Fu2oDGFednt85jcgbU8tzWDofmO6gox2BS+mVttGBGhBGxB5GlrHDjnRrhhwW9wtBWIGadW0ie2BMwKeTRiOR1H6j9fM0WtSW8h4A/qZ+FVFtFFFRRRRRQFY+NuDEXPs8ZkAzXGDRBVhCbENMajStilcNaVM5ChSWJaBuTt5kEeZoFOJXBccYZSykgOzKFICqw6pk6ZttPlT1+6tm2TEKi7DsA0AHwqvBcPW2XYCGuHM2s+Unl9aVxVq5dvqsMlu0Q+YMRnMbaHYcwd/SgOCYFgWvXf4l0CR+UCYHPkRp3CtWiigKhdeBpudB41Mmlxc1k6k+6OcdvdP0qxFgQAa8tST29tKYyxcu6W36NCCD1RJJiI5gRm7OVMkRrcI7hOg+p76708+6Ce/Yep/SaYFsNgLVgFtAfxXHInzY7CfKlhxd7xjCpKgjM9wFV7SBzJ5HsJGlRxXD7YuB8RcYgkMqEnKpHPwBI3gagGZoX2gUnLYtPcj8qwoHjy1+vZMVs0VjXMbeJGbosP1kgM4YsuYgr4mViOdbNAUUUUBRRVd6+qCXYKNpJAE+dBZRUOnX8w9R++R9KkDO1AtxG5cVJsqGadj2Qe8bmBvpM6xBrwHGLd3QGHGhRtGBiSI+lPUnjuE270FhDCCGU5WEbaigp4hw12cXbL5biiIaSrL+UjlrzGvwjmE4x1smIU2nnSfcbsyvsTHhUXxV2wT0i9Ja5MsllEa5hzA7fWmg1rE2z7txDIPPuPeDvQN1XiMOtxSriVYQRUbKheoBAAGX+6NI8tPUVY9wCJIEmB3mCYHaYB9KBXBWTZQIczhdjp7s6Dt0GnParnuA6FW9DV1FVCVy4RtmMaiVaR5xBEaa9u9V4Pi9oqoDrJJTfZ1IDK35TJAgxqwG5FaNeb47wBlufa8GoN0QbtknKuICe73LfUe650PutpBRb4Y9JRWD7N+0iYhQCTJJAzAA5l0dGGVclxTMoQCO+K3qiiuE12s/igFyLOdkZ+sIBIKqRmBMRGokSNxQQv8dTohct9bM4RQZTM2aDuNtG120pf2fx7YtGvxktux6GNS9pQFF0yNM5DFf5Cp3JFea4mPtmIXB2RFsrDMJGTCqxW+QTEPdMWgRrDuwMoa99bthQFUABQAABAAGgAHIVdEPs45lj/iI+VTRANAIqVFNHCa8/xj2wSwJiAWKBmB1dTGVEHWuvIIyqJnlvD3GcM9+0VsFFaQRcdSwWDqyqGUs0TGoHfVXCPZi1YfpWLX8QRBv3SGuR+VdAtpP5UCjtBOtQVcLxeKxFsNcsiwNIDn7xxAljbEi0CfwlmPaBtWimHYb+fWInzCz8acorX6TC6WyNkWe2dfWJqeZ+xf+4/+tW0VNMJ4zDFlJhHZdUDLpmpU8JuOALt9o06tsBB3iea9x7B3zrUVFIYfgVlIhAxEat1joABvtsNuyn6KKAooooCk+JX7KgdOViZGYSJHPyme7flTlU4q4iibpUCQBmiJ5b+HwoMREwGcAC3LEEQGyzrr+UayPGB2VrYfD2goW3lAUQApiBvyM8zXc1kkD7uSRlHV3EMI+Bph7YO4B8RNWCGRhsc3cf0P1mpJcnxG4O4qPREe6fI7f0+XdR72o0I+Hce0fvvoi2lU4eqsXTqswAMDSBP4e3Xffvq+289xG4qdRS7o+hGUkeI8RzrzmL9p7VwjD4qxctXWn7t4llA9604OW8NdQpkCcwGx9XSvEuF2sRbNu/bW4h/CwkSNiOxhyI1HKrozLXErgZ3T7+2SNFENb02ykSeXnO21auC4gl5ZtsGjftB7CORryeM9ncThSXwjtiE16jMq4hQY0W83VvjQaXYb/wCw7HW9n8XYxJ6VCOntjLdXK1p0dhtctNDKd4JGupGlQb1FFFB5X2o9lyzHE4Rfvo+8tzlF9REa7LeUKMrHQgBW0gq77Me0S4lAsksAdcpQ9UhXDKf4dxW6rKdQa3aQXhVu3ee/bWHuBRcgmHCe6xXYuBpmiSAByEA/WV7TYvosNcdmCIATcc/gtgEswH4jyAGpmtQGdqpxNsNlVgCCZIIkdXUfHKfKgxfY7hLW7bXrylb2JysynU27aiLVmf5FPW7Xe4fxV6Giig4zQJNV5M3vbch9fpQvWM8ht3nt+nr2VbV+IKKKKiiiiigKKWxHErduc7qCOU66929XNdA752A50E6KVxSXWQ5GVG0jnGonUjskbc96V6HFQBntSI1ynXUaegI8+7UNSilcEl0ZumZG2y5QRHbMnWmqAooooCse/wAawzkpcM5WYQyk9ZCynlyiZ7CDWxWYuCxAVR04kbt0Y16xMxOhgqP8PfABfhxwbOBZCZokQpGgEdkc48z31rfZl5ADw0+VIYXh15XJa8pUySBbClpgCWB5AR5Cn+g7GYec/OasQdGw90z3H67+s1zNOo0YcjzH07/612WHY3hofQ6H1FGZW7iPIj9+lUcJnrLy3HaOY8R+96tVpEjnVGYg67n0bw/m7v2JI0be63wJ+p+PjTBdRRUGvKCAWAJ2BIkz3eR9KyqdVvZBM7HtG+nzGp0rpvL2jnzHLf0rucTEiez9+I9aCHSFfeEjtH6jl+9qsVgdRrXarazzHVPdz8Rz+dVFlFVdKR7w8xt5jcfvWrFadqiq7WhK+Y8Dy9QfUUXfeXxI/wDEn9KG98eDfNaQx/H8Nb0uYiyjAjRrqKdxOhPZNVGpVd47Abtp4Dmf3zIqjB8Vs3v4N23c/uOr/Imrk1Yns6o+Z/T0pFWARtXag90Dc+W59N6j0jHZY/vH9BP6UwW1wmq+iJ3Y+Qj6n40DDL2T3nU+poPNcT9rsrPath3vI8ZbNp7/AFCsqWKqUQmVJDMumkjekhZ4liCZti0h0HT3QDHImzYDBjvobor28UVB5HC+wbTN/FXDJkrYVcMv/eM14eV0V6G1wtLYAQHQAdZmYkAQJZiWJgbk68+2naKsuGM7GYa04GdmGU5h1mkMAdd9IEms37NhoIbFMQO296eMH4gdgr0F2yre8obxANVLw+2NraCP5V+lQV4DAC2SVdmDBYDNmjLOxOus05XAKqvYxEIDsqlpiSBMRO/iKC6ilP8Aa9n/AJtvn+NeW/OmLV0MJUgg8wZFBOsu5wp8xK4m4uckx1SJJmBI2AER/pWpVOJwi3BDiR4kbgg7dxI86BXDcPdWBN92HW6pC65vKdOVN9G3Jj5gfpFK4fgVi2ZS2Ae3UnaOZ7Ka+zL2CrEEP/KfIj9TUXk+8k+BB+cRUvsqflHoKPsqflX0FXYKWJiOtHYwLfESfWaWuYvL57g8/WCfQedPjDJ+VfQVNbYGwA8qv6iZWXZ9oLUwzR5Ex5xqO/8A1rz+P/8A6Fgi+l2w+UiG6cLtrJEcm8dpr21cipbL8Wb187ue2/D3YyLEkkknEAAyWMyBqZ7Nppnhftvw+24yvhrQ1UsL4Y5SJ2jXVV9a93FEVlVYxSfmHrR9pXtFW0VfBV9pXt+dZPtFxb7PZL2Rmus9u1bUyqm7euLbTOY0XM4JI1gGNa26Q4ngUxVprNxc1txDHUbGQVI1DAgEMNiAQZFIj57xLFWFuuOJdLjCmfOWbLYBSyLoVMMpyCQSB0kkx7zaxrYfEYS1blMFYUi+uHKW1se+yqwyMABc6rjQaiGmApNOnhmMsP1VsY4LJVrkWMQobTVwjW7rEAAmLcxrNQPEGVVV+FYgKplVVcG6q07qBf0Mk6wN6ow+IcSwDEC9w+0WIGU5LGpa89pCLgAKqWtuc+kDL+ap4Pips2b2IwT3egw6rcuWLtzpVa0U6R+jdiz2Lyp1shYr1lBCkkrtvjbz6Jwu4ZBSbz4W2uU6lTluXGynSRlO21Fj2Xu4glsX0KWy2ZsPYU5brI2nT3iA15ZBOUKoPPMNKD09q8gGhAnXXQnxJ19asGIU7MvqK6lye4jcVIqDvUHaKq+zL+Uego+zjtb/ALm+tPBbRVXQn87f+P0oyN+b1H0IoLHmDG9IXMTfXLFpX6ozQwXryJiZ6oGY+Y76zOO+z2IxFwMl6wihcsPh7jtznrLiE0PZFZr+xOLJn7Vhx2gYW9B7P/l95Okd81FeqwOIutPS2xaiI64ad5mNuXrTRNeNHsZihtiML2f7pe+X2yvSJh7sDpHV4AnImTWNSAzNz1gnSrJqU1GbfRezafHu7qpuCzOVhbnsIXZvrFTRFbfrHmG/9Tt6VTdwNhyVZUJEErpp2Ery8aUiJTDSFIsyZIEJrMSfiPUVfZxFoCEZIk7MNySTz3kk+dL/AOyMMv4LY210G+g1848++pWuC2NCtpO7QHuqKfooooM7EriQ7G2bRUxAYMCIXXUby3bUYxc/8AD/APQxp5c606Rxli8Xm1cVRAEMubWTOmm4I58ttZAVAYuRJsRm2AfVeevbT5dh+GR3HX0gfOksJZxAb7y4hUDku5I+ABjnrrtTkuOQPhofQ/WrBYrSJFdqjpNZG/4l5+Mc/LergZ2pR2ikb167mcBQq5WyuSIDQMpMnbVtIPu761iNis7dbFO7GB0eHG+UyYMRzEnTTsBqD1NFeP4Z7Q4W1iBaUqtxzkINwXL7EHqlraFioknU/ACvV9KT7qnxOg+vwoLara8JgansH69lc6In3j5DQfX41YqgCAIFVFfRE+/6Dbz7fl3VYzQJOwrtVXNSF8z+g8z8jT6O2V0k7nU/TyEDyrmJ93zX/MKtqrE+6adFtVYfY/3m/wAxq2qrO7D+b5gH9aKk9sHxGx5io9IV97b83Lz7PlVtFAUVV0Me4Y7uXpy8qOnj3hl+Xr9YpiLaKouY1FcIWAYqXj+VYkk7Aa86sS6G2IMaGDMGoqdFFFAUVxmjU6UljOJFIFu29wsCRlEDQgak6CZ+FA49sHcA+Imk8RwWzcMvbDc9ZiYjbYaADvgdgqOGfEM8uttEB1AJZiIOs6Aaxy7a0KDOHs9h5nol3nnv699NYPBJaXLbGUSTGp1PjV9FAUnxDh3Sx13QrIBQgHWNZjQ6ehI505RQZdzgZJJF++DBA6+gnujw9KhiOF5EZjiL4AEk5piIkwBPafOtS8xCkqJIBgbSY0FZbcRvnQ4UnaR0iEQZHMQdtaDuCS3nOXEs7Q0gurAdZZOWIUgwP8VOlwP+L/k+lZ9lrgbTBqp0kh01BaTsJPb+xOnnOwT1IA+En4VYlUXWJHbHMrEd+bMvwpUPiM33QQjnnkD4az5U+UJMEyfgvh/N4/0N6rAgVr9Yma8zxX2cxGIvZ+ksWlgAno2vPOoMZ2FtRrpKNz21mVr2BsEf2h72JjlduRb8OgthLMeKV6WisNFsDw61YXJYtpaQfhRVRfRQBTNFFAUUUUHHaBJ5VC0vM7nU/TyFc949y/Fh9Pn4VbVFWKxAtoztsoJ03Mch3nalsXxFFtI7nILrW0GbfNddVVdJ1JYCqeOpnCW8uYOwBhkWBzMMDngEmAJBAOm4wLl44jiGHs/8Ozcu4gLAAC4e2LCRHI3MRmH/AEfKoPZ1UujnvAPmND81q2q7w2I5fI7/AF8qsFlFKYzGQItlDdZZRSwGbv31GtRs8TBudGwKvEiQQrQBmyk7xPwPYagdooooMXi3swLzZ0v37DZcn3bKUKmdDZuK9szJnqgntrFf2ex9gHoHsXZMkqGwtwxm3I6W23vnTIg0G0V7Sig8S/tdibA/tOHvJEElrPSqRz+8w5dUHe4XfXbX1VriiMOoQ3gZAPjH9e6nKou2BOYDXnGhPn2/OrM6l1FWkyQzHwgDwDR61VjL18FeitoRrmloO6xHLbOPGKYUNEqwYd4/UfSqMTevD+HbVtt3jtnWN/djTt1pSKxisRImykaSekk6tB0y8hrWjWYMRiZH3VuNJ+8JO+o93s1rTqKKKKKApXH4Z3ChLhtkGSQJkZSI+IPiBTVFBlf7OxEf71rP/KWI00ie46zzqw4G9Mi+fcy6ovv55zxMe71YjzFaNFBlfYcTJ/tAj/pL3R+vP+jtnDsFhrhbfWACZJPhsY0HKmKpuYxFYKWGYgkLzIHd++fZQWIgG1SqrpuxW+A+BM0faV56eII+e9XKi2iiiooope/jlWQCGcBiFncqAY7icy6b615DF+0V7FubWDQuQSr5WAtIRyu4gZhI0lLeZtwQBrQei4v7QpYDbEqJbMwREUbl3Oijx5kDnSvs7xm5is5KOLUyl0r0auDytqxzleecgA5urmjNVXDfYxQVuYxvtNxIKArls2iohTbtEmWAgB7hd9NGA0r0lBwCNq7RXGMCgxcdiB9oZjqMPaLf42/WAPUbc8f2CsFruJvN+Do8MvbFtTec9xz4kqRyNqOVPYsK2GuXYKIxzXCWGllC1xipHYS2889wBTHsRhWTA2TcEXLwOIuDsu4lmvOPJrhHlQbtFFFB5rjXsgXdr2FudFdbVleXsuQAASs5rT6Dr2yp7Q21ZJ4yysLHELTKxMIGYHOYMmzfAVbp7EaLmxyiJr3dUY3A27yNbvItxGEMrgMpHeDoaDFwnEHVSbLjEIBououglgIbTQAGSYnTavQ15I+ylzDXUuYe4bllDrauu+ZFE/w72rMo/JczdgZRpXoxiyfwx4yfkCPjVktTTVFLp1t3nuXq/wBfjVOPwBZD0btbYagqTqRtI5idY5xTA9RWfwzioudRwUuqBmU+AMjtFaFRVbW9ZUwefYf699IYuzfBNy3cQCNUcEoAoOzCCJJkkg7Vp1C9aDqVYSGBBB5g70GWnF7qgG5YLKYh7TBwQwmcuhyjt8PJmzxq0yhs2UElet1esBJBnaqbnAEkNbZ7ZAAGVpEKuUdUyNF/Zqi/w/EahjavqdIdcpgiDrrrE+tBtKwOoM12skcAUAG0TZbqkhWJH8wiQD49w0O1a1AUUUUBRRRQZuK+0OzrbyIo0DGSxkDUchrI1BruHwFrDjOx1GhuOROp7Tosk7Duq7iN66qjoUDsTGrZQNCZ7xpHnSljgxYh8U/StyWAEXTWBHW350Gj0/YCfAaepgGjO35fUj9Jri4lTISGgwQsGDGx5DQjeu5WO5C+Gp9T9KqKWtRrlVfByvyEVS+IcbGfQj1yiR3zTAQT1RJH4jrHhPPuFRYbkaxzP4nmB5A/HwrcRkX/AGfbFmcU5FvY2bf3a3IkDpXHXcCWGQEKZ1Brdw2FS2ipbVURRCqoCqoHIAaAeFTtpAA7KlWLdqwUUUVFFFVdPPujN8vX6TUHBOh1P5RoPM7kfPsq4mkPaOyL+Hu2dxdUo2pAyNowka6gkadtadi7mWRp3dh7Kq6GTHYNfMEAeEFtPCo2wQFYfiA8JPI9xPofGteYnTdFQS5PcRuOyp1hoUUUUFeIHUbwPyqKmD3Nr/i5+u/r21LEe43gflXWQMsHYjw+PKrxEMVhhcUrJWdmUwQe0HcUjh8b0JW1eMkgBbkQGPZudttTy1iRNdlmwpCEZrbMBbyj3AZJzToEUDeSTr26ad+wt1CrAMrf6gg/GaiqcfwxLsFpDKQQQSDI5GCCR3fKlsHxRlYWsTC3DOVhorwRt2HUaVRZLYPqtL2J6rak2x2MI90do9OQ0sVhLd9IcBlOoIPoQRt4igZorgEV2gKKKKAooooCiiigKKKKCNwkAwJMGBMSeQnlWOcNexP8Qmzb5ovvNtMnkDqIjbx02qxVx97EECyptJoS7rqQRMBTHbuCRoddpBq7iLOGWFABOyIJZiB2DU6Dc03BbfRezUE+PZ4f6UnhOG2sOCxPWOrXHOpJPadtT8alhuKC6xFpWKgfxCIWQYIHMn6eoNN+VdO2OQ+tcK9YAbKJ/Qfr6CpgBR8Se2uWV0k7nU/TyECqiyiiioqF6+qCXYKNpJAEnQamo9FPv693L+vnWY4+0X4P8OwZ3965ty5DXQ9m0EGmuLcQNpVyAM7sFUGYk7kxqBHPvFA0zcl8z2f1/fiaIP3JP1pbiOMFiyzbkbAn3mO3xrN4di7hdEB6UiLlwtK9GHAhRzJEloP5gNOVRuWkga7nU+P708qjYEr3a+kn9KU4nxFkK27QDXH1AJgZRvJ5ePz2LpIRZ2Cj0AFNFYTWJ1Gx7j8+/wAqsR+R0Pz7xSXC8Q93NcZQEP8AD3DZZ1kbcgfXlFXYvEqGRCYdz1BBOo32Gg5Se2gaoooqKKyDjWw9yL7E2n914AVCJ6rEbCI6x5jvrXqF20GBVgCDuDQdZQwIIBBEEHUEH5iszBcMexci2wNg/gYmUPLJpt3H/XTt2woAUAAaAAQAOwDlUqCF6yHUqwkMII7q6iAAAAADQAaAAVKigKKKKAooooCiiigKKKKAooooCo3AYOUwYMEiQDy051Kigy14SbhBxLZ9BCCQoMayPxGSdYFW4/iaYcRlJMdVVU69wgfv0l+olBIMCRseYnegXwbu4zXUyamFmdJ0JPbHLl8mqKKArjLIg867RQL4PBrZTKgMCTqZJPeTuaz+FW2u3Wv3FK/gRWBBAG5IOkzMGJgmtiigzOL4Iv1ivSKgJFsaEtEbk5TpJGndOtS4dhjatMxzs7zcYGM0nXLppptpWjRQZfB8MxZ71z3rkZRzW3uAdAZExB2jvNV8VvdLcXDoSJOa4ROiDlO2p0rYqlLCh2YKAzASQBJiYk86DrMtpJ2VF5clUfQVmcMwnSXHvuNcxFvrSAFGSRrAnrd25G9bFcAoO0UUUBRRRQFFFFAUUUUBRRRQFFFFAUUUUH//2Q=="/>
          <p:cNvSpPr>
            <a:spLocks noChangeAspect="1" noChangeArrowheads="1"/>
          </p:cNvSpPr>
          <p:nvPr/>
        </p:nvSpPr>
        <p:spPr bwMode="auto">
          <a:xfrm>
            <a:off x="155575" y="-846138"/>
            <a:ext cx="2581275" cy="17716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9" descr="data:image/jpeg;base64,/9j/4AAQSkZJRgABAQAAAQABAAD/2wCEAAkGBhQSERUUEhQWFRUWGBwYFxgXGB0aHRwcHhocHBwfHB0dIScfIB0jGiAeIDAgJCgpLS0sIB8yNTAqNScrLSkBCQoKDgwOGg8PGi4jHyQuMDQsLCwsLC0sLCwvLCwtLCwxLSwvLCwqLSwtLSwvLCw0LCosLiwsLCwsNCwpLCosLf/AABEIAMYA/gMBIgACEQEDEQH/xAAcAAACAgMBAQAAAAAAAAAAAAAFBgAEAgMHAQj/xABFEAACAgAEBAUBBgMECAQHAAABAgMRAAQSIQUTIjEGMkFRYXEHI0KBkaEUM1JicpKxFUOCssHC0fAWJFPhNGNkk6LS8f/EABoBAAIDAQEAAAAAAAAAAAAAAAADAQIEBQb/xAAzEQABAwIDBQcFAQACAwAAAAABAAIRAyEEEjFBUWGh8BNxgZGx0eEFIjLB8RRikhUjUv/aAAwDAQACEQMRAD8A7jiYmJgQpiYmKnFc9yYmerIFKO+pidKKPqxA/PAhbsxmVQWx+BQsk+wA3J+BinFxfUzKI2JQgOAyFlsWLUNe43xU4VxDmASzUpjhBexQVtTrKa9KMf5C/c4HZfMSRlcw0EqBmdp2Yx0I2JKkgOWuIBfTZeZtvgQmfK5tJF1IwYWR9CNiCO4IOxB3GN2FibN8ni0aKenNQuXX/wCZFWl/qYyVJ9Qqewwz4iVMKXipxHOaIpGUrqVGIs7WASL/ADxYljv1I+mAfGHCyRRBr5hOsMb6e1abHcnudtj60DKhZZfjMreVCy70aXcAkXs/rV7Kcbv/ABAF86Mv1DKP8Uiov6E4HxZqLbUjoC5WM7dQs9XUoFbA7E+YepwUhgBvlyXpNH6gkHAhb04tGRdkD3IIH+KtP74sxTqwtWDD4IP+WBT8Ms6iihq86Eq3b+paP/f6jxGsmYaP7wFL6zpbtXq6sQDe247GsCE0YmFzLZ54pipYstGwSTuHYWNRJHTp27fS8MKOCAR2OBCyxMTAriwEQac9TgUgbsCaUfPezfei2JAlQTF1dn4hGgcs4GganF2QPcgb/tiiPFOX/rI3qyjAX9SK/wCx6YTJEshy2pmOolhVKwAfV7BrYEdqobBNt0akRiwhtdluizadYINkhrDbH4N98bBhRMErC7FmJaE9ZjOEKGRTIG7FSK38pJ70TW4Brv2xvRrANEWLo9/zwseGuIrHFM0hCxhiy17BTq0qLtaQmwN2D1dWd0nicvfK0qAy0SdWpSQNqIqjf9VhWrftkc3KSFta7MAUx41w5hXBKmwDVj3GFZ87mBUjuIwtm5RV0psctQGY6bbYC9thp3mTz/L1MhlmUOSSAI4RYo6NwNINeZjVsaJ71Vk24mMYpAwDKbBFgj1GBHG8xIrDSwVDG+5IUaxWkWRuTew1L5Sd8CEYJxXl4nEqljItAAk2DQOwO3p84XZJiBcul1KFHZ6RXABYEI41A0pY6dQOk7HuBhXVpZgWjk5TFkXptUFEOzKVAMd0VFMRfbAhP2JgZ4dzLPl0L6tVU2plY3/eXpb6jBPAhTExrgzCuLQhhZFj3UlSPyII/LGzAhTFPiee5cbFaLDSACaALsEUt6hbO59gcXMLviOVS6gxg1/MYkq/LI30UCHUEgsptaBsb3gQieWzTrJy5SrMwLKUUr0igdQLNXUQAb3vtsTi8yg9xfrhSyuZeN2MRRi0YGnR1IEJVSY0N6AdViPUC11oBJxpyWYnXTHE5kkmkkkMx06Tp6EBux1KpcrHuFUgBLFCEV8S8NchZYV16dpYQQvNjLByAe2oMLo7MGddtVgbnftPyaKQ4lD9jG0dH6HV0fvg8ePxgBmDBGdkR6JBI9dtwCQ1E7Ut3RGLz5dGIYqpI7EgE/ripDthVgRtC5T9nHHEzfE3aVijxQ8vLRP35dknc1ZVCNzuwa+wx1vCB9pvgVswBnMnaZ2CmUrsZAvp8sPw++6nY7FPs88cpxLLavLPHSzJ7N/UL/C1GvbcemIaIspcZumvFfPRIUPMVXUAtTAEbf3tsWMDOJ8Si6omNsy9r03ZqtRIFnfYnfF1RAclnSBrDKGropjoIdlKovMBoAVZGnVsdhjbw+cAxoOW+nUQjDQx8pJCnp1rt1avU33vAuRjGOtGiJYlmQhRepixOmlINb0rnrNkbkWJFYSHYsgBB0JZ1MhChGQaaIJBJS9zvvQEIkOKtEobUdLdVuSwohmtWLFW/Cqorn572L+X48mn70iM1Zo2vwA1bnbt3qrq6wIyeRnYKYXMdDUVKaV6u6FSoVqAHtp7Chi1FwNpSC6GKixOkpXm6QAuxGwJYgHYDezQhaM4pGYY0SrKxVhdbCEg323LN+h+cFOB5+y0Z7jcfTsf+B/PFZoHhkLzMBGxt5FFAnYAOK6UAsWSRu1kGqMDIIHDgU1VY9vpgQt0kgUEsQABZJ2AA7knC34i4kp5ToweIMQzIQwDHSFuj7av/wC1i/xvd4lPkOo16FxpKg+9DU1e4B9MC+MCEIWlRW2qiBZ+LPxZJ7AAk7A48/jfr4wOKFHsy7xjXda6uaHasN4QrMZdkiOrUDUn1ckEWSBQtjsPlR8YtnhiRyOcz5Wc6Yl6mmOssvQCSVAPsCezbDqTM34glyrKYIVfmMFjtWYh7ocoN5NVsq6r8hNAE6eocC4IYrkmbmZhx1ufT+yvso+O/wBKA9CMY6uAQ0tkXnZw7+uCy0sK2mDmMoEuWFh1hK83S6gbkq8oO53jXQOsqFbZfNj1cy5UkkQ7DUykMRYYOrSNdENuCWUdqxYzuYj5hBhYBGNblkcU2qk9KPV5StgWR3FHIPHOgKSNmuUKJjOqiw7EAoi7dh1AevpghPleRrHTCNTNINWxXX1xxhbZmXQhNBS4Diz3F4O8K5SxvJLoqNzpckMAo8tMbA+g/Qdhpzs8MComh5pWH3cJon6lR0KPdq9Cd6OF/jfG4YHDcQYT5gUY8pFukd9tQ7Fvlr+AaGFuqAJ1Kg+q4NaJJ2DrmmA8emzF/wAIgSId8xMCFr3RNi3vZoe9YCZziEEjiLLSvnM3T6nA1qFKkGyCkaJdeT1ABBJ3G8T4JxPiygyBMpAPLGxbUfYsALJFeun6YevDXhmHJRcuIbnd3Pmc+5/4DsMUaXE8OP6C1VKNGkz73S/cLgd7tvcPNKOXpmbo0lX6pAmm21+uqirsh1C22NrW942cPduejK6sEYh2YBgA2kMXYDSxDA1T2CbNjsxcf8P8xhKilmDAsmoANQIUi+zA6eoEGgd8Ck8OSFSZFSIDe9ekr27MNZPrvqX8PtZeueiE3Gppxpy40tvdBZKWtiG1CO9VjzH88Us/wl7DZmbc+UWWIFbgBeWoHa71AmvesE+A8OjWV5FmEkhWmCk9rJFhmZu91RA3O2APHeKXK4kZAAxABsFdOwPYjeyb9/ijjDja76FOaYBcdJMDmR6qzAHFNXBJE0FEZjp/qUKaPagqqK29Bgljn3AOLqM1EiSrTMQQpB2Kk6dwDWoDt7Y6DicFWqVqWaqAHbYII5E+ql7cphDeOZ0IgGoqWNbe1G7IIIFeqnVttfbC26kIoj6kALLHYcONWomNwRqayx1ghlUDps7tudyCyjq2I7MKsX3G9gg+qkEHaxhek4ZyDRVBGdvURbmwSo/lsGJa/XanXZcbFRZQTNQ0G/6brVsALUDSZYwtgEBSQbpiQcaudq3fSrFiOdGdq0qoMgOm2JZlJGllpqoAnHscUgtVDIaGqO9VKCWHXQQ9z5iL6hraiBoZthzGYtSqzCkYOE1EkkWCTYVXBNKSp3AIhEosysemSUBY449MRTeIehIb8JICqAwAG4BOo4vcDyTImppCddvo6Sia2L0pAsgXVknYemFfN8VjgPMaW4nHZQ2tmDglQrGgzDTRLdtR7veM58zAdbRTS5ZxIQzIjhK720bLyzt3NA7HfEFwFlMJ4xQyPAoIZJJYokR5jcjKKLHfc/mSfrha4d43dGkTMKHSJgjyxKRpsAqZIzbAEH9bFWMN+XzKyKHRgytuCDYOIDg5SWkKnxjhzyhdDldB1UCy2R26lPbvsQwPqMAZuGygVOobqU69OqwFN2yUdReiC60owU4l4hEU4jtCBG7uCyqRVEG2I2Au/hgfTe14f4oMxl45QwbUosrsCfUgegPf6EYmRMKqVsv0hRCShCaVjPVHbnSADGeWxFWNu1bE7YJ8Gly6kvShmYGlDNR0DvpXTrq7obb/ADgjx/LIImflo0nZdQAtjsLP/X0vCxl0DKyyqmoBmClka1PmXoA6QWobWNQ+h4v1X6p/ihrBLj6f1MYzMU75bNrJek3XcUQR9QdxiZnNpGAXYKCasmhf17DthG/0ksbhg8iitVEMxFixTBSNJ76TqB2qhWDnEM4ZuHNMQEKrzlJBqo2EitRo0QoNGvr64fgMc/Es/wDZTLXDeCAe4n09UOYAdUTzXG8uoppUOrYKCHZr9FRbZtvQA4HcLlOWnGWN8qRS+XvulbtF9FG49ht7Ve4VwwKeaWV2YdJRQqBTv0gE+bYk2boegxW8XLpiSYd4JUcfTVpYfQqTjfJy5nWQ0S7LvVvj8f3Jcd4yJBW5pfMAPcpqH54S89I0h5khA/8ATTUBsD5j8Ajv22vsow+Ty2dNWPxfN+n/AH8e+OT8a8AuvEIo0kRxLIsgZh96iqunT5aK6VYg6gD94CtkHGLE4NjqwxEDMBAnfNv2ppkn7eo2o/4Z4Y7N/FaeYIzpjBFXuBI4X0oCgu52C0Sll1yGdaQva0ATpYbhgCR399rqh3FX3wNm4ESeSplWHStU+lVA2KrppmY1vqJG/v39h4MkWXKysY0jJIdZXAob6iCdIJJNrVe2NlGl2TQ3zO87SqvdmdbTYt0sMk0rxyqP4cA2K8/alJJoqRZIA9gdr1L+d5UbnL5CIMwbWwBqGNuxZgKDEV2YlQR6sNONub43LnG0QExQ3Rf/AFj/AAi7H6+w3Yr5TfXhEEEC84rHCK1RsR1t6cw/jNbaB0/BAAE5y8faYG/29/JXyBh+4Sd3v7eapcDyTtqbLtqZ/wCZnZFvV2sQKfMNh1no2FBwNIvw8FyWUmEhS55O8rhpGJtVJLGwlllG2kbgD2xrXxVJOayWXMg7c2Q8uMfsWNe2x+MaeMLmF0vNyWKqzArFJpB1KdJOthVDVbLRKrWmrFmZSPt0VXF4N9euoRz/AE9DyxJrGg6aNH8ZKrtV7kVj2XjsKsFL9RYoq0bZgCSAP9ki+1iu+2FEZpNCaQh6QCNSUoWmXzMxoXYsA/ljZz1EjlQWII0sOSdZ5np922mvNvW523vF0tHj4wywTUzFRtsVO2qit1sLBB3Ow3NUcDvE3GEf7qpSoCs5jG9nqVbuwdO9D3GNIlbRZjcsaXQEF6NG4LCADv0hdh2xjmSrT7R5lA4XmOoajQYWVMZsgBexBOrf5uwgGSlVmF7co2ofw/ivKljMaZlmZwDrQC1alYWSDewbf1Uel4WeISRpmc0JMg+cIzMpMyKWBBIIQkjYx+UgbY6JkvC8LHUsmYBVgeoaNxv6xqT+WPJvAq65GjzWZhEjtIURk0h23YrqRiLO+xxWr95lThM2GaWs27/ghInh3PA53LcrhLxfeUXZKoFSCb0/hB1d/THYsLOR8DLHMkpzWakZDqp3SiaI3CoDVE7XhmxRohPdULzJ/f7JUxCMTExZUQfO8AUjpRWX/wBJ/L3B6D3Q2AaHTsNgd8CcxGYzsNQH4JG5cgs9RVuxG19LaNzsABTdjF0B2IB+uBCToMglltTKSrsrnSKDSN1AUACU/FpvqPf0EK2cjdUkmhaIo0skyhhJrRwFULuGGlkGsqexO2lcNnHMlKx/8uqaxuWlBKkEi0AFGyN9V7EAeprnmcgMebWSXKSCRAEXTK5VVIW9JHR3LbG/LZBJW+bWEVZNx3JjdE28FyrvEumWFsxJGwln5AKuNYPkBXUApKgsd+5HcYH5jw0uUnhE8sr5Zmuw7RKsu+7KhAqtv7t35TqYvD8b6jz4BCaHKAfXSLtTMNtV7/Su9HBrP5BJo2jkFq3f/gR7EHe8aabc1MEa9WVmVMhg6JU434fLzXpEjWrlr5ZCEgNGSB1I4Sip2IJuu5N+HsiIw4UaFDaRGOyAKoFVsQVo/F16Ypw5bOZUBUCZmIeUM2iQD0F+U1/3Wwxn/p7NHYZFvzlUD9axDQQ8uOm6D63Cgs3EeY/aIcb4UZ0UBqKtqF7g7Eb/AK4C5LwUVEgeUtrUAXvpYEkFdhQNkMPxCu1Ysf6T4ge2UiX+9MD/ALuMhx7NJ/OyTV6mGRZD/h2P74H0qT3ZnDkVGRw3eYVd/CcrXcux9BQ/5MeeKMiYuEzQ6rqPl2fYsFo0O2k6bo/Q4M8K4/DmLEb9Q8yMCrD6qd/z7YCfaXmAuTo1TyKpB7HZmrsfb2/TuGBjWguaT5k+pUsBLwDvQX7HePs0L5OViXgJMd+sV1QsAnQ23bsyj02aPHP/AMBP9B/vrjkeRlbLSLPF0cplaiaDKaLAml7qa8rHqHxfUvFfFY5eGNIrCpEVkBIs9Smtj3HY1iC7Mwjgnvp5KrXbCQjmXiNgkex/Y/8ARf0wA4Ef4jP5if8ADH90n+R/3WP0fB7iud5GXkk9UQkfJrYfmaGBXgjJcnJqzGtZMhJ9tgpP1RVP54s+7wPH9fvkks+2m52+37PpzR7MZhUUu5Cqosk+gGEp3k4jKCQywKfu49wXN1qcjsBvv6eVbayLLynic2lbGUiYFjuOaw3AHx6/Ao9ypXLi/H2Z/wCE4eAXrSzrQVANqB7CuxbsvYAtsFvcHXOnr8evdqxjS2w/Lf8A/I9/Tv03cQ45HkwIol5s5oBEFBf6RQsgeyCybv1LYx4d4TaV+fn25sh7R/gQH0obfkNvcud8X/DvhdMqNR65T5nPz3C3uATuT3J3J7UbxcMLrv8ALrXrvVC8MtT89vwOe/cqGX4tl9fJSSMOvSIwQDtsQq+oHbbtjR4h4xBAqLPIkayto6yACD5h+hq/Sx2wN+0E/wDlgugMrPTEqG09JIIsdJvbXsR6b1jlWe4dLmtPNnnlRAeXr3oHTdF6JuhuQfTfDC6FnzAaro3iLhkaGmzDvayNyy8eryAdgutlIFNWo/vgTyQsyuxkReaCS16hTMS38sLqDOBW+7Hbthdg8QtlJhI2XyyhQQwEMS6lPSVDRrqDE13J+hw/57hAfLxTwRO1rzOW0h21JqrqO253re/Q7gyDKJB0TBDxiHlqeaCPLbbMTqC+Wgb1ECqG5HuMbZOLQrqDSIuk0dRA3ABPfvsR29xjnsma0uGVBHSA6m1gAXEdi0i7FSvrsSvfTvmJw+lmVXuRdemQGwbD0pdjZ6eo+lj5MqV0LLZ+OTyMG2Dbex7HFjC3wGPKTAnLmQHShIDzJQIJUeYDsSdvfDGooYEL3ExMTAhTFfOcQjhGqWRUB2BZgLPsL7n4GMOLRO0EixNpkKMEI9Grb98cuXJVJG0ue0fxBAUKgaVlkVgoLnVIgplALMwDAbg1jm4/HjBgSJJmNdncCrsZmTfxHin8TPGkXNWgxR+qLU2xqnUE9IY+gI1URWJFmZFkCmSUMJKK2h1eVyDqk76VJ2oDUdq2IDhsZjVnRGtCs7E6i+uOldHYoqtI8WpTpveySdVlp4hOus3pK7MrNDrHUt9JDDfSv+WJ+n4x2IDg8AOadl7EAjaegh7Y0WiQyEFkeTaNdR5q1sGBeubQsgH/AGCCeo4ySfMjWA7EtIxDHltpBYHRoDEnSgPybParxozZy7CneFlIIPVKq+ZSSSGK2WC9RNn3N77HVUXVrRApd7tjWutdjR2OoGj617Y6KorGV4nOZU1AlSGLAKxAGo+WgNRHStn09Ae5KfjQX/VTt/diY4DpmCIgFY6iFjioUQHUMWa/xqgJrbsP6sDG4hnIGa2kaPV0kASUNR813IaUatmHoO5xzcX9ToYWoKVQ3IlMawuEhH5PFir5svmgPfkmv88SHxrlWNFyh/toy/vVYocN8XSOgYIsgtAaDRNb6SoCtrUmmH4xXrWGiWBWFMoYexFj98PoYlmJaXUXSBwPwggN/Ic/hY5bOJILjdXHupB/yxo4vxRcvEZHVmAKilAu2IUdyANyNyRgVnfDuUMlIwgm9OU4Rvjpv/IA/OKfEVnijaLNj+IyzCjKnS6D0JHwQDd7Vd3thpe4C48dR4qwY0mx8ND4bEF4vxlsxIkiosDIbDqdUh+CaCj6U3qOxIKR4i46M1moYUzTTMS2uMyMykgg3QZYw2jmChXeq3wzL9nywI+dTPT5mjsHICiMsAwYV5lHVfT27DCn4dRctxDN5YqoEw5kbEDayCu/ell0/FB/cY5mWqKv3vm0iNN198W8F1GvpCmHU26GDOo2+E38UXXw9OIuY4RE0aiylb0ldBcqKfSaY3q9TtuQNSDXBBG9OI5M2u4JAAlRBWok7hCe/wCI4YF4jI+VMAVQroEMhZi/L26QhFBivSSDV70fLhd4c4ph7Sz/AJasxL/0xWtXY6m7IZsJ8wnYenU7VvaDaY8itfCvEkojzXDbJIlR4ARemNgzt/sLIENfND0GPOMLNEsEMM0oEj6Xt2IKBGLWt6PTtVXXpti1w3icDSxlVHMmDDarqO7s+wO31ON/EmBk37RrX5tRP6KF/wAWMVTFVC8bIHnqPVbKeGpwQLyZ7pg+itjxBmf4cZaN0VBsSFKuV9QWU9yTZNAnezuTh38A5vLPA4yyFTG/Ll1UW1hQdyuxFNtVAbgAVWOf+CvAeUzqTh5Zkz0cmqWWGQrtJbRgKbXSFFURdg79sM3hZMrwiOSBJXzc8krSPy01OzHYA0dIIAFi7sk1vWO1h2ub973yCLLiYp7HkspsLSDfrqE+5icIpZjSjufbFGXxFAp3f1VRQLWWrSFIBBJ1Dt6b+mA8n8fmkZGjhy8TgqRIDK5UijsCBuPQ1gFxTKHLF+dRANpK8caJqILCqiI1FzW5sHftWNgdN1gLYT5luKxSKGRwVNAH3s0K9xe19r2wqS+EstJIVizLrqJ+7UIwXsxAtSQBY7nawPYYoS8Sj5REL2bBGkqNwyH8CBh+LYeqjve+SZzkssnlNsVJ5aCnNd2ADEqqdjtibEKlii+Q4fkYhzWmWbQNepypCA11BVAUea9VX1GjucF8z4mgQMQ2vRs2gXR1hK+uo/lR9sLXB8nl+WGBcEdPTGu+k7XesVsCFc2NjQOLJSIbLFqI7cxiburqOMaDdDt7DFDUY20qwadiM8Q8OwunTHGpsEHSAO4JG3of+mx7YAw+EJQrBRlmsKAdIsaQPxCOzvZ+LoVQOPeK+H8xnFQHSgj8qNGBH6UdN6wRWxvazj3wt4LzWXnEs2b1gXcaKwU2pAs31EE3bA9vTFW1HOd+Nt/wrFoA1ujfAOD8nVqjjViWIZWLGmawu6LQC0Nu9XWDOJiYcqKYmJiYEKYVshAFMsRAuOU1/dJ5kf8AhVgo+VOGnFRuGKZTLvZUIR6HSWIP16jjj/WPp7sdQ7NhhwIInnyTKb8plV8llrNnsMC85mGEr1smoVqmlj20nVQ1AeevYUD8YuZ/h0jS6lMukFTQZdO1bAalIBrfffGAinBF84gMTQ5Y2IG183+932GrYChhv0z6czAUezaZJuTvPsoe8vMqp/pEajdkHTprNb7qb1DWez0Nr2N+hxhmM3A1LKzaGD6jz5CVFUBQPcgncbe14smLMDQPvQqkagQGLDTpYag7EblnHfcKO14lZgACJn2C7NHd0VLWWI81Ear2vsfTpqi1R5AnTzEAXlBaNHUzgNKx73Zpd78p9DgbnOAOqVlmo6mapJJQAWYWQVb0UUFII/e2XIyCCBVzLxo1Em2AAsk0LoUBttsK2xrzeay6x8znRhL0hjIukn2Bur+MeO+qfTMZ/odiqDg7/iRuERBkG3j4rSx7YylUuC5Nmmp2DiLqJChQZGWgKF9ltjZ7uhwY4zxHkQvJtYG19r9L+B3PwDgPw7jscMAZwxZjrc1pGpj2DPpVqFIKJuhilxTiDZwMvJddCF0RqJk3CvaDqXpbT7kO23bHb+n0m4XDNotIzbdPyOvl6BLdLjOxCSRy9UrMS+5tyACd9wNifc0bPxQHnBvGM0ZIP3sQNdVkgfUC/wBBt6KcaeM8KkMacs5XLgowY5gvzFa6HLSze1HfV2PcYteG+Kw5WLTJNLm5G8+mNVRfhAwQ18mz9O2NUNp7Y65pwp52y0T5/wARGbLqVebKC0Zany/ujA7qFvYi6K366ezKeV+IZ1SXJ5hm0gOYJm2J0MSrN3o6SC3qLrD43HHVXly8EgYKwjIDEAlpH0nSpBUhl2v0vagcY5vw3w+bNKZMoGZIhpkcHS4GxLDymgB1NudQ7ijjA+q0kOg2nTQ22d83T2Oc1pYRrG29jbyQ7j3EIeHuRmJGCMdUbEFi17t5Vqw9+2xXChB4py0atKWOiaSUoQpO4kdqatw2llNH0Ix1/i3A4czAYZkDxkVVdvQFf6SPQjHIM/wqfw/OZIwuZyswK8t/cC11iqtSfMO4sbXhGGZSq5gZzHmnuxVWmWkRAWXhrJQ5PK5bOTy7z6gCwJCDrOkEf1Elvy+MXcy65yA6JFYSMGfS2+ksCV28p0AJuMPUMMGcysZaJGikVXCFQVFixQ9KvChnvsxyUzSPlZHyzRmmZDaA1Z2JvYexA7+xqXFj35ySCDukJ9N7qTMkAgjfBuivhjh+W5s8MTjIQPUjoZLeRR0D7xiQEBPls+YghrFdL4Dw3LRJWWCEdiykMT9W3/TsPQDHKvsu+zWSZ48/nJhPE8A5Shm1AsezkV5Re1nc79sdFzXgKAnVEXhcdmRjf7kn9CMdlrXiCQCd/suS51N0gEgbo9bplwueLeHGdOXLGGgsE1dk0e5BBWibsA9hZHbGn+D4lDtHLDmFHbmgq37f8WOPRxviA75BT8idR+25xNSHsLXAietQltaWuDmkW4x6wkPLeACvMCRysuo6dSatvSmDLY+KGHTgnhidIVBZEflgdQZyDQ2O4IA7UGxvPFeJPsuUjj+XkDD9AwOPRwXPy/zs2Ix/TEv/ADUrD9ThLaTQIAJ5esJjnPcZc4evpKTuK+EOOzTFBmsvHCOzR6ksWdvK0gI9tVdt8MPgPwXmOHJmTLOJ3lCldm8yh+5JJN2P0wVXwPEd5pJ5j/blb9gKxUHhKCMh1gJ0sCy27Wu4ICkkGrDUBvp7XQxpY2NgCS4jejU3FraPQQUYGyPQ9NC996Ymq3r0xRzPGOXH1Sa3V3JUuiswUtoG1AKaXevXfa8CJJLBMJyrFtejSkbAdVRlgtuRo6qAJ9MWkmmVGro1MwGlOXoDghVGvlgshog3vZ7erEtXYeIsJddOQ216iEN6QoXmaVsG913Psb2YsJsYLONMqB1Kdrle1VhXT/UoII11V7WbwRj8VKEB0u43DOQEGrbaib7Eb9vk0aEJhxMBuDcdaZiGQqDWmusfiu3UlewHt39cGcCFMKfijxucrmYoBGDzADrc6VFtp7/Hf537VhswI4lEOYoaQgNqNnlgKFAvSShOo3fcbBje2KVGuc2GmDviVIIBuha+JZ2HRob5SKSQf4lYL+4xrfjub941sXuEXb3/AJzNXzpxlms8qMv/AJdCFbq5jnYX3pxTS0D73a0xs49yvF5wDUcaljsY4309qGokAG2B7H8SizROMrMNUH51XH/qByH7Vy8bGha2zGfdlMc8QQXq0wNMG7UFI5Y99wxH6YKStPqFycvUdg5j7dz0hSSQL2D/AJ+uKDcYlFFnTup6pFVKZ2RTaMWolkABFEiifXFfLxrYRpQLVjre2Ol9YI5jcvYkFglEjY7DGtrcohUJlacxw53LwrJlWZ2/mazzSdRYFgo2IKkVddNADyj2XhGWgDfxWZRZndHCp3tVZBSEs7WrMCTfp7YN8L4HG8aSOCXO93p33FgLXSQTQPZSBjDjPApSunKcqIUS1XGS34SXQE6R3I9dt6sHMcPTp5ntbJM+M66lTnKXjkYQDJDkz0jefNVAgHvoUKSP9kYtcH4MMwWU5odNa48rHyV3ugWA6ht2O+C6eDYmF5hpJ3rdndqBr8IFAfG14M5PJJEoVBQ/cn1JJ3JPucXbSM6ADrdH7U9o7Z7lCo/BmWQdEYDd9RAcn667H6V+WPJ8hmVQxxmNlIobaNvY12B7Eiz7V3BqWUKCWIAHck0MV+KcUjy8ZeQ0OwHck+wHqf8As0MXNNovpyRmc43ugk+cjygHMkEsw2SJSAdTdzp3Nm92PvSi2AKvxHKyxxXm4CMvdo0ep+SobUEnRTZiG4DCwoPUAVBwycJ4NK8kM7oIyupqY6idRY6qoaXYGmJvbatzVzxtnTHlWVd2lIiUD11dwPkqGA+SMJfQZk3AaR1qrscZiLylfhmemI1xzJmYzrOqMh9y1rQHYKLsXdkDsoON+b4vMfIm/LRgsgIYlmF2AT2X2GxPfasVYfBOTlzTCSJNOVhVZJIyYmeUjUzFoyrGhfc7HHnhvwTBJlRNmGzTcxiY4xmp/KTSqBr3Jom77UT2Jxj/AMUnXktHbZb9XQ7ifEJEVxmpVgHT1EhU2JDKLNsCvoASSe66cDZcxJmFiDRzx5ORVjnzWhlMyAXUSMdQVrI1ncgsFB7Yd+H/AGb5fLpI3Iy7O2o6mRmZVI2Alcs9gfiqz32xb8IZsNw+MTIzIQwsrqUqHYAULIAG24AoY0NwoaePLZ1qg4jMOHO89aLTFwN8sBPw1g8TAEw3asvboP07XuK7kDTg3wXxJFmbUHRKvnibZlPrt6j5/WjtgFl5f4Bw6NzMjMbDKdWgn1BHcH39R/aHWy5rhUE+lnjRzsVehY9irDcfUHGinwtvHt1zlJq7zfcffj1cQq8niBU5mtSNGqqNkhSBe4AFk7UT8kEECHxJGNIKuC0ixAEAHUy6vf0F3+14BTtDCWR7MmqQ1JOy0C2lK1Nurp6i7prOxqCRHZCkbtqdTKQskgZdDWDZK3rAG52Bu+4w9Z0Vl8Q3pOyDVuGIs0SrDfYENt+R37Ys8CzLGImUkkUWYggE1vX4dO34TX0xnFPl4iABHGx/CAoPlLUdPrSt+mNWclhzatlnBKyJ1b16kae96gVNr8b+owIXOvHH2ps7cnIsVW95V8z1/R7Jf4u7elDc5/Z5xKZpJIZ55HOZRlBd2fQ4ViCLO1rq7f0r9cX/ABH9l1qP4RI9asCD5NqIYHvfv9a+cM/hXwamUAZqeat29FvuE/8A27n4GwwGnXNYGbbfZd12IwX+Msa37tOOwyT+v6gv8aCv30xjDg0paQqFYkjSDFXSsiiw2w0+2PcmIQjGMFlJV7WJrJXsRcl7WdtN0DYIGCGZcQzSruoNFBzDGtaV7G9hqMnqBsAMU/4skMWMDFWHcSTAKGIP3kh0XSn1G4I2onG9cJecMliaNjypAyMgSLpDFbDGhEFYFbbuav1NnG2Hh2aYkrGiXeghQjAFSBqdy0h6iGsAbitxhezvjkxl4S7ynRoITTGq6lAsMhIJs2DR02QRYGHLhOcnEAL8pFVBu1sVAA76aVtiOxX88GwHepgzHWgPoQfFHsrq0jWAG9aJYfqQDjbhUzvEZXQ6BO1qaYkZdQSBRA/m+vamww8MldokaTTqYBui6Fi633P12+gxEyrOYW6q1ijxhYBGZMyFMcfWdYsCvWvU+3r7YHeOJMyuUc5T+Z+IjzBN9RT+12+aut6xy3P8ddRHCxz08crgyxSoSzBOoiM2T5gFNehugQMUc8gwAtmGwYqtzl1puNsbTw4SulcB4zls7DMMogQgFCNIjI1AgG1BoHevXbtgbm+HtGxPkYOmnfSuyBC2t7/CTsAb9he9r7PIFKTzkaJJpLaPQyCNVFIoDAEgAnqqibHpjzjmTVJT92sf3bOvLvcRurdgqguduknsPjFmzF1nxLWNqkU9OPPdN9qGZaC9BYCtNMVYk6dLMdLhQrEObOpvQ9wRixkM3AubjgkHLkaDWnWblrqZyy+opqF+jXdCoY0QaTrPppDBbViNVBi7NtK7UD6MBVUM1URuHMYhGw5k7sLCMrBRLICwBonR2obb3cVJy2SQvZPFhLoIGJVZ0izCMSzpzK5WktvTki+5o7DucOGczixIXc0or0J7kAdvkjAfLPE8S8qPQGmQik0B6YEuO2oFVLAn2B9sEuMqDA4IJBG9KWNWLIAINgb2O3fftgZMXQVUfxRCNW/kCljtQDLqvYkmh7DckAXeKuZ8QyMSkMe4JBO5I3AFrp22N7+w771Shdy1KhkXV1FmZ7HUDenpugmzVsCL2BOPEo9KsZJGCnp5YYULK0Ai7Ciw3LjZhd4uoWMiyanaTMHUBrKag5QDS3TGvoG0tZb8qsHcs8cGh5hJmZy7xxnY+QEkqCQq7Dc7tq9TV4p5XJJp8rICgCLpKOrE0ObvaqR6NYokWdseZnhrRZiOPMqk0RZxAWdjoRIhQaMroJ2825s38Yx46saFF1Rokjlx2KzdYTnDnFZEe6DgFdVA9QsD6/GFjiedWTOM7bxZJdR/tSt2A+bAr+0pHrjUuZaGBZJU62KjKwczm9RUAGyAdrruQPTdsa4uDnVFkr1G/wCIzj/1E9lv5O30o98Xzl7RaDuO/YLefcmMEXPW/wBu8rVmAY8gFdgsudcvIx20q3UxPsoSgfazix/42ykCruW0gJGqigq0ABqalLEDeia7e97o4Bnc7MW3ihjaFf7zBlYj584+mjCPDmJsvOGj0hlILMV3Li1ZC1Xp6fLdbsRvuEVKxpXGmkxOnDz8ld5a1hc4aQYHH2sjXiDxvm5kEMUHK5/QurzMG26dWmgfLqCsASNxhbl8Pz6ly+azmpkARY0GuJWqlBBZPWgSkbVvvd0f47xBnMOeePScvMIsyo7dDB0b4o6kO5osNyBeMJuOciYqk6jmSPKHR71q+kqWVVc0oB2ZSbY7V1Gr3mJudPLu+2PHSLpZquytNMeQk80b+zSUS5OSCQWqNsp/okGqv8evBDKZlshIIZTeWc/cyH8BP4GPt8+nftehc+zrN1mnUEurh7IWuzalLKB0DzgXXcbDtjoueySTI0cgtW7/APUfI98aKMupgjUW6702qcryCLG/d8hAuO5N1k1LIVWQuWrUCKhokFbJYBbUVYJY79hVzEO5DyhrpiaBs7DzFkoU4Owpd9x2xMv9w65PN9cLbZeWyPjQSCCGo0CCNjXqMaPGOSOXiLRR6wsZIV3didFFlBYtp+6DMNIslO47HQHSEgsMgDbosonhEpDE2WcNI+lbZCArUE1UzXTA1Snf0xo/0lyigEB1dJH3UzC+ktRJIXqJUe5BPsD74azazBxloZcokwK/h1DptZq30k0UJa9XQQTRxnxfwzmGhgjaRndCGaQWSCHsBT57UeVjfbc+4XHYJVHhzJBFwmPgvFOagDgrJVlWFGr2PYA+gJHr7YJavTCXwrgE65ZYYvunjWi3WgtpWkIUjf2vuKsHvj2TWcw8ejLvsqrLmCNa6BpNrsz6iNa6SvmO/agOMXCqDIunPHHfEfDpszm4XQq8SiNnAmjsNrd3uMuG1LrYdr9u+OpcAUiEEsWssVLG+mzpP0K0a9LrFbjHDNb3yzIHTSSGClWU2jWTY8z9gfTYjFK1PtGFvx7+ibTeabw8bFy3iPAcy2dlmMEvLaRSGC6ulT3tbrYDDe+Zkliy+XCPTxxtM5BQBAg1pe3USoBUjsx+RjHg32SQQyc07tdi6kIPcG2UKTe9shP574acnwHQoTmNoWwoUBTpskAtu211alfpitOlkptpiwaA0dwJP7TRX+7ORc37iGho74DQe+VozMwQjUQATsLq/vLNAUTsvoD3wQ4KhGWhDAgiNAQRRBCjuD2PxjblshHHehQCe59T9T3P5nFjD1nQ3jvkW2KjWLINdlY7/F1+2OYeMpYmzsFTVpikOsS+VwkjR0dXfUO3933x03xLBry7DlrKRRCMAQSO1g7Vfr6YQpvCKLHlF/h+Y3PV52WNjfQ5NkDZA5AobdtsQZIgLp4J1NrSXG/x14ozwbiCsUaKRWleO9CyhjuoZhRJF2O5Gxq73vPjcD6jJKwiVvV1hHqQBq1k7BlGw7qDgnwrKBZE0w6Nz2i0ADS3wPXBfiHDVm06iw0tqGk0bqu/f9MWKyYggvkJQGdjNoHAIDG0ZxXUqHSEjAJDDajdX3sk4RCMSijbLpIRxSydfLoIWZrBWxWkdIBFdmxPD8I9GI9mkdh+hYj9sWsvkY4/5aIn91QP8sQs68iy3VqY6mqhtQA+Bv39++NsqqQQ1EHYg9v3xqzmfjiGqWRIx7uwUfvilw/jkOb5qRMTpABJWgQ1gFdQoiwR2rbFcwBiVMHVA8y6yO7CYSqHJjRHLkUU6Qi6Rsyf1CtRH4gcY6+lTFpGoDVZKlTpoClFhgSBpdqIBG1g4IZ/w4qCMRBzVggU1jSQLDEIKaj6frRx6vCig1yOqKtNcjagCNJsDpCmx7t3I7GsWUIIqlpVWSQCt9CaQNLGmVdIqzr92JCgGjeL/wBoEsISPmxmRhrKKDR8h28woM2kE9vf51pntZrJRGZh/rnGmNTQFqoCqSAKugdh5u2CeQ4CkBbMZmQPJ3aSQgKv0ugK7XtXoFsjCXOz2aJ47PlNDALv8tvwh2TVo1bP50aWVaii7aB2AA9Ga6A772dzS2YycplJszL/AD5etvhjtGn0WwK+uKytJnsxDMBWVjk+7BJHMIU/eFa3Udl/X+oYv+IhzMzk4D5Wd5W+eUAVH+JhgAgSOjv62cFJN4PQ3deqt+F+Ffw+WRWFO3U/94gbH6ABb+MKXiPg2YOZlWCEusgPdQVp9LNTMVUOJF1Dfb23GOhXjVayps1q67Mp7gjuCP8APA+i1zQ3d/FUVCCSbykDh/2dTspSaXRETfLvXZ27qNMQ2Aqg1UPbF+T7N8nl1aZVcyKCxJKkNt2MZXl186RXvjPwNCUfMshZcsDpVZH1EMo6j8Ct/wAx7YZzmVnhYwtHICpAIIZSa7GrBHuMMOFZROUXjqOCUzEGo0HTgEpZTINEpEMqB5LbSDywdTk2iBtlvXXWpokbHfBkcWlWWnKhXagHUportufNdG6sAkb0DYGFD1qikqpCqjEM4IoSaqBkO5J6SFpWHrWN+Wy8scQ5UpGoJSSHUQKagY2NDULsl/S72xZSimd4vlp4jFmRy9d9J3IqiGsDp7irruBW9HVw7NkMMpnCSxpoJgSvNUbjqBBEgHcXZHvvfuR4Sk6kSxmJwxI0AhaDAiunlncA7auws+gNZ/hKTxcuYahtuOkhh2ZSN1YHcEYqReQrA2gqzBAqCkUKPYCsbML6rncuKGjOIOxLCKWvnblufnoxRz/G31tqgzETvHpjYxs+hwGavudakGgSb7A32GJlRCbsVs3NFREhQjYENR79hXz7YV3Z3LCpWDEqC2lGAcsQNLunm1VWnsq1vRGc0rFWXo/mB1J76m1NpOhXD2LAArah3xKhM0WbUuY1u1AuhsNth9a9MbncAEnsN8KmVn5ksREykragiPy+Zfjc0RRULQv2JE/aH415ci5SLSx2MzG6A2pemuojf0/D6msLqvFNuYplOk6oYaE6pxiM6eper3ZfZTtvv5lG3vi1FOreU3645Wr8PcC8um7KW60a1UINJvQx2W7YbFmwLikRc2smXvTFCxAbrDaIzav6AEA9S6qJX4xlr4xtKmXiDGyfhOp4fMYcY8PLz0XaY5Abr0NYzxzXwLIIszLJzNpVWR4tiE1MbIIY+Q97ogNuBtjpWHUMQ2tMajUbrSlVWBhgGR3Qphf8ReOMtk3CSsxcgHSgsgGwCSSALo0Ls0aGGDHKeOccjyHGZZM1G8iyx1CqIHZtSRL0qSBVJIpPz/awyo4tFv4optDjddHyfHYJYROki8o/iY6QCDRDaqog7EGjgZnPH2US6kMpHpEpe/8AaHR/+WEDgHhmGemdygeVkjVAhPTpB1O1gFb01VnSQL2GGfhvh/LUhEKudYRuc7Sad6vQTpuwV8oFkVYG6GvrVAC0AcTJ5W9UwtpMMEk9b/hYSfaRLKSuVyxY/wBomRvzSK6/N8D+ILxiSi7NEjHfS0cQQbWWIbWBVnzk7emGyecxOU1FQsgKLsqlCi2FClWIU6tgG3O4PpRzQbQQVbSqktdIQgV112acEBmJIj3rbe7t2Lj+bz4W+eajtWj8Wjxv8ckn8Q8LyQo8ryBnDBC4BJAdW0MxkGvUWMfTZA1Hc+hng2YGTnWSUGKJ1OkO1uyuqSKqpZlZkbo8u1NZwc4i8eVKPmpylgxqI100pNtZAsKNrYaar533ZHj3D1kQQPGzzNo1p1MSLHW/fdhpFnc7Dsaq3ANDxUaD/Jm/cb9yHYoluVx6t7LZ/pTNT7QQ8lP/AFZxR/2Yxvf1NY8m4HClS5yRp2sAczy6iaASMbWTQAo4z45x2SIsiBA9Lyy5sGyAbC9QonYV1UcB3jkL8zNSaAyyqAw/1ZJYjQO+lBs7BGHYhvXRkG26XnI0smfiPFYssq6rs7Rxoup3I9EUbn/IepAwD4lwabORuc391EASmXUhjYFgzN2Yg76F2HucZcAz0f8AEEAku4Ik5lllcEFU1lR1FSSYhYUg1t3scf8AE0cM8WWYgGZH7+h2CC/TU1qPcjFjG1DQ4/iEXnKosfYAMqj/AHf8jivxjhrSGOSIqJYWLJqvSwI0ujVuAy+oBohTRqimfaRx2WLN5NI7ADCQnYh6cDSb9B3/ADHzjoOYzKxqXdlRV3LMQAB8k7DFQ4OJbuV30X02NqHR0x4WKTBlXcEyuaQ6PvJAKCsRQ5dtIOpQS2kki9rABfg/E1VliSQTWx1OKUKWVpBQ3J1bm+2zbiqwBz/iDJS5iNYZUd2lWg8UjKrMVUsrAqu9DuSL+puxlOIxHTy1mdLUOVUQovYHUYxrsA1RJHzVW1zXN1ELOHB2hR1MsMrDmXZYylyShVXSNOnsx3smtyf/AGwM8D5ApzZyiwpmCrRRKwIAAJBH1B7beuw2GM+GZt8yjQsOUjxaQYqfQx1ahrGpbqtz713GMfGeT1xxZdIlJokSudIhCabawKBr6djV4ax0gt36ngEmo3LD92g4nruWXFuB6GMm7i6AvV5nJC8pqRjqcgNYO471eKqgsyq5oVWm/wAYLK2nm9J7jZKIp97AtphVJYV6hIpApge9VTAjsbF2Oxwu8U4N/DxkpOFVmr740CzWAGaiCC2nYrvpUE7m0LQqcEJWf+ZoZHUutspou++xZSH6idTeUAkABcOyuCLBse4wgHMLVSBSgNAqUkSiFXfdkB3YtaAmjXcYtZHIzdXIJR2RHKam0gHZapihakqgyDb2NkQnfFHi3DecmnVpIujQPdWU2D3Glj+2LU0wVSzdlBJ/IWcV4+KoTROn5Ygb+3fv6/OBCUsqjqyglupC7NGmkLIg0lLshWqxWw3oAYvcOSGWV0d2JBIXrQagS16QgB7XdbbgbjBDjnCS7iRI1ZtOk7LqHUrA2asUCpFg7iiMCcqZDo0zsNQXSkkiKbemXoRX/pFD2D99RIEIxxTh6xQSSRxc2VEZo1ctISwBKgaiT39sccz+abOrHNr5zruMosUjXT9fUCbLKC5NWRtjsOQzgivXMjKRqFWQNT15y1EXfYDsfbFCbIRJmP4mGLqRGUW/LSwKAACkbgkXY9frjFisL25aZiD/AHrXitmFxRw8lovv4bR479VzvMeF81mxz2yv8OEFCJYmGura6UWCT09S+259Nua4Xmc2ypHkJMo1nVIFKrpI7NSLe4Fb+/vjo0XiRzKAEDRhnDGP7w0CBGQFJ7iyfb2wbbPxi7dAQAxGoWAdgSPa9sZ//FUbXNtL6e/jK0j6pUbo0W/G2nv4yuJzhssf4BoUaZwNM41RMisT5iU1Mq6STvRG3pjsvARKMtEJzcgUBjVX7Ej0JFEj3vAufw3ls7NBndTsUVeXRpSFcuLBWz1b/kD84Y8PwuDGHc4gm/U/yAsuIxRrgSI2nvPp3KY5z9q7NHNkpxCuYCc5OWVLbsqtr0ggsFVGsWO+OjYWftDyobJlqBZGQofUEsF2/I/9kDGmsYpuPBZ6f5hU/BvBGbLPI+iM5iaSXQiqyhGCoFAYVRCBu3rjbmHkLyKjcwA0CGJJ2QklIVC/1r1A76fnBtCGy8ZyxGgBSgXsyjso3Hp8/X1wsy51DeuRnDBVPMcEWwdQKRWUE6mHnWqHaicMaICqTJVjMUhYBuSDuVsLsVGxCKzUKarC3qF71iiVRQKduVKdI02C+tyXAU9TEHeid9R6CSwa2MwOUr6TXSB5Yl0jULErluwsCpAdwNgcTKQSyKAsY1NrDtbBKYUrF+8hU9up/X4YSoS3414OTRlBDyqrN7gkda+vTuVq9h27YVPDWS5h1NuSRGqUKpTSbdh0kmvc77jHUPtJg05QSbkxXZ9TtXb3JrCL4ARopyoRTy61Ku7KxAAF+XWCwJZ6Utfa7Hfo12igHuGgPwuPUpONUsB1P9TfliyhVV2MkQMbFbYWpQ6RJJQUaQwI1Dte+9181IRI/S2pSTQIVVJa9LS9BNiSQDT1WxGplNixJnHFGXWSKRt7FoHJbqpUYmlLLq86+ZTeNOYdyoc/dgVWwLXuSgqtQZD5FUKauwLGOCTJldcCFchBDt2VIxGzxAENSvrXSCOliSpqgWIPbVYGeNuHFuM5BvR9A/8Atylj+zA42TyJQlYs9dKvKQoJ0vpIPdWUgFVvXeq+wODHD2bOS5WcpRyzSK5Nd2iqx86qsehwqozMI4j1WvCVuxqF3Bw82kDmtP2gcL5k3D2/+oCH6NTf8hwy8c4UMzl5ISa1rs1XpYG1atrpgDXxi1PlVcqWF6G1L8NRF/oTjbizRlcXBLqVe0ptpnQTzMri3inwHLlIVlaWNgWCsnY7/wBGw1V3IPpftgt4P41qiZT99Or2DPzJAsZQAFSQ1aXBsAb3840/aTwt1zhfUxEkepLJIBWlZV9heliBXmwwfZ7kYYMo2ZZxpYHUzUNKirLfLbGv6Qg3Nk9mu/NhWl5kk24cFwaADMWWUxAAv7qzJLmJBqM5VCOlgBCo6W78zqIohrCk9IqsF81JzYpGiCNOqtECo1BS2mx1UCB0kj47emObZjxQGntUTlApGrSqzMIg3dlV1UkKSdxdKoNkHDa/EeXbAAoDaySZlI43qlUgJpU9KjuGoae+OfUovpEZxEro061OsDkMwimVzKZaJ8tCsjPAqnqQnVrPnGnzAEkkCuxA7YGZjICVgZEeVtN20bOAxViANtK0dI9Bu3xRfwrmYnV2jYSO7apZFVtJbYUGIGrTVbfoLwdxixFAVnS4nZbmfP0ttKfTOVsdRsSI0xKRulRqwdrscxlVlBCpRXmUxFPYJHUBuQX8FZrXFvl3hcABi6BS1AdyDuwsiyB27DsFzj8MdZklXYwuZ4VXf7vm1OAo7nnK5rvTLuO2Df2dtWWQaSoZRIQe4YkhvpYCNXuxxWjRFH7Wi2/edL8d+9XLpF0S4lxI3pogEhBqBAJLaSd9iB6D17+2B+YXShJO/bfYG9qsdrNCvrtubM8eLCBmUgaAXo9jpUkDYj8VH8sUeF8KA6mZmN6rJ2J330jp9fbE1a/ZkCLlDWyJW7h855ikAFHBUMpBsg7eu9AHfc7/AKCc9GqMkiWE1MovRSEOunSzqQg0mQ7+wANBRi3kp+XJIyqArS6NRX8KgIeq/SRSf1xa4ZnOWh1sZLa7AAC6vT3q73r8sNYSWglVOtkIGcMuohWk2OiTmPIt+gIy40i63o/rjFYnV1d0iVVBJ6EUsK/qZ2lFWOy3+orzN8FWSRBzGCm0VWuqtjTBXGrzFfT8N2d8FIvB8YBttyCCURQTYCnqYM26qoO/ZQOwGLKEP4vleTApzDWqtShnaUsTRrflgABL3ahTWThSyHjLKcyS1+7VOoJLHqYDqYgHcgADZXJsN3NYZvtLyS/wMcb9a85b1b30Se1fthJPhPLDLlxpRu6mRmcH1KhWatR3ArcE2N8cbH/UP81QN3xsnb3pBqgVMm2Otq7PlMuqLSXXfdi37sScbsAfBOcklyaNKba2AJ7lQxA/ba/WsHsddrswBG1OBkSpgV4n4a8+WaNK1FkO5oELIrHf6A4KDHuBzQ5padqsDBkKlwXJtFl4o3NsiKrEEkWBvRO9Yrx8AUMW1EWTsgVNiSa1Aa/U/i9cFcTFlCqwcMiQ6lQav6j1N/ia2/fFrExMCEH8XZAzZKZE2fQWTa+pepdvXcdsKXgDgYmyMpUaY5nXSXBZnRDZdgSOqRrY36HcemOi48Va2G2GiqQws3pRpAvD9yQVdlbSF+8jEnMYlmGjVoQq9ag4WhSACzuRprGWRBnMwImdn030hBdEEsoYIjABSNZYigavYOmd4cktBxdexI2PcEjcqfVexoXjdDCqKFUBVHYAUB9AMKTUA4b4VIpp31NtenbcADdtm9B20+24wfiiCgKoCgbAAUB9BjPEwIUxMTEwIQjxJ4aizkYSUHpOpSPeqII7FSO6nbt7A45l4W4sJllyb5cKnNjkYDUNLCWOMo67AEdPlC7jcWbx2TGiXIxtq1Ijaq1WoN12v3r5w1tSG5T4cEl9IF2Yf1c2yvhpFGg5SSS1ASWpFGq61OupXUWaqjspJoG8W08N5RWnCZVHdJogtK6nQzIGGosbI6ra/wBKw6N4dy5/1KfkK/yx7/4fy/rEp+u/+eDtXHafNL/zgaR5IJ4Kyqo0umPlakRmS2NNzJ17MTvpVRY70PjBfiLPq6ZXFGyqxFr27agjV+hxayfDIoiTFGqFq1FQBdXV/Sz+pxawsmTJWhrYEJGn4ZKsokjiYksRJ1ksYW0WfvACSrIDQBO7Da7waijLzs6tyCwS1PnbTq7qensQL6th3G1H8YvEGFEAj5F4hSqWd4YZFA1ksLFmqIbuCAK7djVih6WCMyvEhDEEkDc1F06NLEuVFDTtuGIuxffeqOGFVoUNgMe4VUpB8E7FYGEtwcOMSAMaZl6mYKVJrqH57+xNnvjbTKf5YfUSBTlCdz6A/F3W3rVXg8RjRl8iqEkdz7+g9h8f+3sKaoWpuERsACG/xvt9Orb8vjFnMThFZ2NKoLE+wAs/tjZiEYEL5y8Yfa1/G5latcrGToQEamsFdb+mqjst0Be97435/wC0LJHKPEglaQqQprSFaiA2q7BF3tftj6AGTQfgX/CMZiFR2A/THPxH0+liHh7yZCoabS8PIuuU/Y99pv8AEacjPbSqp5TgeZVHlf2IXs3qBvv5us4xWMDsAPpjLG8CEwrwY9xMTEqFMTExMCFMTExMCFMTExMCFMTExMCFMTExMCFMTExMCFMeHExMCFBj3ExMCFMTExMCFMTExMCFMTExMCFMTExMCFMTExMCFMTExMCFMTExMCF//9k="/>
          <p:cNvSpPr>
            <a:spLocks noChangeAspect="1" noChangeArrowheads="1"/>
          </p:cNvSpPr>
          <p:nvPr/>
        </p:nvSpPr>
        <p:spPr bwMode="auto">
          <a:xfrm>
            <a:off x="155575" y="-898525"/>
            <a:ext cx="2419350" cy="18859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1" descr="data:image/jpeg;base64,/9j/4AAQSkZJRgABAQAAAQABAAD/2wCEAAkGBhQSERUUEhQWFRUWGBwYFxgXGB0aHRwcHhocHBwfHB0dIScfIB0jGiAeIDAgJCgpLS0sIB8yNTAqNScrLSkBCQoKDgwOGg8PGi4jHyQuMDQsLCwsLC0sLCwvLCwtLCwxLSwvLCwqLSwtLSwvLCw0LCosLiwsLCwsNCwpLCosLf/AABEIAMYA/gMBIgACEQEDEQH/xAAcAAACAgMBAQAAAAAAAAAAAAAFBgAEAgMHAQj/xABFEAACAgAEBAUBBgMECAQHAAABAgMRAAQSIQUTIjEGMkFRYXEHI0KBkaEUM1JicpKxFUOCssHC0fAWJFPhNGNkk6LS8f/EABoBAAIDAQEAAAAAAAAAAAAAAAADAQIEBQb/xAAzEQABAwIDBQcFAQACAwAAAAABAAIRAyEEEjFBUWGh8BNxgZGx0eEFIjLB8RRikhUjUv/aAAwDAQACEQMRAD8A7jiYmJgQpiYmKnFc9yYmerIFKO+pidKKPqxA/PAhbsxmVQWx+BQsk+wA3J+BinFxfUzKI2JQgOAyFlsWLUNe43xU4VxDmASzUpjhBexQVtTrKa9KMf5C/c4HZfMSRlcw0EqBmdp2Yx0I2JKkgOWuIBfTZeZtvgQmfK5tJF1IwYWR9CNiCO4IOxB3GN2FibN8ni0aKenNQuXX/wCZFWl/qYyVJ9Qqewwz4iVMKXipxHOaIpGUrqVGIs7WASL/ADxYljv1I+mAfGHCyRRBr5hOsMb6e1abHcnudtj60DKhZZfjMreVCy70aXcAkXs/rV7Kcbv/ABAF86Mv1DKP8Uiov6E4HxZqLbUjoC5WM7dQs9XUoFbA7E+YepwUhgBvlyXpNH6gkHAhb04tGRdkD3IIH+KtP74sxTqwtWDD4IP+WBT8Ms6iihq86Eq3b+paP/f6jxGsmYaP7wFL6zpbtXq6sQDe247GsCE0YmFzLZ54pipYstGwSTuHYWNRJHTp27fS8MKOCAR2OBCyxMTAriwEQac9TgUgbsCaUfPezfei2JAlQTF1dn4hGgcs4GganF2QPcgb/tiiPFOX/rI3qyjAX9SK/wCx6YTJEshy2pmOolhVKwAfV7BrYEdqobBNt0akRiwhtdluizadYINkhrDbH4N98bBhRMErC7FmJaE9ZjOEKGRTIG7FSK38pJ70TW4Brv2xvRrANEWLo9/zwseGuIrHFM0hCxhiy17BTq0qLtaQmwN2D1dWd0nicvfK0qAy0SdWpSQNqIqjf9VhWrftkc3KSFta7MAUx41w5hXBKmwDVj3GFZ87mBUjuIwtm5RV0psctQGY6bbYC9thp3mTz/L1MhlmUOSSAI4RYo6NwNINeZjVsaJ71Vk24mMYpAwDKbBFgj1GBHG8xIrDSwVDG+5IUaxWkWRuTew1L5Sd8CEYJxXl4nEqljItAAk2DQOwO3p84XZJiBcul1KFHZ6RXABYEI41A0pY6dQOk7HuBhXVpZgWjk5TFkXptUFEOzKVAMd0VFMRfbAhP2JgZ4dzLPl0L6tVU2plY3/eXpb6jBPAhTExrgzCuLQhhZFj3UlSPyII/LGzAhTFPiee5cbFaLDSACaALsEUt6hbO59gcXMLviOVS6gxg1/MYkq/LI30UCHUEgsptaBsb3gQieWzTrJy5SrMwLKUUr0igdQLNXUQAb3vtsTi8yg9xfrhSyuZeN2MRRi0YGnR1IEJVSY0N6AdViPUC11oBJxpyWYnXTHE5kkmkkkMx06Tp6EBux1KpcrHuFUgBLFCEV8S8NchZYV16dpYQQvNjLByAe2oMLo7MGddtVgbnftPyaKQ4lD9jG0dH6HV0fvg8ePxgBmDBGdkR6JBI9dtwCQ1E7Ut3RGLz5dGIYqpI7EgE/ripDthVgRtC5T9nHHEzfE3aVijxQ8vLRP35dknc1ZVCNzuwa+wx1vCB9pvgVswBnMnaZ2CmUrsZAvp8sPw++6nY7FPs88cpxLLavLPHSzJ7N/UL/C1GvbcemIaIspcZumvFfPRIUPMVXUAtTAEbf3tsWMDOJ8Si6omNsy9r03ZqtRIFnfYnfF1RAclnSBrDKGropjoIdlKovMBoAVZGnVsdhjbw+cAxoOW+nUQjDQx8pJCnp1rt1avU33vAuRjGOtGiJYlmQhRepixOmlINb0rnrNkbkWJFYSHYsgBB0JZ1MhChGQaaIJBJS9zvvQEIkOKtEobUdLdVuSwohmtWLFW/Cqorn572L+X48mn70iM1Zo2vwA1bnbt3qrq6wIyeRnYKYXMdDUVKaV6u6FSoVqAHtp7Chi1FwNpSC6GKixOkpXm6QAuxGwJYgHYDezQhaM4pGYY0SrKxVhdbCEg323LN+h+cFOB5+y0Z7jcfTsf+B/PFZoHhkLzMBGxt5FFAnYAOK6UAsWSRu1kGqMDIIHDgU1VY9vpgQt0kgUEsQABZJ2AA7knC34i4kp5ToweIMQzIQwDHSFuj7av/wC1i/xvd4lPkOo16FxpKg+9DU1e4B9MC+MCEIWlRW2qiBZ+LPxZJ7AAk7A48/jfr4wOKFHsy7xjXda6uaHasN4QrMZdkiOrUDUn1ckEWSBQtjsPlR8YtnhiRyOcz5Wc6Yl6mmOssvQCSVAPsCezbDqTM34glyrKYIVfmMFjtWYh7ocoN5NVsq6r8hNAE6eocC4IYrkmbmZhx1ufT+yvso+O/wBKA9CMY6uAQ0tkXnZw7+uCy0sK2mDmMoEuWFh1hK83S6gbkq8oO53jXQOsqFbZfNj1cy5UkkQ7DUykMRYYOrSNdENuCWUdqxYzuYj5hBhYBGNblkcU2qk9KPV5StgWR3FHIPHOgKSNmuUKJjOqiw7EAoi7dh1AevpghPleRrHTCNTNINWxXX1xxhbZmXQhNBS4Diz3F4O8K5SxvJLoqNzpckMAo8tMbA+g/Qdhpzs8MComh5pWH3cJon6lR0KPdq9Cd6OF/jfG4YHDcQYT5gUY8pFukd9tQ7Fvlr+AaGFuqAJ1Kg+q4NaJJ2DrmmA8emzF/wAIgSId8xMCFr3RNi3vZoe9YCZziEEjiLLSvnM3T6nA1qFKkGyCkaJdeT1ABBJ3G8T4JxPiygyBMpAPLGxbUfYsALJFeun6YevDXhmHJRcuIbnd3Pmc+5/4DsMUaXE8OP6C1VKNGkz73S/cLgd7tvcPNKOXpmbo0lX6pAmm21+uqirsh1C22NrW942cPduejK6sEYh2YBgA2kMXYDSxDA1T2CbNjsxcf8P8xhKilmDAsmoANQIUi+zA6eoEGgd8Ck8OSFSZFSIDe9ekr27MNZPrvqX8PtZeueiE3Gppxpy40tvdBZKWtiG1CO9VjzH88Us/wl7DZmbc+UWWIFbgBeWoHa71AmvesE+A8OjWV5FmEkhWmCk9rJFhmZu91RA3O2APHeKXK4kZAAxABsFdOwPYjeyb9/ijjDja76FOaYBcdJMDmR6qzAHFNXBJE0FEZjp/qUKaPagqqK29Bgljn3AOLqM1EiSrTMQQpB2Kk6dwDWoDt7Y6DicFWqVqWaqAHbYII5E+ql7cphDeOZ0IgGoqWNbe1G7IIIFeqnVttfbC26kIoj6kALLHYcONWomNwRqayx1ghlUDps7tudyCyjq2I7MKsX3G9gg+qkEHaxhek4ZyDRVBGdvURbmwSo/lsGJa/XanXZcbFRZQTNQ0G/6brVsALUDSZYwtgEBSQbpiQcaudq3fSrFiOdGdq0qoMgOm2JZlJGllpqoAnHscUgtVDIaGqO9VKCWHXQQ9z5iL6hraiBoZthzGYtSqzCkYOE1EkkWCTYVXBNKSp3AIhEosysemSUBY449MRTeIehIb8JICqAwAG4BOo4vcDyTImppCddvo6Sia2L0pAsgXVknYemFfN8VjgPMaW4nHZQ2tmDglQrGgzDTRLdtR7veM58zAdbRTS5ZxIQzIjhK720bLyzt3NA7HfEFwFlMJ4xQyPAoIZJJYokR5jcjKKLHfc/mSfrha4d43dGkTMKHSJgjyxKRpsAqZIzbAEH9bFWMN+XzKyKHRgytuCDYOIDg5SWkKnxjhzyhdDldB1UCy2R26lPbvsQwPqMAZuGygVOobqU69OqwFN2yUdReiC60owU4l4hEU4jtCBG7uCyqRVEG2I2Au/hgfTe14f4oMxl45QwbUosrsCfUgegPf6EYmRMKqVsv0hRCShCaVjPVHbnSADGeWxFWNu1bE7YJ8Gly6kvShmYGlDNR0DvpXTrq7obb/ADgjx/LIImflo0nZdQAtjsLP/X0vCxl0DKyyqmoBmClka1PmXoA6QWobWNQ+h4v1X6p/ihrBLj6f1MYzMU75bNrJek3XcUQR9QdxiZnNpGAXYKCasmhf17DthG/0ksbhg8iitVEMxFixTBSNJ76TqB2qhWDnEM4ZuHNMQEKrzlJBqo2EitRo0QoNGvr64fgMc/Es/wDZTLXDeCAe4n09UOYAdUTzXG8uoppUOrYKCHZr9FRbZtvQA4HcLlOWnGWN8qRS+XvulbtF9FG49ht7Ve4VwwKeaWV2YdJRQqBTv0gE+bYk2boegxW8XLpiSYd4JUcfTVpYfQqTjfJy5nWQ0S7LvVvj8f3Jcd4yJBW5pfMAPcpqH54S89I0h5khA/8ATTUBsD5j8Ajv22vsow+Ty2dNWPxfN+n/AH8e+OT8a8AuvEIo0kRxLIsgZh96iqunT5aK6VYg6gD94CtkHGLE4NjqwxEDMBAnfNv2ppkn7eo2o/4Z4Y7N/FaeYIzpjBFXuBI4X0oCgu52C0Sll1yGdaQva0ATpYbhgCR399rqh3FX3wNm4ESeSplWHStU+lVA2KrppmY1vqJG/v39h4MkWXKysY0jJIdZXAob6iCdIJJNrVe2NlGl2TQ3zO87SqvdmdbTYt0sMk0rxyqP4cA2K8/alJJoqRZIA9gdr1L+d5UbnL5CIMwbWwBqGNuxZgKDEV2YlQR6sNONub43LnG0QExQ3Rf/AFj/AAi7H6+w3Yr5TfXhEEEC84rHCK1RsR1t6cw/jNbaB0/BAAE5y8faYG/29/JXyBh+4Sd3v7eapcDyTtqbLtqZ/wCZnZFvV2sQKfMNh1no2FBwNIvw8FyWUmEhS55O8rhpGJtVJLGwlllG2kbgD2xrXxVJOayWXMg7c2Q8uMfsWNe2x+MaeMLmF0vNyWKqzArFJpB1KdJOthVDVbLRKrWmrFmZSPt0VXF4N9euoRz/AE9DyxJrGg6aNH8ZKrtV7kVj2XjsKsFL9RYoq0bZgCSAP9ki+1iu+2FEZpNCaQh6QCNSUoWmXzMxoXYsA/ljZz1EjlQWII0sOSdZ5np922mvNvW523vF0tHj4wywTUzFRtsVO2qit1sLBB3Ow3NUcDvE3GEf7qpSoCs5jG9nqVbuwdO9D3GNIlbRZjcsaXQEF6NG4LCADv0hdh2xjmSrT7R5lA4XmOoajQYWVMZsgBexBOrf5uwgGSlVmF7co2ofw/ivKljMaZlmZwDrQC1alYWSDewbf1Uel4WeISRpmc0JMg+cIzMpMyKWBBIIQkjYx+UgbY6JkvC8LHUsmYBVgeoaNxv6xqT+WPJvAq65GjzWZhEjtIURk0h23YrqRiLO+xxWr95lThM2GaWs27/ghInh3PA53LcrhLxfeUXZKoFSCb0/hB1d/THYsLOR8DLHMkpzWakZDqp3SiaI3CoDVE7XhmxRohPdULzJ/f7JUxCMTExZUQfO8AUjpRWX/wBJ/L3B6D3Q2AaHTsNgd8CcxGYzsNQH4JG5cgs9RVuxG19LaNzsABTdjF0B2IB+uBCToMglltTKSrsrnSKDSN1AUACU/FpvqPf0EK2cjdUkmhaIo0skyhhJrRwFULuGGlkGsqexO2lcNnHMlKx/8uqaxuWlBKkEi0AFGyN9V7EAeprnmcgMebWSXKSCRAEXTK5VVIW9JHR3LbG/LZBJW+bWEVZNx3JjdE28FyrvEumWFsxJGwln5AKuNYPkBXUApKgsd+5HcYH5jw0uUnhE8sr5Zmuw7RKsu+7KhAqtv7t35TqYvD8b6jz4BCaHKAfXSLtTMNtV7/Su9HBrP5BJo2jkFq3f/gR7EHe8aabc1MEa9WVmVMhg6JU434fLzXpEjWrlr5ZCEgNGSB1I4Sip2IJuu5N+HsiIw4UaFDaRGOyAKoFVsQVo/F16Ypw5bOZUBUCZmIeUM2iQD0F+U1/3Wwxn/p7NHYZFvzlUD9axDQQ8uOm6D63Cgs3EeY/aIcb4UZ0UBqKtqF7g7Eb/AK4C5LwUVEgeUtrUAXvpYEkFdhQNkMPxCu1Ysf6T4ge2UiX+9MD/ALuMhx7NJ/OyTV6mGRZD/h2P74H0qT3ZnDkVGRw3eYVd/CcrXcux9BQ/5MeeKMiYuEzQ6rqPl2fYsFo0O2k6bo/Q4M8K4/DmLEb9Q8yMCrD6qd/z7YCfaXmAuTo1TyKpB7HZmrsfb2/TuGBjWguaT5k+pUsBLwDvQX7HePs0L5OViXgJMd+sV1QsAnQ23bsyj02aPHP/AMBP9B/vrjkeRlbLSLPF0cplaiaDKaLAml7qa8rHqHxfUvFfFY5eGNIrCpEVkBIs9Smtj3HY1iC7Mwjgnvp5KrXbCQjmXiNgkex/Y/8ARf0wA4Ef4jP5if8ADH90n+R/3WP0fB7iud5GXkk9UQkfJrYfmaGBXgjJcnJqzGtZMhJ9tgpP1RVP54s+7wPH9fvkks+2m52+37PpzR7MZhUUu5Cqosk+gGEp3k4jKCQywKfu49wXN1qcjsBvv6eVbayLLynic2lbGUiYFjuOaw3AHx6/Ao9ypXLi/H2Z/wCE4eAXrSzrQVANqB7CuxbsvYAtsFvcHXOnr8evdqxjS2w/Lf8A/I9/Tv03cQ45HkwIol5s5oBEFBf6RQsgeyCybv1LYx4d4TaV+fn25sh7R/gQH0obfkNvcud8X/DvhdMqNR65T5nPz3C3uATuT3J3J7UbxcMLrv8ALrXrvVC8MtT89vwOe/cqGX4tl9fJSSMOvSIwQDtsQq+oHbbtjR4h4xBAqLPIkayto6yACD5h+hq/Sx2wN+0E/wDlgugMrPTEqG09JIIsdJvbXsR6b1jlWe4dLmtPNnnlRAeXr3oHTdF6JuhuQfTfDC6FnzAaro3iLhkaGmzDvayNyy8eryAdgutlIFNWo/vgTyQsyuxkReaCS16hTMS38sLqDOBW+7Hbthdg8QtlJhI2XyyhQQwEMS6lPSVDRrqDE13J+hw/57hAfLxTwRO1rzOW0h21JqrqO253re/Q7gyDKJB0TBDxiHlqeaCPLbbMTqC+Wgb1ECqG5HuMbZOLQrqDSIuk0dRA3ABPfvsR29xjnsma0uGVBHSA6m1gAXEdi0i7FSvrsSvfTvmJw+lmVXuRdemQGwbD0pdjZ6eo+lj5MqV0LLZ+OTyMG2Dbex7HFjC3wGPKTAnLmQHShIDzJQIJUeYDsSdvfDGooYEL3ExMTAhTFfOcQjhGqWRUB2BZgLPsL7n4GMOLRO0EixNpkKMEI9Grb98cuXJVJG0ue0fxBAUKgaVlkVgoLnVIgplALMwDAbg1jm4/HjBgSJJmNdncCrsZmTfxHin8TPGkXNWgxR+qLU2xqnUE9IY+gI1URWJFmZFkCmSUMJKK2h1eVyDqk76VJ2oDUdq2IDhsZjVnRGtCs7E6i+uOldHYoqtI8WpTpveySdVlp4hOus3pK7MrNDrHUt9JDDfSv+WJ+n4x2IDg8AOadl7EAjaegh7Y0WiQyEFkeTaNdR5q1sGBeubQsgH/AGCCeo4ySfMjWA7EtIxDHltpBYHRoDEnSgPybParxozZy7CneFlIIPVKq+ZSSSGK2WC9RNn3N77HVUXVrRApd7tjWutdjR2OoGj617Y6KorGV4nOZU1AlSGLAKxAGo+WgNRHStn09Ae5KfjQX/VTt/diY4DpmCIgFY6iFjioUQHUMWa/xqgJrbsP6sDG4hnIGa2kaPV0kASUNR813IaUatmHoO5xzcX9ToYWoKVQ3IlMawuEhH5PFir5svmgPfkmv88SHxrlWNFyh/toy/vVYocN8XSOgYIsgtAaDRNb6SoCtrUmmH4xXrWGiWBWFMoYexFj98PoYlmJaXUXSBwPwggN/Ic/hY5bOJILjdXHupB/yxo4vxRcvEZHVmAKilAu2IUdyANyNyRgVnfDuUMlIwgm9OU4Rvjpv/IA/OKfEVnijaLNj+IyzCjKnS6D0JHwQDd7Vd3thpe4C48dR4qwY0mx8ND4bEF4vxlsxIkiosDIbDqdUh+CaCj6U3qOxIKR4i46M1moYUzTTMS2uMyMykgg3QZYw2jmChXeq3wzL9nywI+dTPT5mjsHICiMsAwYV5lHVfT27DCn4dRctxDN5YqoEw5kbEDayCu/ell0/FB/cY5mWqKv3vm0iNN198W8F1GvpCmHU26GDOo2+E38UXXw9OIuY4RE0aiylb0ldBcqKfSaY3q9TtuQNSDXBBG9OI5M2u4JAAlRBWok7hCe/wCI4YF4jI+VMAVQroEMhZi/L26QhFBivSSDV70fLhd4c4ph7Sz/AJasxL/0xWtXY6m7IZsJ8wnYenU7VvaDaY8itfCvEkojzXDbJIlR4ARemNgzt/sLIENfND0GPOMLNEsEMM0oEj6Xt2IKBGLWt6PTtVXXpti1w3icDSxlVHMmDDarqO7s+wO31ON/EmBk37RrX5tRP6KF/wAWMVTFVC8bIHnqPVbKeGpwQLyZ7pg+itjxBmf4cZaN0VBsSFKuV9QWU9yTZNAnezuTh38A5vLPA4yyFTG/Ll1UW1hQdyuxFNtVAbgAVWOf+CvAeUzqTh5Zkz0cmqWWGQrtJbRgKbXSFFURdg79sM3hZMrwiOSBJXzc8krSPy01OzHYA0dIIAFi7sk1vWO1h2ub973yCLLiYp7HkspsLSDfrqE+5icIpZjSjufbFGXxFAp3f1VRQLWWrSFIBBJ1Dt6b+mA8n8fmkZGjhy8TgqRIDK5UijsCBuPQ1gFxTKHLF+dRANpK8caJqILCqiI1FzW5sHftWNgdN1gLYT5luKxSKGRwVNAH3s0K9xe19r2wqS+EstJIVizLrqJ+7UIwXsxAtSQBY7nawPYYoS8Sj5REL2bBGkqNwyH8CBh+LYeqjve+SZzkssnlNsVJ5aCnNd2ADEqqdjtibEKlii+Q4fkYhzWmWbQNepypCA11BVAUea9VX1GjucF8z4mgQMQ2vRs2gXR1hK+uo/lR9sLXB8nl+WGBcEdPTGu+k7XesVsCFc2NjQOLJSIbLFqI7cxiburqOMaDdDt7DFDUY20qwadiM8Q8OwunTHGpsEHSAO4JG3of+mx7YAw+EJQrBRlmsKAdIsaQPxCOzvZ+LoVQOPeK+H8xnFQHSgj8qNGBH6UdN6wRWxvazj3wt4LzWXnEs2b1gXcaKwU2pAs31EE3bA9vTFW1HOd+Nt/wrFoA1ujfAOD8nVqjjViWIZWLGmawu6LQC0Nu9XWDOJiYcqKYmJiYEKYVshAFMsRAuOU1/dJ5kf8AhVgo+VOGnFRuGKZTLvZUIR6HSWIP16jjj/WPp7sdQ7NhhwIInnyTKb8plV8llrNnsMC85mGEr1smoVqmlj20nVQ1AeevYUD8YuZ/h0jS6lMukFTQZdO1bAalIBrfffGAinBF84gMTQ5Y2IG183+932GrYChhv0z6czAUezaZJuTvPsoe8vMqp/pEajdkHTprNb7qb1DWez0Nr2N+hxhmM3A1LKzaGD6jz5CVFUBQPcgncbe14smLMDQPvQqkagQGLDTpYag7EblnHfcKO14lZgACJn2C7NHd0VLWWI81Ear2vsfTpqi1R5AnTzEAXlBaNHUzgNKx73Zpd78p9DgbnOAOqVlmo6mapJJQAWYWQVb0UUFII/e2XIyCCBVzLxo1Em2AAsk0LoUBttsK2xrzeay6x8znRhL0hjIukn2Bur+MeO+qfTMZ/odiqDg7/iRuERBkG3j4rSx7YylUuC5Nmmp2DiLqJChQZGWgKF9ltjZ7uhwY4zxHkQvJtYG19r9L+B3PwDgPw7jscMAZwxZjrc1pGpj2DPpVqFIKJuhilxTiDZwMvJddCF0RqJk3CvaDqXpbT7kO23bHb+n0m4XDNotIzbdPyOvl6BLdLjOxCSRy9UrMS+5tyACd9wNifc0bPxQHnBvGM0ZIP3sQNdVkgfUC/wBBt6KcaeM8KkMacs5XLgowY5gvzFa6HLSze1HfV2PcYteG+Kw5WLTJNLm5G8+mNVRfhAwQ18mz9O2NUNp7Y65pwp52y0T5/wARGbLqVebKC0Zany/ujA7qFvYi6K366ezKeV+IZ1SXJ5hm0gOYJm2J0MSrN3o6SC3qLrD43HHVXly8EgYKwjIDEAlpH0nSpBUhl2v0vagcY5vw3w+bNKZMoGZIhpkcHS4GxLDymgB1NudQ7ijjA+q0kOg2nTQ22d83T2Oc1pYRrG29jbyQ7j3EIeHuRmJGCMdUbEFi17t5Vqw9+2xXChB4py0atKWOiaSUoQpO4kdqatw2llNH0Ix1/i3A4czAYZkDxkVVdvQFf6SPQjHIM/wqfw/OZIwuZyswK8t/cC11iqtSfMO4sbXhGGZSq5gZzHmnuxVWmWkRAWXhrJQ5PK5bOTy7z6gCwJCDrOkEf1Elvy+MXcy65yA6JFYSMGfS2+ksCV28p0AJuMPUMMGcysZaJGikVXCFQVFixQ9KvChnvsxyUzSPlZHyzRmmZDaA1Z2JvYexA7+xqXFj35ySCDukJ9N7qTMkAgjfBuivhjh+W5s8MTjIQPUjoZLeRR0D7xiQEBPls+YghrFdL4Dw3LRJWWCEdiykMT9W3/TsPQDHKvsu+zWSZ48/nJhPE8A5Shm1AsezkV5Re1nc79sdFzXgKAnVEXhcdmRjf7kn9CMdlrXiCQCd/suS51N0gEgbo9bplwueLeHGdOXLGGgsE1dk0e5BBWibsA9hZHbGn+D4lDtHLDmFHbmgq37f8WOPRxviA75BT8idR+25xNSHsLXAietQltaWuDmkW4x6wkPLeACvMCRysuo6dSatvSmDLY+KGHTgnhidIVBZEflgdQZyDQ2O4IA7UGxvPFeJPsuUjj+XkDD9AwOPRwXPy/zs2Ix/TEv/ADUrD9ThLaTQIAJ5esJjnPcZc4evpKTuK+EOOzTFBmsvHCOzR6ksWdvK0gI9tVdt8MPgPwXmOHJmTLOJ3lCldm8yh+5JJN2P0wVXwPEd5pJ5j/blb9gKxUHhKCMh1gJ0sCy27Wu4ICkkGrDUBvp7XQxpY2NgCS4jejU3FraPQQUYGyPQ9NC996Ymq3r0xRzPGOXH1Sa3V3JUuiswUtoG1AKaXevXfa8CJJLBMJyrFtejSkbAdVRlgtuRo6qAJ9MWkmmVGro1MwGlOXoDghVGvlgshog3vZ7erEtXYeIsJddOQ216iEN6QoXmaVsG913Psb2YsJsYLONMqB1Kdrle1VhXT/UoII11V7WbwRj8VKEB0u43DOQEGrbaib7Eb9vk0aEJhxMBuDcdaZiGQqDWmusfiu3UlewHt39cGcCFMKfijxucrmYoBGDzADrc6VFtp7/Hf537VhswI4lEOYoaQgNqNnlgKFAvSShOo3fcbBje2KVGuc2GmDviVIIBuha+JZ2HRob5SKSQf4lYL+4xrfjub941sXuEXb3/AJzNXzpxlms8qMv/AJdCFbq5jnYX3pxTS0D73a0xs49yvF5wDUcaljsY4309qGokAG2B7H8SizROMrMNUH51XH/qByH7Vy8bGha2zGfdlMc8QQXq0wNMG7UFI5Y99wxH6YKStPqFycvUdg5j7dz0hSSQL2D/AJ+uKDcYlFFnTup6pFVKZ2RTaMWolkABFEiifXFfLxrYRpQLVjre2Ol9YI5jcvYkFglEjY7DGtrcohUJlacxw53LwrJlWZ2/mazzSdRYFgo2IKkVddNADyj2XhGWgDfxWZRZndHCp3tVZBSEs7WrMCTfp7YN8L4HG8aSOCXO93p33FgLXSQTQPZSBjDjPApSunKcqIUS1XGS34SXQE6R3I9dt6sHMcPTp5ntbJM+M66lTnKXjkYQDJDkz0jefNVAgHvoUKSP9kYtcH4MMwWU5odNa48rHyV3ugWA6ht2O+C6eDYmF5hpJ3rdndqBr8IFAfG14M5PJJEoVBQ/cn1JJ3JPucXbSM6ADrdH7U9o7Z7lCo/BmWQdEYDd9RAcn667H6V+WPJ8hmVQxxmNlIobaNvY12B7Eiz7V3BqWUKCWIAHck0MV+KcUjy8ZeQ0OwHck+wHqf8As0MXNNovpyRmc43ugk+cjygHMkEsw2SJSAdTdzp3Nm92PvSi2AKvxHKyxxXm4CMvdo0ep+SobUEnRTZiG4DCwoPUAVBwycJ4NK8kM7oIyupqY6idRY6qoaXYGmJvbatzVzxtnTHlWVd2lIiUD11dwPkqGA+SMJfQZk3AaR1qrscZiLylfhmemI1xzJmYzrOqMh9y1rQHYKLsXdkDsoON+b4vMfIm/LRgsgIYlmF2AT2X2GxPfasVYfBOTlzTCSJNOVhVZJIyYmeUjUzFoyrGhfc7HHnhvwTBJlRNmGzTcxiY4xmp/KTSqBr3Jom77UT2Jxj/AMUnXktHbZb9XQ7ifEJEVxmpVgHT1EhU2JDKLNsCvoASSe66cDZcxJmFiDRzx5ORVjnzWhlMyAXUSMdQVrI1ncgsFB7Yd+H/AGb5fLpI3Iy7O2o6mRmZVI2Alcs9gfiqz32xb8IZsNw+MTIzIQwsrqUqHYAULIAG24AoY0NwoaePLZ1qg4jMOHO89aLTFwN8sBPw1g8TAEw3asvboP07XuK7kDTg3wXxJFmbUHRKvnibZlPrt6j5/WjtgFl5f4Bw6NzMjMbDKdWgn1BHcH39R/aHWy5rhUE+lnjRzsVehY9irDcfUHGinwtvHt1zlJq7zfcffj1cQq8niBU5mtSNGqqNkhSBe4AFk7UT8kEECHxJGNIKuC0ixAEAHUy6vf0F3+14BTtDCWR7MmqQ1JOy0C2lK1Nurp6i7prOxqCRHZCkbtqdTKQskgZdDWDZK3rAG52Bu+4w9Z0Vl8Q3pOyDVuGIs0SrDfYENt+R37Ys8CzLGImUkkUWYggE1vX4dO34TX0xnFPl4iABHGx/CAoPlLUdPrSt+mNWclhzatlnBKyJ1b16kae96gVNr8b+owIXOvHH2ps7cnIsVW95V8z1/R7Jf4u7elDc5/Z5xKZpJIZ55HOZRlBd2fQ4ViCLO1rq7f0r9cX/ABH9l1qP4RI9asCD5NqIYHvfv9a+cM/hXwamUAZqeat29FvuE/8A27n4GwwGnXNYGbbfZd12IwX+Msa37tOOwyT+v6gv8aCv30xjDg0paQqFYkjSDFXSsiiw2w0+2PcmIQjGMFlJV7WJrJXsRcl7WdtN0DYIGCGZcQzSruoNFBzDGtaV7G9hqMnqBsAMU/4skMWMDFWHcSTAKGIP3kh0XSn1G4I2onG9cJecMliaNjypAyMgSLpDFbDGhEFYFbbuav1NnG2Hh2aYkrGiXeghQjAFSBqdy0h6iGsAbitxhezvjkxl4S7ynRoITTGq6lAsMhIJs2DR02QRYGHLhOcnEAL8pFVBu1sVAA76aVtiOxX88GwHepgzHWgPoQfFHsrq0jWAG9aJYfqQDjbhUzvEZXQ6BO1qaYkZdQSBRA/m+vamww8MldokaTTqYBui6Fi633P12+gxEyrOYW6q1ijxhYBGZMyFMcfWdYsCvWvU+3r7YHeOJMyuUc5T+Z+IjzBN9RT+12+aut6xy3P8ddRHCxz08crgyxSoSzBOoiM2T5gFNehugQMUc8gwAtmGwYqtzl1puNsbTw4SulcB4zls7DMMogQgFCNIjI1AgG1BoHevXbtgbm+HtGxPkYOmnfSuyBC2t7/CTsAb9he9r7PIFKTzkaJJpLaPQyCNVFIoDAEgAnqqibHpjzjmTVJT92sf3bOvLvcRurdgqguduknsPjFmzF1nxLWNqkU9OPPdN9qGZaC9BYCtNMVYk6dLMdLhQrEObOpvQ9wRixkM3AubjgkHLkaDWnWblrqZyy+opqF+jXdCoY0QaTrPppDBbViNVBi7NtK7UD6MBVUM1URuHMYhGw5k7sLCMrBRLICwBonR2obb3cVJy2SQvZPFhLoIGJVZ0izCMSzpzK5WktvTki+5o7DucOGczixIXc0or0J7kAdvkjAfLPE8S8qPQGmQik0B6YEuO2oFVLAn2B9sEuMqDA4IJBG9KWNWLIAINgb2O3fftgZMXQVUfxRCNW/kCljtQDLqvYkmh7DckAXeKuZ8QyMSkMe4JBO5I3AFrp22N7+w771Shdy1KhkXV1FmZ7HUDenpugmzVsCL2BOPEo9KsZJGCnp5YYULK0Ai7Ciw3LjZhd4uoWMiyanaTMHUBrKag5QDS3TGvoG0tZb8qsHcs8cGh5hJmZy7xxnY+QEkqCQq7Dc7tq9TV4p5XJJp8rICgCLpKOrE0ObvaqR6NYokWdseZnhrRZiOPMqk0RZxAWdjoRIhQaMroJ2825s38Yx46saFF1Rokjlx2KzdYTnDnFZEe6DgFdVA9QsD6/GFjiedWTOM7bxZJdR/tSt2A+bAr+0pHrjUuZaGBZJU62KjKwczm9RUAGyAdrruQPTdsa4uDnVFkr1G/wCIzj/1E9lv5O30o98Xzl7RaDuO/YLefcmMEXPW/wBu8rVmAY8gFdgsudcvIx20q3UxPsoSgfazix/42ykCruW0gJGqigq0ABqalLEDeia7e97o4Bnc7MW3ihjaFf7zBlYj584+mjCPDmJsvOGj0hlILMV3Li1ZC1Xp6fLdbsRvuEVKxpXGmkxOnDz8ld5a1hc4aQYHH2sjXiDxvm5kEMUHK5/QurzMG26dWmgfLqCsASNxhbl8Pz6ly+azmpkARY0GuJWqlBBZPWgSkbVvvd0f47xBnMOeePScvMIsyo7dDB0b4o6kO5osNyBeMJuOciYqk6jmSPKHR71q+kqWVVc0oB2ZSbY7V1Gr3mJudPLu+2PHSLpZquytNMeQk80b+zSUS5OSCQWqNsp/okGqv8evBDKZlshIIZTeWc/cyH8BP4GPt8+nftehc+zrN1mnUEurh7IWuzalLKB0DzgXXcbDtjoueySTI0cgtW7/APUfI98aKMupgjUW6702qcryCLG/d8hAuO5N1k1LIVWQuWrUCKhokFbJYBbUVYJY79hVzEO5DyhrpiaBs7DzFkoU4Owpd9x2xMv9w65PN9cLbZeWyPjQSCCGo0CCNjXqMaPGOSOXiLRR6wsZIV3didFFlBYtp+6DMNIslO47HQHSEgsMgDbosonhEpDE2WcNI+lbZCArUE1UzXTA1Snf0xo/0lyigEB1dJH3UzC+ktRJIXqJUe5BPsD74azazBxloZcokwK/h1DptZq30k0UJa9XQQTRxnxfwzmGhgjaRndCGaQWSCHsBT57UeVjfbc+4XHYJVHhzJBFwmPgvFOagDgrJVlWFGr2PYA+gJHr7YJavTCXwrgE65ZYYvunjWi3WgtpWkIUjf2vuKsHvj2TWcw8ejLvsqrLmCNa6BpNrsz6iNa6SvmO/agOMXCqDIunPHHfEfDpszm4XQq8SiNnAmjsNrd3uMuG1LrYdr9u+OpcAUiEEsWssVLG+mzpP0K0a9LrFbjHDNb3yzIHTSSGClWU2jWTY8z9gfTYjFK1PtGFvx7+ibTeabw8bFy3iPAcy2dlmMEvLaRSGC6ulT3tbrYDDe+Zkliy+XCPTxxtM5BQBAg1pe3USoBUjsx+RjHg32SQQyc07tdi6kIPcG2UKTe9shP574acnwHQoTmNoWwoUBTpskAtu211alfpitOlkptpiwaA0dwJP7TRX+7ORc37iGho74DQe+VozMwQjUQATsLq/vLNAUTsvoD3wQ4KhGWhDAgiNAQRRBCjuD2PxjblshHHehQCe59T9T3P5nFjD1nQ3jvkW2KjWLINdlY7/F1+2OYeMpYmzsFTVpikOsS+VwkjR0dXfUO3933x03xLBry7DlrKRRCMAQSO1g7Vfr6YQpvCKLHlF/h+Y3PV52WNjfQ5NkDZA5AobdtsQZIgLp4J1NrSXG/x14ozwbiCsUaKRWleO9CyhjuoZhRJF2O5Gxq73vPjcD6jJKwiVvV1hHqQBq1k7BlGw7qDgnwrKBZE0w6Nz2i0ADS3wPXBfiHDVm06iw0tqGk0bqu/f9MWKyYggvkJQGdjNoHAIDG0ZxXUqHSEjAJDDajdX3sk4RCMSijbLpIRxSydfLoIWZrBWxWkdIBFdmxPD8I9GI9mkdh+hYj9sWsvkY4/5aIn91QP8sQs68iy3VqY6mqhtQA+Bv39++NsqqQQ1EHYg9v3xqzmfjiGqWRIx7uwUfvilw/jkOb5qRMTpABJWgQ1gFdQoiwR2rbFcwBiVMHVA8y6yO7CYSqHJjRHLkUU6Qi6Rsyf1CtRH4gcY6+lTFpGoDVZKlTpoClFhgSBpdqIBG1g4IZ/w4qCMRBzVggU1jSQLDEIKaj6frRx6vCig1yOqKtNcjagCNJsDpCmx7t3I7GsWUIIqlpVWSQCt9CaQNLGmVdIqzr92JCgGjeL/wBoEsISPmxmRhrKKDR8h28woM2kE9vf51pntZrJRGZh/rnGmNTQFqoCqSAKugdh5u2CeQ4CkBbMZmQPJ3aSQgKv0ugK7XtXoFsjCXOz2aJ47PlNDALv8tvwh2TVo1bP50aWVaii7aB2AA9Ga6A772dzS2YycplJszL/AD5etvhjtGn0WwK+uKytJnsxDMBWVjk+7BJHMIU/eFa3Udl/X+oYv+IhzMzk4D5Wd5W+eUAVH+JhgAgSOjv62cFJN4PQ3deqt+F+Ffw+WRWFO3U/94gbH6ABb+MKXiPg2YOZlWCEusgPdQVp9LNTMVUOJF1Dfb23GOhXjVayps1q67Mp7gjuCP8APA+i1zQ3d/FUVCCSbykDh/2dTspSaXRETfLvXZ27qNMQ2Aqg1UPbF+T7N8nl1aZVcyKCxJKkNt2MZXl186RXvjPwNCUfMshZcsDpVZH1EMo6j8Ct/wAx7YZzmVnhYwtHICpAIIZSa7GrBHuMMOFZROUXjqOCUzEGo0HTgEpZTINEpEMqB5LbSDywdTk2iBtlvXXWpokbHfBkcWlWWnKhXagHUportufNdG6sAkb0DYGFD1qikqpCqjEM4IoSaqBkO5J6SFpWHrWN+Wy8scQ5UpGoJSSHUQKagY2NDULsl/S72xZSimd4vlp4jFmRy9d9J3IqiGsDp7irruBW9HVw7NkMMpnCSxpoJgSvNUbjqBBEgHcXZHvvfuR4Sk6kSxmJwxI0AhaDAiunlncA7auws+gNZ/hKTxcuYahtuOkhh2ZSN1YHcEYqReQrA2gqzBAqCkUKPYCsbML6rncuKGjOIOxLCKWvnblufnoxRz/G31tqgzETvHpjYxs+hwGavudakGgSb7A32GJlRCbsVs3NFREhQjYENR79hXz7YV3Z3LCpWDEqC2lGAcsQNLunm1VWnsq1vRGc0rFWXo/mB1J76m1NpOhXD2LAArah3xKhM0WbUuY1u1AuhsNth9a9MbncAEnsN8KmVn5ksREykragiPy+Zfjc0RRULQv2JE/aH415ci5SLSx2MzG6A2pemuojf0/D6msLqvFNuYplOk6oYaE6pxiM6eper3ZfZTtvv5lG3vi1FOreU3645Wr8PcC8um7KW60a1UINJvQx2W7YbFmwLikRc2smXvTFCxAbrDaIzav6AEA9S6qJX4xlr4xtKmXiDGyfhOp4fMYcY8PLz0XaY5Abr0NYzxzXwLIIszLJzNpVWR4tiE1MbIIY+Q97ogNuBtjpWHUMQ2tMajUbrSlVWBhgGR3Qphf8ReOMtk3CSsxcgHSgsgGwCSSALo0Ls0aGGDHKeOccjyHGZZM1G8iyx1CqIHZtSRL0qSBVJIpPz/awyo4tFv4optDjddHyfHYJYROki8o/iY6QCDRDaqog7EGjgZnPH2US6kMpHpEpe/8AaHR/+WEDgHhmGemdygeVkjVAhPTpB1O1gFb01VnSQL2GGfhvh/LUhEKudYRuc7Sad6vQTpuwV8oFkVYG6GvrVAC0AcTJ5W9UwtpMMEk9b/hYSfaRLKSuVyxY/wBomRvzSK6/N8D+ILxiSi7NEjHfS0cQQbWWIbWBVnzk7emGyecxOU1FQsgKLsqlCi2FClWIU6tgG3O4PpRzQbQQVbSqktdIQgV112acEBmJIj3rbe7t2Lj+bz4W+eajtWj8Wjxv8ckn8Q8LyQo8ryBnDBC4BJAdW0MxkGvUWMfTZA1Hc+hng2YGTnWSUGKJ1OkO1uyuqSKqpZlZkbo8u1NZwc4i8eVKPmpylgxqI100pNtZAsKNrYaar533ZHj3D1kQQPGzzNo1p1MSLHW/fdhpFnc7Dsaq3ANDxUaD/Jm/cb9yHYoluVx6t7LZ/pTNT7QQ8lP/AFZxR/2Yxvf1NY8m4HClS5yRp2sAczy6iaASMbWTQAo4z45x2SIsiBA9Lyy5sGyAbC9QonYV1UcB3jkL8zNSaAyyqAw/1ZJYjQO+lBs7BGHYhvXRkG26XnI0smfiPFYssq6rs7Rxoup3I9EUbn/IepAwD4lwabORuc391EASmXUhjYFgzN2Yg76F2HucZcAz0f8AEEAku4Ik5lllcEFU1lR1FSSYhYUg1t3scf8AE0cM8WWYgGZH7+h2CC/TU1qPcjFjG1DQ4/iEXnKosfYAMqj/AHf8jivxjhrSGOSIqJYWLJqvSwI0ujVuAy+oBohTRqimfaRx2WLN5NI7ADCQnYh6cDSb9B3/ADHzjoOYzKxqXdlRV3LMQAB8k7DFQ4OJbuV30X02NqHR0x4WKTBlXcEyuaQ6PvJAKCsRQ5dtIOpQS2kki9rABfg/E1VliSQTWx1OKUKWVpBQ3J1bm+2zbiqwBz/iDJS5iNYZUd2lWg8UjKrMVUsrAqu9DuSL+puxlOIxHTy1mdLUOVUQovYHUYxrsA1RJHzVW1zXN1ELOHB2hR1MsMrDmXZYylyShVXSNOnsx3smtyf/AGwM8D5ApzZyiwpmCrRRKwIAAJBH1B7beuw2GM+GZt8yjQsOUjxaQYqfQx1ahrGpbqtz713GMfGeT1xxZdIlJokSudIhCabawKBr6djV4ax0gt36ngEmo3LD92g4nruWXFuB6GMm7i6AvV5nJC8pqRjqcgNYO471eKqgsyq5oVWm/wAYLK2nm9J7jZKIp97AtphVJYV6hIpApge9VTAjsbF2Oxwu8U4N/DxkpOFVmr740CzWAGaiCC2nYrvpUE7m0LQqcEJWf+ZoZHUutspou++xZSH6idTeUAkABcOyuCLBse4wgHMLVSBSgNAqUkSiFXfdkB3YtaAmjXcYtZHIzdXIJR2RHKam0gHZapihakqgyDb2NkQnfFHi3DecmnVpIujQPdWU2D3Glj+2LU0wVSzdlBJ/IWcV4+KoTROn5Ygb+3fv6/OBCUsqjqyglupC7NGmkLIg0lLshWqxWw3oAYvcOSGWV0d2JBIXrQagS16QgB7XdbbgbjBDjnCS7iRI1ZtOk7LqHUrA2asUCpFg7iiMCcqZDo0zsNQXSkkiKbemXoRX/pFD2D99RIEIxxTh6xQSSRxc2VEZo1ctISwBKgaiT39sccz+abOrHNr5zruMosUjXT9fUCbLKC5NWRtjsOQzgivXMjKRqFWQNT15y1EXfYDsfbFCbIRJmP4mGLqRGUW/LSwKAACkbgkXY9frjFisL25aZiD/AHrXitmFxRw8lovv4bR479VzvMeF81mxz2yv8OEFCJYmGura6UWCT09S+259Nua4Xmc2ypHkJMo1nVIFKrpI7NSLe4Fb+/vjo0XiRzKAEDRhnDGP7w0CBGQFJ7iyfb2wbbPxi7dAQAxGoWAdgSPa9sZ//FUbXNtL6e/jK0j6pUbo0W/G2nv4yuJzhssf4BoUaZwNM41RMisT5iU1Mq6STvRG3pjsvARKMtEJzcgUBjVX7Ej0JFEj3vAufw3ls7NBndTsUVeXRpSFcuLBWz1b/kD84Y8PwuDGHc4gm/U/yAsuIxRrgSI2nvPp3KY5z9q7NHNkpxCuYCc5OWVLbsqtr0ggsFVGsWO+OjYWftDyobJlqBZGQofUEsF2/I/9kDGmsYpuPBZ6f5hU/BvBGbLPI+iM5iaSXQiqyhGCoFAYVRCBu3rjbmHkLyKjcwA0CGJJ2QklIVC/1r1A76fnBtCGy8ZyxGgBSgXsyjso3Hp8/X1wsy51DeuRnDBVPMcEWwdQKRWUE6mHnWqHaicMaICqTJVjMUhYBuSDuVsLsVGxCKzUKarC3qF71iiVRQKduVKdI02C+tyXAU9TEHeid9R6CSwa2MwOUr6TXSB5Yl0jULErluwsCpAdwNgcTKQSyKAsY1NrDtbBKYUrF+8hU9up/X4YSoS3414OTRlBDyqrN7gkda+vTuVq9h27YVPDWS5h1NuSRGqUKpTSbdh0kmvc77jHUPtJg05QSbkxXZ9TtXb3JrCL4ARopyoRTy61Ku7KxAAF+XWCwJZ6Utfa7Hfo12igHuGgPwuPUpONUsB1P9TfliyhVV2MkQMbFbYWpQ6RJJQUaQwI1Dte+9181IRI/S2pSTQIVVJa9LS9BNiSQDT1WxGplNixJnHFGXWSKRt7FoHJbqpUYmlLLq86+ZTeNOYdyoc/dgVWwLXuSgqtQZD5FUKauwLGOCTJldcCFchBDt2VIxGzxAENSvrXSCOliSpqgWIPbVYGeNuHFuM5BvR9A/8Atylj+zA42TyJQlYs9dKvKQoJ0vpIPdWUgFVvXeq+wODHD2bOS5WcpRyzSK5Nd2iqx86qsehwqozMI4j1WvCVuxqF3Bw82kDmtP2gcL5k3D2/+oCH6NTf8hwy8c4UMzl5ISa1rs1XpYG1atrpgDXxi1PlVcqWF6G1L8NRF/oTjbizRlcXBLqVe0ptpnQTzMri3inwHLlIVlaWNgWCsnY7/wBGw1V3IPpftgt4P41qiZT99Or2DPzJAsZQAFSQ1aXBsAb3840/aTwt1zhfUxEkepLJIBWlZV9heliBXmwwfZ7kYYMo2ZZxpYHUzUNKirLfLbGv6Qg3Nk9mu/NhWl5kk24cFwaADMWWUxAAv7qzJLmJBqM5VCOlgBCo6W78zqIohrCk9IqsF81JzYpGiCNOqtECo1BS2mx1UCB0kj47emObZjxQGntUTlApGrSqzMIg3dlV1UkKSdxdKoNkHDa/EeXbAAoDaySZlI43qlUgJpU9KjuGoae+OfUovpEZxEro061OsDkMwimVzKZaJ8tCsjPAqnqQnVrPnGnzAEkkCuxA7YGZjICVgZEeVtN20bOAxViANtK0dI9Bu3xRfwrmYnV2jYSO7apZFVtJbYUGIGrTVbfoLwdxixFAVnS4nZbmfP0ttKfTOVsdRsSI0xKRulRqwdrscxlVlBCpRXmUxFPYJHUBuQX8FZrXFvl3hcABi6BS1AdyDuwsiyB27DsFzj8MdZklXYwuZ4VXf7vm1OAo7nnK5rvTLuO2Df2dtWWQaSoZRIQe4YkhvpYCNXuxxWjRFH7Wi2/edL8d+9XLpF0S4lxI3pogEhBqBAJLaSd9iB6D17+2B+YXShJO/bfYG9qsdrNCvrtubM8eLCBmUgaAXo9jpUkDYj8VH8sUeF8KA6mZmN6rJ2J330jp9fbE1a/ZkCLlDWyJW7h855ikAFHBUMpBsg7eu9AHfc7/AKCc9GqMkiWE1MovRSEOunSzqQg0mQ7+wANBRi3kp+XJIyqArS6NRX8KgIeq/SRSf1xa4ZnOWh1sZLa7AAC6vT3q73r8sNYSWglVOtkIGcMuohWk2OiTmPIt+gIy40i63o/rjFYnV1d0iVVBJ6EUsK/qZ2lFWOy3+orzN8FWSRBzGCm0VWuqtjTBXGrzFfT8N2d8FIvB8YBttyCCURQTYCnqYM26qoO/ZQOwGLKEP4vleTApzDWqtShnaUsTRrflgABL3ahTWThSyHjLKcyS1+7VOoJLHqYDqYgHcgADZXJsN3NYZvtLyS/wMcb9a85b1b30Se1fthJPhPLDLlxpRu6mRmcH1KhWatR3ArcE2N8cbH/UP81QN3xsnb3pBqgVMm2Otq7PlMuqLSXXfdi37sScbsAfBOcklyaNKba2AJ7lQxA/ba/WsHsddrswBG1OBkSpgV4n4a8+WaNK1FkO5oELIrHf6A4KDHuBzQ5padqsDBkKlwXJtFl4o3NsiKrEEkWBvRO9Yrx8AUMW1EWTsgVNiSa1Aa/U/i9cFcTFlCqwcMiQ6lQav6j1N/ia2/fFrExMCEH8XZAzZKZE2fQWTa+pepdvXcdsKXgDgYmyMpUaY5nXSXBZnRDZdgSOqRrY36HcemOi48Va2G2GiqQws3pRpAvD9yQVdlbSF+8jEnMYlmGjVoQq9ag4WhSACzuRprGWRBnMwImdn030hBdEEsoYIjABSNZYigavYOmd4cktBxdexI2PcEjcqfVexoXjdDCqKFUBVHYAUB9AMKTUA4b4VIpp31NtenbcADdtm9B20+24wfiiCgKoCgbAAUB9BjPEwIUxMTEwIQjxJ4aizkYSUHpOpSPeqII7FSO6nbt7A45l4W4sJllyb5cKnNjkYDUNLCWOMo67AEdPlC7jcWbx2TGiXIxtq1Ijaq1WoN12v3r5w1tSG5T4cEl9IF2Yf1c2yvhpFGg5SSS1ASWpFGq61OupXUWaqjspJoG8W08N5RWnCZVHdJogtK6nQzIGGosbI6ra/wBKw6N4dy5/1KfkK/yx7/4fy/rEp+u/+eDtXHafNL/zgaR5IJ4Kyqo0umPlakRmS2NNzJ17MTvpVRY70PjBfiLPq6ZXFGyqxFr27agjV+hxayfDIoiTFGqFq1FQBdXV/Sz+pxawsmTJWhrYEJGn4ZKsokjiYksRJ1ksYW0WfvACSrIDQBO7Da7waijLzs6tyCwS1PnbTq7qensQL6th3G1H8YvEGFEAj5F4hSqWd4YZFA1ksLFmqIbuCAK7djVih6WCMyvEhDEEkDc1F06NLEuVFDTtuGIuxffeqOGFVoUNgMe4VUpB8E7FYGEtwcOMSAMaZl6mYKVJrqH57+xNnvjbTKf5YfUSBTlCdz6A/F3W3rVXg8RjRl8iqEkdz7+g9h8f+3sKaoWpuERsACG/xvt9Orb8vjFnMThFZ2NKoLE+wAs/tjZiEYEL5y8Yfa1/G5latcrGToQEamsFdb+mqjst0Be97435/wC0LJHKPEglaQqQprSFaiA2q7BF3tftj6AGTQfgX/CMZiFR2A/THPxH0+liHh7yZCoabS8PIuuU/Y99pv8AEacjPbSqp5TgeZVHlf2IXs3qBvv5us4xWMDsAPpjLG8CEwrwY9xMTEqFMTExMCFMTExMCFMTExMCFMTExMCFMTExMCFMTExMCFMeHExMCFBj3ExMCFMTExMCFMTExMCFMTExMCFMTExMCFMTExMCFMTExMCFMTExMCF//9k="/>
          <p:cNvSpPr>
            <a:spLocks noChangeAspect="1" noChangeArrowheads="1"/>
          </p:cNvSpPr>
          <p:nvPr/>
        </p:nvSpPr>
        <p:spPr bwMode="auto">
          <a:xfrm>
            <a:off x="307975" y="-746125"/>
            <a:ext cx="2419350" cy="18859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65251" y="4954605"/>
            <a:ext cx="5742678" cy="1877437"/>
          </a:xfrm>
          <a:prstGeom prst="rect">
            <a:avLst/>
          </a:prstGeom>
          <a:noFill/>
        </p:spPr>
        <p:txBody>
          <a:bodyPr wrap="square" rtlCol="0">
            <a:spAutoFit/>
          </a:bodyPr>
          <a:lstStyle/>
          <a:p>
            <a:pPr marL="285750" indent="-285750">
              <a:buFont typeface="Wingdings" pitchFamily="2" charset="2"/>
              <a:buChar char="ü"/>
            </a:pPr>
            <a:r>
              <a:rPr lang="en-US" sz="1600" dirty="0" smtClean="0"/>
              <a:t>A way to stimulate your mind</a:t>
            </a:r>
            <a:endParaRPr lang="en-US" sz="1600" dirty="0"/>
          </a:p>
          <a:p>
            <a:pPr marL="285750" indent="-285750">
              <a:buFont typeface="Courier New" pitchFamily="49" charset="0"/>
              <a:buChar char="o"/>
            </a:pPr>
            <a:r>
              <a:rPr lang="en-US" sz="1600" dirty="0" smtClean="0"/>
              <a:t>Opens a flow of creative thinking</a:t>
            </a:r>
          </a:p>
          <a:p>
            <a:pPr marL="285750" indent="-285750">
              <a:buFont typeface="Courier New" pitchFamily="49" charset="0"/>
              <a:buChar char="o"/>
            </a:pPr>
            <a:r>
              <a:rPr lang="en-US" sz="1600" dirty="0" smtClean="0"/>
              <a:t>A way to see how things connect</a:t>
            </a:r>
          </a:p>
          <a:p>
            <a:pPr marL="285750" indent="-285750">
              <a:buFont typeface="Courier New" pitchFamily="49" charset="0"/>
              <a:buChar char="o"/>
            </a:pPr>
            <a:r>
              <a:rPr lang="en-US" sz="1600" dirty="0" smtClean="0"/>
              <a:t>Creates many ideas and answers in a condensed format  </a:t>
            </a:r>
          </a:p>
          <a:p>
            <a:pPr marL="285750" indent="-285750">
              <a:buFont typeface="Courier New" pitchFamily="49" charset="0"/>
              <a:buChar char="o"/>
            </a:pPr>
            <a:r>
              <a:rPr lang="en-US" sz="1600" dirty="0" smtClean="0"/>
              <a:t>Whole braining thinking that identifies and solves problems</a:t>
            </a:r>
          </a:p>
          <a:p>
            <a:pPr marL="342900" indent="-342900">
              <a:buAutoNum type="arabicPeriod"/>
            </a:pPr>
            <a:endParaRPr lang="en-US" dirty="0" smtClean="0"/>
          </a:p>
          <a:p>
            <a:pPr marL="342900" indent="-342900">
              <a:buAutoNum type="arabicPeriod"/>
            </a:pPr>
            <a:endParaRPr lang="en-US" dirty="0" smtClean="0"/>
          </a:p>
        </p:txBody>
      </p:sp>
      <p:sp>
        <p:nvSpPr>
          <p:cNvPr id="8" name="TextBox 7"/>
          <p:cNvSpPr txBox="1"/>
          <p:nvPr/>
        </p:nvSpPr>
        <p:spPr>
          <a:xfrm>
            <a:off x="1181795" y="1433282"/>
            <a:ext cx="7626349" cy="1754326"/>
          </a:xfrm>
          <a:prstGeom prst="rect">
            <a:avLst/>
          </a:prstGeom>
          <a:noFill/>
          <a:ln w="9525">
            <a:noFill/>
          </a:ln>
        </p:spPr>
        <p:txBody>
          <a:bodyPr wrap="square" rtlCol="0" anchor="ctr" anchorCtr="0">
            <a:spAutoFit/>
          </a:bodyPr>
          <a:lstStyle/>
          <a:p>
            <a:r>
              <a:rPr lang="en-US" dirty="0" smtClean="0">
                <a:solidFill>
                  <a:schemeClr val="accent4">
                    <a:lumMod val="75000"/>
                  </a:schemeClr>
                </a:solidFill>
              </a:rPr>
              <a:t>“.. the cerebral cortex has  a variety of cortical skills, including: </a:t>
            </a:r>
          </a:p>
          <a:p>
            <a:r>
              <a:rPr lang="en-US" dirty="0" smtClean="0">
                <a:solidFill>
                  <a:schemeClr val="accent4">
                    <a:lumMod val="75000"/>
                  </a:schemeClr>
                </a:solidFill>
              </a:rPr>
              <a:t>Logic</a:t>
            </a:r>
            <a:r>
              <a:rPr lang="en-US" dirty="0">
                <a:solidFill>
                  <a:schemeClr val="accent4">
                    <a:lumMod val="75000"/>
                  </a:schemeClr>
                </a:solidFill>
              </a:rPr>
              <a:t>, Rhythm, Lines, Color, Lists, Daydreaming, Numbers, Imagination, </a:t>
            </a:r>
            <a:r>
              <a:rPr lang="en-US" dirty="0" smtClean="0">
                <a:solidFill>
                  <a:schemeClr val="accent4">
                    <a:lumMod val="75000"/>
                  </a:schemeClr>
                </a:solidFill>
              </a:rPr>
              <a:t>Words, and Gestalt (seeing the whole picture)</a:t>
            </a:r>
          </a:p>
          <a:p>
            <a:endParaRPr lang="en-US" dirty="0" smtClean="0">
              <a:solidFill>
                <a:schemeClr val="accent4">
                  <a:lumMod val="75000"/>
                </a:schemeClr>
              </a:solidFill>
            </a:endParaRPr>
          </a:p>
          <a:p>
            <a:r>
              <a:rPr lang="en-US" dirty="0" smtClean="0">
                <a:solidFill>
                  <a:schemeClr val="accent4">
                    <a:lumMod val="75000"/>
                  </a:schemeClr>
                </a:solidFill>
              </a:rPr>
              <a:t>Integrating  </a:t>
            </a:r>
            <a:r>
              <a:rPr lang="en-US" dirty="0">
                <a:solidFill>
                  <a:schemeClr val="accent4">
                    <a:lumMod val="75000"/>
                  </a:schemeClr>
                </a:solidFill>
              </a:rPr>
              <a:t>these skills </a:t>
            </a:r>
            <a:r>
              <a:rPr lang="en-US" dirty="0" smtClean="0">
                <a:solidFill>
                  <a:schemeClr val="accent4">
                    <a:lumMod val="75000"/>
                  </a:schemeClr>
                </a:solidFill>
              </a:rPr>
              <a:t>enhances intellectual performance,… </a:t>
            </a:r>
          </a:p>
          <a:p>
            <a:r>
              <a:rPr lang="en-US" dirty="0" smtClean="0">
                <a:solidFill>
                  <a:schemeClr val="accent4">
                    <a:lumMod val="75000"/>
                  </a:schemeClr>
                </a:solidFill>
              </a:rPr>
              <a:t>clarity</a:t>
            </a:r>
            <a:r>
              <a:rPr lang="en-US" dirty="0">
                <a:solidFill>
                  <a:schemeClr val="accent4">
                    <a:lumMod val="75000"/>
                  </a:schemeClr>
                </a:solidFill>
              </a:rPr>
              <a:t>, structure and organization of your </a:t>
            </a:r>
            <a:r>
              <a:rPr lang="en-US" dirty="0" smtClean="0">
                <a:solidFill>
                  <a:schemeClr val="accent4">
                    <a:lumMod val="75000"/>
                  </a:schemeClr>
                </a:solidFill>
              </a:rPr>
              <a:t>thinking..”  *</a:t>
            </a:r>
            <a:endParaRPr lang="en-US" dirty="0">
              <a:solidFill>
                <a:schemeClr val="accent4">
                  <a:lumMod val="75000"/>
                </a:schemeClr>
              </a:solidFill>
            </a:endParaRPr>
          </a:p>
        </p:txBody>
      </p:sp>
      <p:sp>
        <p:nvSpPr>
          <p:cNvPr id="9" name="TextBox 8"/>
          <p:cNvSpPr txBox="1"/>
          <p:nvPr/>
        </p:nvSpPr>
        <p:spPr>
          <a:xfrm>
            <a:off x="7010400" y="6400800"/>
            <a:ext cx="1811794" cy="276999"/>
          </a:xfrm>
          <a:prstGeom prst="rect">
            <a:avLst/>
          </a:prstGeom>
          <a:noFill/>
        </p:spPr>
        <p:txBody>
          <a:bodyPr wrap="square" rtlCol="0">
            <a:spAutoFit/>
          </a:bodyPr>
          <a:lstStyle/>
          <a:p>
            <a:r>
              <a:rPr lang="en-US" sz="1200" dirty="0" smtClean="0"/>
              <a:t>* Dr. Roger Sperry</a:t>
            </a:r>
            <a:endParaRPr lang="en-US" sz="1200" dirty="0"/>
          </a:p>
        </p:txBody>
      </p:sp>
    </p:spTree>
    <p:extLst>
      <p:ext uri="{BB962C8B-B14F-4D97-AF65-F5344CB8AC3E}">
        <p14:creationId xmlns="" xmlns:p14="http://schemas.microsoft.com/office/powerpoint/2010/main" val="333088090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6553200" cy="914400"/>
          </a:xfrm>
        </p:spPr>
        <p:txBody>
          <a:bodyPr>
            <a:normAutofit/>
          </a:bodyPr>
          <a:lstStyle/>
          <a:p>
            <a:r>
              <a:rPr lang="en-US" sz="2800" dirty="0" smtClean="0"/>
              <a:t>Mind-Mapping</a:t>
            </a:r>
            <a:endParaRPr lang="en-US" sz="2800" dirty="0"/>
          </a:p>
        </p:txBody>
      </p:sp>
      <p:sp>
        <p:nvSpPr>
          <p:cNvPr id="4" name="AutoShape 4" descr="data:image/jpeg;base64,/9j/4AAQSkZJRgABAQAAAQABAAD/2wCEAAkGBhQRERUUEBQWFBUTGRgWGBgYGBgXGhkUFRYYGRgaHRgeHiYfFxojGhUVHy8iIycpLCwtFh8xNTAqNSYtLCkBCQoKDgwOFw8PGiwcHBwsLCwsKSwpKSwsLCwpLCwpLCwsLCwsLCwsLCkpLCwsLCwsLCwsLCwsLCwpLCwpLCwsLP/AABEIALoBDwMBIgACEQEDEQH/xAAbAAACAwEBAQAAAAAAAAAAAAAABAIDBQEGB//EAEQQAAIBAgQCBwUGAwUIAwEAAAECEQADBBIhMQVBEyJRYXGBkQYyobHRFCNCUsHwM2LhJHKCsvEVNENTc5Ki0kRjgwf/xAAWAQEBAQAAAAAAAAAAAAAAAAAAAQL/xAAbEQEBAQEBAQEBAAAAAAAAAAAAARFBITESAv/aAAwDAQACEQMRAD8A+k2vbhcypcTIzXXt5c0yga4lp106wZ0CkGMpJB0gmR9p7xJC2rZ+8t2wxuMBF4gKYCGSDmkSNMp/FA0OJ8DsNbGbDrdyZsojUdM33mU8pJzb7qDuBFFogIF+yXAqsH5N11Mq0lpZtAefISYrXmnCa+1d18I2Jt27RFlGNxWdhLJbzMEIU7Ega7mRpue3vabEBlVbGdnW4wAW6pHRG0PduLbkHpRrIGlTtcOtZXAwTKHVsyn3WhCo0BPXKgLmAJiBMRXEwFqQ32O7mAYDMSZBiQTmIKnKuhnbarv8oqb23m3be2gY5lS6pzKQ5yZ1QESSvSA6gA6CRM1Rgvbq5dw6X0tIVc2UgNcZlu3PfUoLefqgg+6JkRI1rS+z2xdF4YN85A1AXQrKiUzASFVYaJjKOUCm5gbLZZwFwZFRAQFU5EgoJDgkLGk7axuaks6tdX2hxB6Qi1bIslAQTcRn6QKYVWQFX6wADbnTSZr0tZXCeFWV+8SybbE6hpJkdWYJIBI5jWK1alzgKKKiXExIkyQOcDf5j1qCVFUPdzo3RMJ1AMZhI30kTHjuKX4TxDpU10dOq4iCG56UF645TcNrXMFDHQgQTAgnQ+XZTFeYv4VhcFlmYMAWtXixLOxMspOwGsZdIgRvFbeB4itwsuuZDBzCCYiTHZJ+I7aByiiigKKKKAooqF68EUsxgKJJ7hQI8SxzB7dq0eu5k6ZgqCZJHIGI5c42rRrI4OCQ+Iu6G5qB+W0vujxO58tq7wa411nvEtkbS2smMg1zRMSe3xFBrUVn4riB6ZLVuCx6zyCYt6/EmtCgKKKKCF26FBZjAG5rHw/HSSblyEsk5LYjM7tMZgBqBuIio8QY5/7SwCZ8ttBIDsRKZm5EmRrAlec01w3AsT0t/wB8ghU5W1J2HftJoNOilr3EbaOqM4DMYC7nXaRyHeaZoCiiigKKKKAooooCiiigKKKKAooooOMwAkmAOZrL4jhTfVLuHYB06yNB1EERy37+/trUInesbP8AZHgqegck5hJyNvqoEIm40B7SaBXC4/KzXlORBIv22zfd5Zh1+OgGs91aNzBlnt37RKkjrqQRmQgfhOz6Acu/aKliuHE3Fu2oDGFednt85jcgbU8tzWDofmO6gox2BS+mVttGBGhBGxB5GlrHDjnRrhhwW9wtBWIGadW0ie2BMwKeTRiOR1H6j9fM0WtSW8h4A/qZ+FVFtFFFRRRRRQFY+NuDEXPs8ZkAzXGDRBVhCbENMajStilcNaVM5ChSWJaBuTt5kEeZoFOJXBccYZSykgOzKFICqw6pk6ZttPlT1+6tm2TEKi7DsA0AHwqvBcPW2XYCGuHM2s+Unl9aVxVq5dvqsMlu0Q+YMRnMbaHYcwd/SgOCYFgWvXf4l0CR+UCYHPkRp3CtWiigKhdeBpudB41Mmlxc1k6k+6OcdvdP0qxFgQAa8tST29tKYyxcu6W36NCCD1RJJiI5gRm7OVMkRrcI7hOg+p76708+6Ce/Yep/SaYFsNgLVgFtAfxXHInzY7CfKlhxd7xjCpKgjM9wFV7SBzJ5HsJGlRxXD7YuB8RcYgkMqEnKpHPwBI3gagGZoX2gUnLYtPcj8qwoHjy1+vZMVs0VjXMbeJGbosP1kgM4YsuYgr4mViOdbNAUUUUBRRVd6+qCXYKNpJAE+dBZRUOnX8w9R++R9KkDO1AtxG5cVJsqGadj2Qe8bmBvpM6xBrwHGLd3QGHGhRtGBiSI+lPUnjuE270FhDCCGU5WEbaigp4hw12cXbL5biiIaSrL+UjlrzGvwjmE4x1smIU2nnSfcbsyvsTHhUXxV2wT0i9Ja5MsllEa5hzA7fWmg1rE2z7txDIPPuPeDvQN1XiMOtxSriVYQRUbKheoBAAGX+6NI8tPUVY9wCJIEmB3mCYHaYB9KBXBWTZQIczhdjp7s6Dt0GnParnuA6FW9DV1FVCVy4RtmMaiVaR5xBEaa9u9V4Pi9oqoDrJJTfZ1IDK35TJAgxqwG5FaNeb47wBlufa8GoN0QbtknKuICe73LfUe650PutpBRb4Y9JRWD7N+0iYhQCTJJAzAA5l0dGGVclxTMoQCO+K3qiiuE12s/igFyLOdkZ+sIBIKqRmBMRGokSNxQQv8dTohct9bM4RQZTM2aDuNtG120pf2fx7YtGvxktux6GNS9pQFF0yNM5DFf5Cp3JFea4mPtmIXB2RFsrDMJGTCqxW+QTEPdMWgRrDuwMoa99bthQFUABQAABAAGgAHIVdEPs45lj/iI+VTRANAIqVFNHCa8/xj2wSwJiAWKBmB1dTGVEHWuvIIyqJnlvD3GcM9+0VsFFaQRcdSwWDqyqGUs0TGoHfVXCPZi1YfpWLX8QRBv3SGuR+VdAtpP5UCjtBOtQVcLxeKxFsNcsiwNIDn7xxAljbEi0CfwlmPaBtWimHYb+fWInzCz8acorX6TC6WyNkWe2dfWJqeZ+xf+4/+tW0VNMJ4zDFlJhHZdUDLpmpU8JuOALt9o06tsBB3iea9x7B3zrUVFIYfgVlIhAxEat1joABvtsNuyn6KKAooooCk+JX7KgdOViZGYSJHPyme7flTlU4q4iibpUCQBmiJ5b+HwoMREwGcAC3LEEQGyzrr+UayPGB2VrYfD2goW3lAUQApiBvyM8zXc1kkD7uSRlHV3EMI+Bph7YO4B8RNWCGRhsc3cf0P1mpJcnxG4O4qPREe6fI7f0+XdR72o0I+Hce0fvvoi2lU4eqsXTqswAMDSBP4e3Xffvq+289xG4qdRS7o+hGUkeI8RzrzmL9p7VwjD4qxctXWn7t4llA9604OW8NdQpkCcwGx9XSvEuF2sRbNu/bW4h/CwkSNiOxhyI1HKrozLXErgZ3T7+2SNFENb02ykSeXnO21auC4gl5ZtsGjftB7CORryeM9ncThSXwjtiE16jMq4hQY0W83VvjQaXYb/wCw7HW9n8XYxJ6VCOntjLdXK1p0dhtctNDKd4JGupGlQb1FFFB5X2o9lyzHE4Rfvo+8tzlF9REa7LeUKMrHQgBW0gq77Me0S4lAsksAdcpQ9UhXDKf4dxW6rKdQa3aQXhVu3ee/bWHuBRcgmHCe6xXYuBpmiSAByEA/WV7TYvosNcdmCIATcc/gtgEswH4jyAGpmtQGdqpxNsNlVgCCZIIkdXUfHKfKgxfY7hLW7bXrylb2JysynU27aiLVmf5FPW7Xe4fxV6Giig4zQJNV5M3vbch9fpQvWM8ht3nt+nr2VbV+IKKKKiiiiigKKWxHErduc7qCOU66929XNdA752A50E6KVxSXWQ5GVG0jnGonUjskbc96V6HFQBntSI1ynXUaegI8+7UNSilcEl0ZumZG2y5QRHbMnWmqAooooCse/wAawzkpcM5WYQyk9ZCynlyiZ7CDWxWYuCxAVR04kbt0Y16xMxOhgqP8PfABfhxwbOBZCZokQpGgEdkc48z31rfZl5ADw0+VIYXh15XJa8pUySBbClpgCWB5AR5Cn+g7GYec/OasQdGw90z3H67+s1zNOo0YcjzH07/612WHY3hofQ6H1FGZW7iPIj9+lUcJnrLy3HaOY8R+96tVpEjnVGYg67n0bw/m7v2JI0be63wJ+p+PjTBdRRUGvKCAWAJ2BIkz3eR9KyqdVvZBM7HtG+nzGp0rpvL2jnzHLf0rucTEiez9+I9aCHSFfeEjtH6jl+9qsVgdRrXarazzHVPdz8Rz+dVFlFVdKR7w8xt5jcfvWrFadqiq7WhK+Y8Dy9QfUUXfeXxI/wDEn9KG98eDfNaQx/H8Nb0uYiyjAjRrqKdxOhPZNVGpVd47Abtp4Dmf3zIqjB8Vs3v4N23c/uOr/Imrk1Yns6o+Z/T0pFWARtXag90Dc+W59N6j0jHZY/vH9BP6UwW1wmq+iJ3Y+Qj6n40DDL2T3nU+poPNcT9rsrPath3vI8ZbNp7/AFCsqWKqUQmVJDMumkjekhZ4liCZti0h0HT3QDHImzYDBjvobor28UVB5HC+wbTN/FXDJkrYVcMv/eM14eV0V6G1wtLYAQHQAdZmYkAQJZiWJgbk68+2naKsuGM7GYa04GdmGU5h1mkMAdd9IEms37NhoIbFMQO296eMH4gdgr0F2yre8obxANVLw+2NraCP5V+lQV4DAC2SVdmDBYDNmjLOxOus05XAKqvYxEIDsqlpiSBMRO/iKC6ilP8Aa9n/AJtvn+NeW/OmLV0MJUgg8wZFBOsu5wp8xK4m4uckx1SJJmBI2AER/pWpVOJwi3BDiR4kbgg7dxI86BXDcPdWBN92HW6pC65vKdOVN9G3Jj5gfpFK4fgVi2ZS2Ae3UnaOZ7Ka+zL2CrEEP/KfIj9TUXk+8k+BB+cRUvsqflHoKPsqflX0FXYKWJiOtHYwLfESfWaWuYvL57g8/WCfQedPjDJ+VfQVNbYGwA8qv6iZWXZ9oLUwzR5Ex5xqO/8A1rz+P/8A6Fgi+l2w+UiG6cLtrJEcm8dpr21cipbL8Wb187ue2/D3YyLEkkknEAAyWMyBqZ7Nppnhftvw+24yvhrQ1UsL4Y5SJ2jXVV9a93FEVlVYxSfmHrR9pXtFW0VfBV9pXt+dZPtFxb7PZL2Rmus9u1bUyqm7euLbTOY0XM4JI1gGNa26Q4ngUxVprNxc1txDHUbGQVI1DAgEMNiAQZFIj57xLFWFuuOJdLjCmfOWbLYBSyLoVMMpyCQSB0kkx7zaxrYfEYS1blMFYUi+uHKW1se+yqwyMABc6rjQaiGmApNOnhmMsP1VsY4LJVrkWMQobTVwjW7rEAAmLcxrNQPEGVVV+FYgKplVVcG6q07qBf0Mk6wN6ow+IcSwDEC9w+0WIGU5LGpa89pCLgAKqWtuc+kDL+ap4Pips2b2IwT3egw6rcuWLtzpVa0U6R+jdiz2Lyp1shYr1lBCkkrtvjbz6Jwu4ZBSbz4W2uU6lTluXGynSRlO21Fj2Xu4glsX0KWy2ZsPYU5brI2nT3iA15ZBOUKoPPMNKD09q8gGhAnXXQnxJ19asGIU7MvqK6lye4jcVIqDvUHaKq+zL+Uego+zjtb/ALm+tPBbRVXQn87f+P0oyN+b1H0IoLHmDG9IXMTfXLFpX6ozQwXryJiZ6oGY+Y76zOO+z2IxFwMl6wihcsPh7jtznrLiE0PZFZr+xOLJn7Vhx2gYW9B7P/l95Okd81FeqwOIutPS2xaiI64ad5mNuXrTRNeNHsZihtiML2f7pe+X2yvSJh7sDpHV4AnImTWNSAzNz1gnSrJqU1GbfRezafHu7qpuCzOVhbnsIXZvrFTRFbfrHmG/9Tt6VTdwNhyVZUJEErpp2Ery8aUiJTDSFIsyZIEJrMSfiPUVfZxFoCEZIk7MNySTz3kk+dL/AOyMMv4LY210G+g1848++pWuC2NCtpO7QHuqKfooooM7EriQ7G2bRUxAYMCIXXUby3bUYxc/8AD/APQxp5c606Rxli8Xm1cVRAEMubWTOmm4I58ttZAVAYuRJsRm2AfVeevbT5dh+GR3HX0gfOksJZxAb7y4hUDku5I+ABjnrrtTkuOQPhofQ/WrBYrSJFdqjpNZG/4l5+Mc/LergZ2pR2ikb167mcBQq5WyuSIDQMpMnbVtIPu761iNis7dbFO7GB0eHG+UyYMRzEnTTsBqD1NFeP4Z7Q4W1iBaUqtxzkINwXL7EHqlraFioknU/ACvV9KT7qnxOg+vwoLara8JgansH69lc6In3j5DQfX41YqgCAIFVFfRE+/6Dbz7fl3VYzQJOwrtVXNSF8z+g8z8jT6O2V0k7nU/TyEDyrmJ93zX/MKtqrE+6adFtVYfY/3m/wAxq2qrO7D+b5gH9aKk9sHxGx5io9IV97b83Lz7PlVtFAUVV0Me4Y7uXpy8qOnj3hl+Xr9YpiLaKouY1FcIWAYqXj+VYkk7Aa86sS6G2IMaGDMGoqdFFFAUVxmjU6UljOJFIFu29wsCRlEDQgak6CZ+FA49sHcA+Imk8RwWzcMvbDc9ZiYjbYaADvgdgqOGfEM8uttEB1AJZiIOs6Aaxy7a0KDOHs9h5nol3nnv699NYPBJaXLbGUSTGp1PjV9FAUnxDh3Sx13QrIBQgHWNZjQ6ehI505RQZdzgZJJF++DBA6+gnujw9KhiOF5EZjiL4AEk5piIkwBPafOtS8xCkqJIBgbSY0FZbcRvnQ4UnaR0iEQZHMQdtaDuCS3nOXEs7Q0gurAdZZOWIUgwP8VOlwP+L/k+lZ9lrgbTBqp0kh01BaTsJPb+xOnnOwT1IA+En4VYlUXWJHbHMrEd+bMvwpUPiM33QQjnnkD4az5U+UJMEyfgvh/N4/0N6rAgVr9Yma8zxX2cxGIvZ+ksWlgAno2vPOoMZ2FtRrpKNz21mVr2BsEf2h72JjlduRb8OgthLMeKV6WisNFsDw61YXJYtpaQfhRVRfRQBTNFFAUUUUHHaBJ5VC0vM7nU/TyFc949y/Fh9Pn4VbVFWKxAtoztsoJ03Mch3nalsXxFFtI7nILrW0GbfNddVVdJ1JYCqeOpnCW8uYOwBhkWBzMMDngEmAJBAOm4wLl44jiGHs/8Ozcu4gLAAC4e2LCRHI3MRmH/AEfKoPZ1UujnvAPmND81q2q7w2I5fI7/AF8qsFlFKYzGQItlDdZZRSwGbv31GtRs8TBudGwKvEiQQrQBmyk7xPwPYagdooooMXi3swLzZ0v37DZcn3bKUKmdDZuK9szJnqgntrFf2ex9gHoHsXZMkqGwtwxm3I6W23vnTIg0G0V7Sig8S/tdibA/tOHvJEElrPSqRz+8w5dUHe4XfXbX1VriiMOoQ3gZAPjH9e6nKou2BOYDXnGhPn2/OrM6l1FWkyQzHwgDwDR61VjL18FeitoRrmloO6xHLbOPGKYUNEqwYd4/UfSqMTevD+HbVtt3jtnWN/djTt1pSKxisRImykaSekk6tB0y8hrWjWYMRiZH3VuNJ+8JO+o93s1rTqKKKKKApXH4Z3ChLhtkGSQJkZSI+IPiBTVFBlf7OxEf71rP/KWI00ie46zzqw4G9Mi+fcy6ovv55zxMe71YjzFaNFBlfYcTJ/tAj/pL3R+vP+jtnDsFhrhbfWACZJPhsY0HKmKpuYxFYKWGYgkLzIHd++fZQWIgG1SqrpuxW+A+BM0faV56eII+e9XKi2iiiooope/jlWQCGcBiFncqAY7icy6b615DF+0V7FubWDQuQSr5WAtIRyu4gZhI0lLeZtwQBrQei4v7QpYDbEqJbMwREUbl3Oijx5kDnSvs7xm5is5KOLUyl0r0auDytqxzleecgA5urmjNVXDfYxQVuYxvtNxIKArls2iohTbtEmWAgB7hd9NGA0r0lBwCNq7RXGMCgxcdiB9oZjqMPaLf42/WAPUbc8f2CsFruJvN+Do8MvbFtTec9xz4kqRyNqOVPYsK2GuXYKIxzXCWGllC1xipHYS2889wBTHsRhWTA2TcEXLwOIuDsu4lmvOPJrhHlQbtFFFB5rjXsgXdr2FudFdbVleXsuQAASs5rT6Dr2yp7Q21ZJ4yysLHELTKxMIGYHOYMmzfAVbp7EaLmxyiJr3dUY3A27yNbvItxGEMrgMpHeDoaDFwnEHVSbLjEIBououglgIbTQAGSYnTavQ15I+ylzDXUuYe4bllDrauu+ZFE/w72rMo/JczdgZRpXoxiyfwx4yfkCPjVktTTVFLp1t3nuXq/wBfjVOPwBZD0btbYagqTqRtI5idY5xTA9RWfwzioudRwUuqBmU+AMjtFaFRVbW9ZUwefYf699IYuzfBNy3cQCNUcEoAoOzCCJJkkg7Vp1C9aDqVYSGBBB5g70GWnF7qgG5YLKYh7TBwQwmcuhyjt8PJmzxq0yhs2UElet1esBJBnaqbnAEkNbZ7ZAAGVpEKuUdUyNF/Zqi/w/EahjavqdIdcpgiDrrrE+tBtKwOoM12skcAUAG0TZbqkhWJH8wiQD49w0O1a1AUUUUBRRRQZuK+0OzrbyIo0DGSxkDUchrI1BruHwFrDjOx1GhuOROp7Tosk7Duq7iN66qjoUDsTGrZQNCZ7xpHnSljgxYh8U/StyWAEXTWBHW350Gj0/YCfAaepgGjO35fUj9Jri4lTISGgwQsGDGx5DQjeu5WO5C+Gp9T9KqKWtRrlVfByvyEVS+IcbGfQj1yiR3zTAQT1RJH4jrHhPPuFRYbkaxzP4nmB5A/HwrcRkX/AGfbFmcU5FvY2bf3a3IkDpXHXcCWGQEKZ1Brdw2FS2ipbVURRCqoCqoHIAaAeFTtpAA7KlWLdqwUUUVFFFVdPPujN8vX6TUHBOh1P5RoPM7kfPsq4mkPaOyL+Hu2dxdUo2pAyNowka6gkadtadi7mWRp3dh7Kq6GTHYNfMEAeEFtPCo2wQFYfiA8JPI9xPofGteYnTdFQS5PcRuOyp1hoUUUUFeIHUbwPyqKmD3Nr/i5+u/r21LEe43gflXWQMsHYjw+PKrxEMVhhcUrJWdmUwQe0HcUjh8b0JW1eMkgBbkQGPZudttTy1iRNdlmwpCEZrbMBbyj3AZJzToEUDeSTr26ad+wt1CrAMrf6gg/GaiqcfwxLsFpDKQQQSDI5GCCR3fKlsHxRlYWsTC3DOVhorwRt2HUaVRZLYPqtL2J6rak2x2MI90do9OQ0sVhLd9IcBlOoIPoQRt4igZorgEV2gKKKKAooooCiiigKKKKCNwkAwJMGBMSeQnlWOcNexP8Qmzb5ovvNtMnkDqIjbx02qxVx97EECyptJoS7rqQRMBTHbuCRoddpBq7iLOGWFABOyIJZiB2DU6Dc03BbfRezUE+PZ4f6UnhOG2sOCxPWOrXHOpJPadtT8alhuKC6xFpWKgfxCIWQYIHMn6eoNN+VdO2OQ+tcK9YAbKJ/Qfr6CpgBR8Se2uWV0k7nU/TyECqiyiiioqF6+qCXYKNpJAEnQamo9FPv693L+vnWY4+0X4P8OwZ3965ty5DXQ9m0EGmuLcQNpVyAM7sFUGYk7kxqBHPvFA0zcl8z2f1/fiaIP3JP1pbiOMFiyzbkbAn3mO3xrN4di7hdEB6UiLlwtK9GHAhRzJEloP5gNOVRuWkga7nU+P708qjYEr3a+kn9KU4nxFkK27QDXH1AJgZRvJ5ePz2LpIRZ2Cj0AFNFYTWJ1Gx7j8+/wAqsR+R0Pz7xSXC8Q93NcZQEP8AD3DZZ1kbcgfXlFXYvEqGRCYdz1BBOo32Gg5Se2gaoooqKKyDjWw9yL7E2n914AVCJ6rEbCI6x5jvrXqF20GBVgCDuDQdZQwIIBBEEHUEH5iszBcMexci2wNg/gYmUPLJpt3H/XTt2woAUAAaAAQAOwDlUqCF6yHUqwkMII7q6iAAAAADQAaAAVKigKKKKAooooCiiigKKKKAooooCo3AYOUwYMEiQDy051Kigy14SbhBxLZ9BCCQoMayPxGSdYFW4/iaYcRlJMdVVU69wgfv0l+olBIMCRseYnegXwbu4zXUyamFmdJ0JPbHLl8mqKKArjLIg867RQL4PBrZTKgMCTqZJPeTuaz+FW2u3Wv3FK/gRWBBAG5IOkzMGJgmtiigzOL4Iv1ivSKgJFsaEtEbk5TpJGndOtS4dhjatMxzs7zcYGM0nXLppptpWjRQZfB8MxZ71z3rkZRzW3uAdAZExB2jvNV8VvdLcXDoSJOa4ROiDlO2p0rYqlLCh2YKAzASQBJiYk86DrMtpJ2VF5clUfQVmcMwnSXHvuNcxFvrSAFGSRrAnrd25G9bFcAoO0UUUBRRRQFFFFAUUUUBRRRQFFFFAUUUUH//2Q=="/>
          <p:cNvSpPr>
            <a:spLocks noChangeAspect="1" noChangeArrowheads="1"/>
          </p:cNvSpPr>
          <p:nvPr/>
        </p:nvSpPr>
        <p:spPr bwMode="auto">
          <a:xfrm>
            <a:off x="155575" y="-846138"/>
            <a:ext cx="2581275" cy="17716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9" descr="data:image/jpeg;base64,/9j/4AAQSkZJRgABAQAAAQABAAD/2wCEAAkGBhQSERUUEhQWFRUWGBwYFxgXGB0aHRwcHhocHBwfHB0dIScfIB0jGiAeIDAgJCgpLS0sIB8yNTAqNScrLSkBCQoKDgwOGg8PGi4jHyQuMDQsLCwsLC0sLCwvLCwtLCwxLSwvLCwqLSwtLSwvLCw0LCosLiwsLCwsNCwpLCosLf/AABEIAMYA/gMBIgACEQEDEQH/xAAcAAACAgMBAQAAAAAAAAAAAAAFBgAEAgMHAQj/xABFEAACAgAEBAUBBgMECAQHAAABAgMRAAQSIQUTIjEGMkFRYXEHI0KBkaEUM1JicpKxFUOCssHC0fAWJFPhNGNkk6LS8f/EABoBAAIDAQEAAAAAAAAAAAAAAAADAQIEBQb/xAAzEQABAwIDBQcFAQACAwAAAAABAAIRAyEEEjFBUWGh8BNxgZGx0eEFIjLB8RRikhUjUv/aAAwDAQACEQMRAD8A7jiYmJgQpiYmKnFc9yYmerIFKO+pidKKPqxA/PAhbsxmVQWx+BQsk+wA3J+BinFxfUzKI2JQgOAyFlsWLUNe43xU4VxDmASzUpjhBexQVtTrKa9KMf5C/c4HZfMSRlcw0EqBmdp2Yx0I2JKkgOWuIBfTZeZtvgQmfK5tJF1IwYWR9CNiCO4IOxB3GN2FibN8ni0aKenNQuXX/wCZFWl/qYyVJ9Qqewwz4iVMKXipxHOaIpGUrqVGIs7WASL/ADxYljv1I+mAfGHCyRRBr5hOsMb6e1abHcnudtj60DKhZZfjMreVCy70aXcAkXs/rV7Kcbv/ABAF86Mv1DKP8Uiov6E4HxZqLbUjoC5WM7dQs9XUoFbA7E+YepwUhgBvlyXpNH6gkHAhb04tGRdkD3IIH+KtP74sxTqwtWDD4IP+WBT8Ms6iihq86Eq3b+paP/f6jxGsmYaP7wFL6zpbtXq6sQDe247GsCE0YmFzLZ54pipYstGwSTuHYWNRJHTp27fS8MKOCAR2OBCyxMTAriwEQac9TgUgbsCaUfPezfei2JAlQTF1dn4hGgcs4GganF2QPcgb/tiiPFOX/rI3qyjAX9SK/wCx6YTJEshy2pmOolhVKwAfV7BrYEdqobBNt0akRiwhtdluizadYINkhrDbH4N98bBhRMErC7FmJaE9ZjOEKGRTIG7FSK38pJ70TW4Brv2xvRrANEWLo9/zwseGuIrHFM0hCxhiy17BTq0qLtaQmwN2D1dWd0nicvfK0qAy0SdWpSQNqIqjf9VhWrftkc3KSFta7MAUx41w5hXBKmwDVj3GFZ87mBUjuIwtm5RV0psctQGY6bbYC9thp3mTz/L1MhlmUOSSAI4RYo6NwNINeZjVsaJ71Vk24mMYpAwDKbBFgj1GBHG8xIrDSwVDG+5IUaxWkWRuTew1L5Sd8CEYJxXl4nEqljItAAk2DQOwO3p84XZJiBcul1KFHZ6RXABYEI41A0pY6dQOk7HuBhXVpZgWjk5TFkXptUFEOzKVAMd0VFMRfbAhP2JgZ4dzLPl0L6tVU2plY3/eXpb6jBPAhTExrgzCuLQhhZFj3UlSPyII/LGzAhTFPiee5cbFaLDSACaALsEUt6hbO59gcXMLviOVS6gxg1/MYkq/LI30UCHUEgsptaBsb3gQieWzTrJy5SrMwLKUUr0igdQLNXUQAb3vtsTi8yg9xfrhSyuZeN2MRRi0YGnR1IEJVSY0N6AdViPUC11oBJxpyWYnXTHE5kkmkkkMx06Tp6EBux1KpcrHuFUgBLFCEV8S8NchZYV16dpYQQvNjLByAe2oMLo7MGddtVgbnftPyaKQ4lD9jG0dH6HV0fvg8ePxgBmDBGdkR6JBI9dtwCQ1E7Ut3RGLz5dGIYqpI7EgE/ripDthVgRtC5T9nHHEzfE3aVijxQ8vLRP35dknc1ZVCNzuwa+wx1vCB9pvgVswBnMnaZ2CmUrsZAvp8sPw++6nY7FPs88cpxLLavLPHSzJ7N/UL/C1GvbcemIaIspcZumvFfPRIUPMVXUAtTAEbf3tsWMDOJ8Si6omNsy9r03ZqtRIFnfYnfF1RAclnSBrDKGropjoIdlKovMBoAVZGnVsdhjbw+cAxoOW+nUQjDQx8pJCnp1rt1avU33vAuRjGOtGiJYlmQhRepixOmlINb0rnrNkbkWJFYSHYsgBB0JZ1MhChGQaaIJBJS9zvvQEIkOKtEobUdLdVuSwohmtWLFW/Cqorn572L+X48mn70iM1Zo2vwA1bnbt3qrq6wIyeRnYKYXMdDUVKaV6u6FSoVqAHtp7Chi1FwNpSC6GKixOkpXm6QAuxGwJYgHYDezQhaM4pGYY0SrKxVhdbCEg323LN+h+cFOB5+y0Z7jcfTsf+B/PFZoHhkLzMBGxt5FFAnYAOK6UAsWSRu1kGqMDIIHDgU1VY9vpgQt0kgUEsQABZJ2AA7knC34i4kp5ToweIMQzIQwDHSFuj7av/wC1i/xvd4lPkOo16FxpKg+9DU1e4B9MC+MCEIWlRW2qiBZ+LPxZJ7AAk7A48/jfr4wOKFHsy7xjXda6uaHasN4QrMZdkiOrUDUn1ckEWSBQtjsPlR8YtnhiRyOcz5Wc6Yl6mmOssvQCSVAPsCezbDqTM34glyrKYIVfmMFjtWYh7ocoN5NVsq6r8hNAE6eocC4IYrkmbmZhx1ufT+yvso+O/wBKA9CMY6uAQ0tkXnZw7+uCy0sK2mDmMoEuWFh1hK83S6gbkq8oO53jXQOsqFbZfNj1cy5UkkQ7DUykMRYYOrSNdENuCWUdqxYzuYj5hBhYBGNblkcU2qk9KPV5StgWR3FHIPHOgKSNmuUKJjOqiw7EAoi7dh1AevpghPleRrHTCNTNINWxXX1xxhbZmXQhNBS4Diz3F4O8K5SxvJLoqNzpckMAo8tMbA+g/Qdhpzs8MComh5pWH3cJon6lR0KPdq9Cd6OF/jfG4YHDcQYT5gUY8pFukd9tQ7Fvlr+AaGFuqAJ1Kg+q4NaJJ2DrmmA8emzF/wAIgSId8xMCFr3RNi3vZoe9YCZziEEjiLLSvnM3T6nA1qFKkGyCkaJdeT1ABBJ3G8T4JxPiygyBMpAPLGxbUfYsALJFeun6YevDXhmHJRcuIbnd3Pmc+5/4DsMUaXE8OP6C1VKNGkz73S/cLgd7tvcPNKOXpmbo0lX6pAmm21+uqirsh1C22NrW942cPduejK6sEYh2YBgA2kMXYDSxDA1T2CbNjsxcf8P8xhKilmDAsmoANQIUi+zA6eoEGgd8Ck8OSFSZFSIDe9ekr27MNZPrvqX8PtZeueiE3Gppxpy40tvdBZKWtiG1CO9VjzH88Us/wl7DZmbc+UWWIFbgBeWoHa71AmvesE+A8OjWV5FmEkhWmCk9rJFhmZu91RA3O2APHeKXK4kZAAxABsFdOwPYjeyb9/ijjDja76FOaYBcdJMDmR6qzAHFNXBJE0FEZjp/qUKaPagqqK29Bgljn3AOLqM1EiSrTMQQpB2Kk6dwDWoDt7Y6DicFWqVqWaqAHbYII5E+ql7cphDeOZ0IgGoqWNbe1G7IIIFeqnVttfbC26kIoj6kALLHYcONWomNwRqayx1ghlUDps7tudyCyjq2I7MKsX3G9gg+qkEHaxhek4ZyDRVBGdvURbmwSo/lsGJa/XanXZcbFRZQTNQ0G/6brVsALUDSZYwtgEBSQbpiQcaudq3fSrFiOdGdq0qoMgOm2JZlJGllpqoAnHscUgtVDIaGqO9VKCWHXQQ9z5iL6hraiBoZthzGYtSqzCkYOE1EkkWCTYVXBNKSp3AIhEosysemSUBY449MRTeIehIb8JICqAwAG4BOo4vcDyTImppCddvo6Sia2L0pAsgXVknYemFfN8VjgPMaW4nHZQ2tmDglQrGgzDTRLdtR7veM58zAdbRTS5ZxIQzIjhK720bLyzt3NA7HfEFwFlMJ4xQyPAoIZJJYokR5jcjKKLHfc/mSfrha4d43dGkTMKHSJgjyxKRpsAqZIzbAEH9bFWMN+XzKyKHRgytuCDYOIDg5SWkKnxjhzyhdDldB1UCy2R26lPbvsQwPqMAZuGygVOobqU69OqwFN2yUdReiC60owU4l4hEU4jtCBG7uCyqRVEG2I2Au/hgfTe14f4oMxl45QwbUosrsCfUgegPf6EYmRMKqVsv0hRCShCaVjPVHbnSADGeWxFWNu1bE7YJ8Gly6kvShmYGlDNR0DvpXTrq7obb/ADgjx/LIImflo0nZdQAtjsLP/X0vCxl0DKyyqmoBmClka1PmXoA6QWobWNQ+h4v1X6p/ihrBLj6f1MYzMU75bNrJek3XcUQR9QdxiZnNpGAXYKCasmhf17DthG/0ksbhg8iitVEMxFixTBSNJ76TqB2qhWDnEM4ZuHNMQEKrzlJBqo2EitRo0QoNGvr64fgMc/Es/wDZTLXDeCAe4n09UOYAdUTzXG8uoppUOrYKCHZr9FRbZtvQA4HcLlOWnGWN8qRS+XvulbtF9FG49ht7Ve4VwwKeaWV2YdJRQqBTv0gE+bYk2boegxW8XLpiSYd4JUcfTVpYfQqTjfJy5nWQ0S7LvVvj8f3Jcd4yJBW5pfMAPcpqH54S89I0h5khA/8ATTUBsD5j8Ajv22vsow+Ty2dNWPxfN+n/AH8e+OT8a8AuvEIo0kRxLIsgZh96iqunT5aK6VYg6gD94CtkHGLE4NjqwxEDMBAnfNv2ppkn7eo2o/4Z4Y7N/FaeYIzpjBFXuBI4X0oCgu52C0Sll1yGdaQva0ATpYbhgCR399rqh3FX3wNm4ESeSplWHStU+lVA2KrppmY1vqJG/v39h4MkWXKysY0jJIdZXAob6iCdIJJNrVe2NlGl2TQ3zO87SqvdmdbTYt0sMk0rxyqP4cA2K8/alJJoqRZIA9gdr1L+d5UbnL5CIMwbWwBqGNuxZgKDEV2YlQR6sNONub43LnG0QExQ3Rf/AFj/AAi7H6+w3Yr5TfXhEEEC84rHCK1RsR1t6cw/jNbaB0/BAAE5y8faYG/29/JXyBh+4Sd3v7eapcDyTtqbLtqZ/wCZnZFvV2sQKfMNh1no2FBwNIvw8FyWUmEhS55O8rhpGJtVJLGwlllG2kbgD2xrXxVJOayWXMg7c2Q8uMfsWNe2x+MaeMLmF0vNyWKqzArFJpB1KdJOthVDVbLRKrWmrFmZSPt0VXF4N9euoRz/AE9DyxJrGg6aNH8ZKrtV7kVj2XjsKsFL9RYoq0bZgCSAP9ki+1iu+2FEZpNCaQh6QCNSUoWmXzMxoXYsA/ljZz1EjlQWII0sOSdZ5np922mvNvW523vF0tHj4wywTUzFRtsVO2qit1sLBB3Ow3NUcDvE3GEf7qpSoCs5jG9nqVbuwdO9D3GNIlbRZjcsaXQEF6NG4LCADv0hdh2xjmSrT7R5lA4XmOoajQYWVMZsgBexBOrf5uwgGSlVmF7co2ofw/ivKljMaZlmZwDrQC1alYWSDewbf1Uel4WeISRpmc0JMg+cIzMpMyKWBBIIQkjYx+UgbY6JkvC8LHUsmYBVgeoaNxv6xqT+WPJvAq65GjzWZhEjtIURk0h23YrqRiLO+xxWr95lThM2GaWs27/ghInh3PA53LcrhLxfeUXZKoFSCb0/hB1d/THYsLOR8DLHMkpzWakZDqp3SiaI3CoDVE7XhmxRohPdULzJ/f7JUxCMTExZUQfO8AUjpRWX/wBJ/L3B6D3Q2AaHTsNgd8CcxGYzsNQH4JG5cgs9RVuxG19LaNzsABTdjF0B2IB+uBCToMglltTKSrsrnSKDSN1AUACU/FpvqPf0EK2cjdUkmhaIo0skyhhJrRwFULuGGlkGsqexO2lcNnHMlKx/8uqaxuWlBKkEi0AFGyN9V7EAeprnmcgMebWSXKSCRAEXTK5VVIW9JHR3LbG/LZBJW+bWEVZNx3JjdE28FyrvEumWFsxJGwln5AKuNYPkBXUApKgsd+5HcYH5jw0uUnhE8sr5Zmuw7RKsu+7KhAqtv7t35TqYvD8b6jz4BCaHKAfXSLtTMNtV7/Su9HBrP5BJo2jkFq3f/gR7EHe8aabc1MEa9WVmVMhg6JU434fLzXpEjWrlr5ZCEgNGSB1I4Sip2IJuu5N+HsiIw4UaFDaRGOyAKoFVsQVo/F16Ypw5bOZUBUCZmIeUM2iQD0F+U1/3Wwxn/p7NHYZFvzlUD9axDQQ8uOm6D63Cgs3EeY/aIcb4UZ0UBqKtqF7g7Eb/AK4C5LwUVEgeUtrUAXvpYEkFdhQNkMPxCu1Ysf6T4ge2UiX+9MD/ALuMhx7NJ/OyTV6mGRZD/h2P74H0qT3ZnDkVGRw3eYVd/CcrXcux9BQ/5MeeKMiYuEzQ6rqPl2fYsFo0O2k6bo/Q4M8K4/DmLEb9Q8yMCrD6qd/z7YCfaXmAuTo1TyKpB7HZmrsfb2/TuGBjWguaT5k+pUsBLwDvQX7HePs0L5OViXgJMd+sV1QsAnQ23bsyj02aPHP/AMBP9B/vrjkeRlbLSLPF0cplaiaDKaLAml7qa8rHqHxfUvFfFY5eGNIrCpEVkBIs9Smtj3HY1iC7Mwjgnvp5KrXbCQjmXiNgkex/Y/8ARf0wA4Ef4jP5if8ADH90n+R/3WP0fB7iud5GXkk9UQkfJrYfmaGBXgjJcnJqzGtZMhJ9tgpP1RVP54s+7wPH9fvkks+2m52+37PpzR7MZhUUu5Cqosk+gGEp3k4jKCQywKfu49wXN1qcjsBvv6eVbayLLynic2lbGUiYFjuOaw3AHx6/Ao9ypXLi/H2Z/wCE4eAXrSzrQVANqB7CuxbsvYAtsFvcHXOnr8evdqxjS2w/Lf8A/I9/Tv03cQ45HkwIol5s5oBEFBf6RQsgeyCybv1LYx4d4TaV+fn25sh7R/gQH0obfkNvcud8X/DvhdMqNR65T5nPz3C3uATuT3J3J7UbxcMLrv8ALrXrvVC8MtT89vwOe/cqGX4tl9fJSSMOvSIwQDtsQq+oHbbtjR4h4xBAqLPIkayto6yACD5h+hq/Sx2wN+0E/wDlgugMrPTEqG09JIIsdJvbXsR6b1jlWe4dLmtPNnnlRAeXr3oHTdF6JuhuQfTfDC6FnzAaro3iLhkaGmzDvayNyy8eryAdgutlIFNWo/vgTyQsyuxkReaCS16hTMS38sLqDOBW+7Hbthdg8QtlJhI2XyyhQQwEMS6lPSVDRrqDE13J+hw/57hAfLxTwRO1rzOW0h21JqrqO253re/Q7gyDKJB0TBDxiHlqeaCPLbbMTqC+Wgb1ECqG5HuMbZOLQrqDSIuk0dRA3ABPfvsR29xjnsma0uGVBHSA6m1gAXEdi0i7FSvrsSvfTvmJw+lmVXuRdemQGwbD0pdjZ6eo+lj5MqV0LLZ+OTyMG2Dbex7HFjC3wGPKTAnLmQHShIDzJQIJUeYDsSdvfDGooYEL3ExMTAhTFfOcQjhGqWRUB2BZgLPsL7n4GMOLRO0EixNpkKMEI9Grb98cuXJVJG0ue0fxBAUKgaVlkVgoLnVIgplALMwDAbg1jm4/HjBgSJJmNdncCrsZmTfxHin8TPGkXNWgxR+qLU2xqnUE9IY+gI1URWJFmZFkCmSUMJKK2h1eVyDqk76VJ2oDUdq2IDhsZjVnRGtCs7E6i+uOldHYoqtI8WpTpveySdVlp4hOus3pK7MrNDrHUt9JDDfSv+WJ+n4x2IDg8AOadl7EAjaegh7Y0WiQyEFkeTaNdR5q1sGBeubQsgH/AGCCeo4ySfMjWA7EtIxDHltpBYHRoDEnSgPybParxozZy7CneFlIIPVKq+ZSSSGK2WC9RNn3N77HVUXVrRApd7tjWutdjR2OoGj617Y6KorGV4nOZU1AlSGLAKxAGo+WgNRHStn09Ae5KfjQX/VTt/diY4DpmCIgFY6iFjioUQHUMWa/xqgJrbsP6sDG4hnIGa2kaPV0kASUNR813IaUatmHoO5xzcX9ToYWoKVQ3IlMawuEhH5PFir5svmgPfkmv88SHxrlWNFyh/toy/vVYocN8XSOgYIsgtAaDRNb6SoCtrUmmH4xXrWGiWBWFMoYexFj98PoYlmJaXUXSBwPwggN/Ic/hY5bOJILjdXHupB/yxo4vxRcvEZHVmAKilAu2IUdyANyNyRgVnfDuUMlIwgm9OU4Rvjpv/IA/OKfEVnijaLNj+IyzCjKnS6D0JHwQDd7Vd3thpe4C48dR4qwY0mx8ND4bEF4vxlsxIkiosDIbDqdUh+CaCj6U3qOxIKR4i46M1moYUzTTMS2uMyMykgg3QZYw2jmChXeq3wzL9nywI+dTPT5mjsHICiMsAwYV5lHVfT27DCn4dRctxDN5YqoEw5kbEDayCu/ell0/FB/cY5mWqKv3vm0iNN198W8F1GvpCmHU26GDOo2+E38UXXw9OIuY4RE0aiylb0ldBcqKfSaY3q9TtuQNSDXBBG9OI5M2u4JAAlRBWok7hCe/wCI4YF4jI+VMAVQroEMhZi/L26QhFBivSSDV70fLhd4c4ph7Sz/AJasxL/0xWtXY6m7IZsJ8wnYenU7VvaDaY8itfCvEkojzXDbJIlR4ARemNgzt/sLIENfND0GPOMLNEsEMM0oEj6Xt2IKBGLWt6PTtVXXpti1w3icDSxlVHMmDDarqO7s+wO31ON/EmBk37RrX5tRP6KF/wAWMVTFVC8bIHnqPVbKeGpwQLyZ7pg+itjxBmf4cZaN0VBsSFKuV9QWU9yTZNAnezuTh38A5vLPA4yyFTG/Ll1UW1hQdyuxFNtVAbgAVWOf+CvAeUzqTh5Zkz0cmqWWGQrtJbRgKbXSFFURdg79sM3hZMrwiOSBJXzc8krSPy01OzHYA0dIIAFi7sk1vWO1h2ub973yCLLiYp7HkspsLSDfrqE+5icIpZjSjufbFGXxFAp3f1VRQLWWrSFIBBJ1Dt6b+mA8n8fmkZGjhy8TgqRIDK5UijsCBuPQ1gFxTKHLF+dRANpK8caJqILCqiI1FzW5sHftWNgdN1gLYT5luKxSKGRwVNAH3s0K9xe19r2wqS+EstJIVizLrqJ+7UIwXsxAtSQBY7nawPYYoS8Sj5REL2bBGkqNwyH8CBh+LYeqjve+SZzkssnlNsVJ5aCnNd2ADEqqdjtibEKlii+Q4fkYhzWmWbQNepypCA11BVAUea9VX1GjucF8z4mgQMQ2vRs2gXR1hK+uo/lR9sLXB8nl+WGBcEdPTGu+k7XesVsCFc2NjQOLJSIbLFqI7cxiburqOMaDdDt7DFDUY20qwadiM8Q8OwunTHGpsEHSAO4JG3of+mx7YAw+EJQrBRlmsKAdIsaQPxCOzvZ+LoVQOPeK+H8xnFQHSgj8qNGBH6UdN6wRWxvazj3wt4LzWXnEs2b1gXcaKwU2pAs31EE3bA9vTFW1HOd+Nt/wrFoA1ujfAOD8nVqjjViWIZWLGmawu6LQC0Nu9XWDOJiYcqKYmJiYEKYVshAFMsRAuOU1/dJ5kf8AhVgo+VOGnFRuGKZTLvZUIR6HSWIP16jjj/WPp7sdQ7NhhwIInnyTKb8plV8llrNnsMC85mGEr1smoVqmlj20nVQ1AeevYUD8YuZ/h0jS6lMukFTQZdO1bAalIBrfffGAinBF84gMTQ5Y2IG183+932GrYChhv0z6czAUezaZJuTvPsoe8vMqp/pEajdkHTprNb7qb1DWez0Nr2N+hxhmM3A1LKzaGD6jz5CVFUBQPcgncbe14smLMDQPvQqkagQGLDTpYag7EblnHfcKO14lZgACJn2C7NHd0VLWWI81Ear2vsfTpqi1R5AnTzEAXlBaNHUzgNKx73Zpd78p9DgbnOAOqVlmo6mapJJQAWYWQVb0UUFII/e2XIyCCBVzLxo1Em2AAsk0LoUBttsK2xrzeay6x8znRhL0hjIukn2Bur+MeO+qfTMZ/odiqDg7/iRuERBkG3j4rSx7YylUuC5Nmmp2DiLqJChQZGWgKF9ltjZ7uhwY4zxHkQvJtYG19r9L+B3PwDgPw7jscMAZwxZjrc1pGpj2DPpVqFIKJuhilxTiDZwMvJddCF0RqJk3CvaDqXpbT7kO23bHb+n0m4XDNotIzbdPyOvl6BLdLjOxCSRy9UrMS+5tyACd9wNifc0bPxQHnBvGM0ZIP3sQNdVkgfUC/wBBt6KcaeM8KkMacs5XLgowY5gvzFa6HLSze1HfV2PcYteG+Kw5WLTJNLm5G8+mNVRfhAwQ18mz9O2NUNp7Y65pwp52y0T5/wARGbLqVebKC0Zany/ujA7qFvYi6K366ezKeV+IZ1SXJ5hm0gOYJm2J0MSrN3o6SC3qLrD43HHVXly8EgYKwjIDEAlpH0nSpBUhl2v0vagcY5vw3w+bNKZMoGZIhpkcHS4GxLDymgB1NudQ7ijjA+q0kOg2nTQ22d83T2Oc1pYRrG29jbyQ7j3EIeHuRmJGCMdUbEFi17t5Vqw9+2xXChB4py0atKWOiaSUoQpO4kdqatw2llNH0Ix1/i3A4czAYZkDxkVVdvQFf6SPQjHIM/wqfw/OZIwuZyswK8t/cC11iqtSfMO4sbXhGGZSq5gZzHmnuxVWmWkRAWXhrJQ5PK5bOTy7z6gCwJCDrOkEf1Elvy+MXcy65yA6JFYSMGfS2+ksCV28p0AJuMPUMMGcysZaJGikVXCFQVFixQ9KvChnvsxyUzSPlZHyzRmmZDaA1Z2JvYexA7+xqXFj35ySCDukJ9N7qTMkAgjfBuivhjh+W5s8MTjIQPUjoZLeRR0D7xiQEBPls+YghrFdL4Dw3LRJWWCEdiykMT9W3/TsPQDHKvsu+zWSZ48/nJhPE8A5Shm1AsezkV5Re1nc79sdFzXgKAnVEXhcdmRjf7kn9CMdlrXiCQCd/suS51N0gEgbo9bplwueLeHGdOXLGGgsE1dk0e5BBWibsA9hZHbGn+D4lDtHLDmFHbmgq37f8WOPRxviA75BT8idR+25xNSHsLXAietQltaWuDmkW4x6wkPLeACvMCRysuo6dSatvSmDLY+KGHTgnhidIVBZEflgdQZyDQ2O4IA7UGxvPFeJPsuUjj+XkDD9AwOPRwXPy/zs2Ix/TEv/ADUrD9ThLaTQIAJ5esJjnPcZc4evpKTuK+EOOzTFBmsvHCOzR6ksWdvK0gI9tVdt8MPgPwXmOHJmTLOJ3lCldm8yh+5JJN2P0wVXwPEd5pJ5j/blb9gKxUHhKCMh1gJ0sCy27Wu4ICkkGrDUBvp7XQxpY2NgCS4jejU3FraPQQUYGyPQ9NC996Ymq3r0xRzPGOXH1Sa3V3JUuiswUtoG1AKaXevXfa8CJJLBMJyrFtejSkbAdVRlgtuRo6qAJ9MWkmmVGro1MwGlOXoDghVGvlgshog3vZ7erEtXYeIsJddOQ216iEN6QoXmaVsG913Psb2YsJsYLONMqB1Kdrle1VhXT/UoII11V7WbwRj8VKEB0u43DOQEGrbaib7Eb9vk0aEJhxMBuDcdaZiGQqDWmusfiu3UlewHt39cGcCFMKfijxucrmYoBGDzADrc6VFtp7/Hf537VhswI4lEOYoaQgNqNnlgKFAvSShOo3fcbBje2KVGuc2GmDviVIIBuha+JZ2HRob5SKSQf4lYL+4xrfjub941sXuEXb3/AJzNXzpxlms8qMv/AJdCFbq5jnYX3pxTS0D73a0xs49yvF5wDUcaljsY4309qGokAG2B7H8SizROMrMNUH51XH/qByH7Vy8bGha2zGfdlMc8QQXq0wNMG7UFI5Y99wxH6YKStPqFycvUdg5j7dz0hSSQL2D/AJ+uKDcYlFFnTup6pFVKZ2RTaMWolkABFEiifXFfLxrYRpQLVjre2Ol9YI5jcvYkFglEjY7DGtrcohUJlacxw53LwrJlWZ2/mazzSdRYFgo2IKkVddNADyj2XhGWgDfxWZRZndHCp3tVZBSEs7WrMCTfp7YN8L4HG8aSOCXO93p33FgLXSQTQPZSBjDjPApSunKcqIUS1XGS34SXQE6R3I9dt6sHMcPTp5ntbJM+M66lTnKXjkYQDJDkz0jefNVAgHvoUKSP9kYtcH4MMwWU5odNa48rHyV3ugWA6ht2O+C6eDYmF5hpJ3rdndqBr8IFAfG14M5PJJEoVBQ/cn1JJ3JPucXbSM6ADrdH7U9o7Z7lCo/BmWQdEYDd9RAcn667H6V+WPJ8hmVQxxmNlIobaNvY12B7Eiz7V3BqWUKCWIAHck0MV+KcUjy8ZeQ0OwHck+wHqf8As0MXNNovpyRmc43ugk+cjygHMkEsw2SJSAdTdzp3Nm92PvSi2AKvxHKyxxXm4CMvdo0ep+SobUEnRTZiG4DCwoPUAVBwycJ4NK8kM7oIyupqY6idRY6qoaXYGmJvbatzVzxtnTHlWVd2lIiUD11dwPkqGA+SMJfQZk3AaR1qrscZiLylfhmemI1xzJmYzrOqMh9y1rQHYKLsXdkDsoON+b4vMfIm/LRgsgIYlmF2AT2X2GxPfasVYfBOTlzTCSJNOVhVZJIyYmeUjUzFoyrGhfc7HHnhvwTBJlRNmGzTcxiY4xmp/KTSqBr3Jom77UT2Jxj/AMUnXktHbZb9XQ7ifEJEVxmpVgHT1EhU2JDKLNsCvoASSe66cDZcxJmFiDRzx5ORVjnzWhlMyAXUSMdQVrI1ncgsFB7Yd+H/AGb5fLpI3Iy7O2o6mRmZVI2Alcs9gfiqz32xb8IZsNw+MTIzIQwsrqUqHYAULIAG24AoY0NwoaePLZ1qg4jMOHO89aLTFwN8sBPw1g8TAEw3asvboP07XuK7kDTg3wXxJFmbUHRKvnibZlPrt6j5/WjtgFl5f4Bw6NzMjMbDKdWgn1BHcH39R/aHWy5rhUE+lnjRzsVehY9irDcfUHGinwtvHt1zlJq7zfcffj1cQq8niBU5mtSNGqqNkhSBe4AFk7UT8kEECHxJGNIKuC0ixAEAHUy6vf0F3+14BTtDCWR7MmqQ1JOy0C2lK1Nurp6i7prOxqCRHZCkbtqdTKQskgZdDWDZK3rAG52Bu+4w9Z0Vl8Q3pOyDVuGIs0SrDfYENt+R37Ys8CzLGImUkkUWYggE1vX4dO34TX0xnFPl4iABHGx/CAoPlLUdPrSt+mNWclhzatlnBKyJ1b16kae96gVNr8b+owIXOvHH2ps7cnIsVW95V8z1/R7Jf4u7elDc5/Z5xKZpJIZ55HOZRlBd2fQ4ViCLO1rq7f0r9cX/ABH9l1qP4RI9asCD5NqIYHvfv9a+cM/hXwamUAZqeat29FvuE/8A27n4GwwGnXNYGbbfZd12IwX+Msa37tOOwyT+v6gv8aCv30xjDg0paQqFYkjSDFXSsiiw2w0+2PcmIQjGMFlJV7WJrJXsRcl7WdtN0DYIGCGZcQzSruoNFBzDGtaV7G9hqMnqBsAMU/4skMWMDFWHcSTAKGIP3kh0XSn1G4I2onG9cJecMliaNjypAyMgSLpDFbDGhEFYFbbuav1NnG2Hh2aYkrGiXeghQjAFSBqdy0h6iGsAbitxhezvjkxl4S7ynRoITTGq6lAsMhIJs2DR02QRYGHLhOcnEAL8pFVBu1sVAA76aVtiOxX88GwHepgzHWgPoQfFHsrq0jWAG9aJYfqQDjbhUzvEZXQ6BO1qaYkZdQSBRA/m+vamww8MldokaTTqYBui6Fi633P12+gxEyrOYW6q1ijxhYBGZMyFMcfWdYsCvWvU+3r7YHeOJMyuUc5T+Z+IjzBN9RT+12+aut6xy3P8ddRHCxz08crgyxSoSzBOoiM2T5gFNehugQMUc8gwAtmGwYqtzl1puNsbTw4SulcB4zls7DMMogQgFCNIjI1AgG1BoHevXbtgbm+HtGxPkYOmnfSuyBC2t7/CTsAb9he9r7PIFKTzkaJJpLaPQyCNVFIoDAEgAnqqibHpjzjmTVJT92sf3bOvLvcRurdgqguduknsPjFmzF1nxLWNqkU9OPPdN9qGZaC9BYCtNMVYk6dLMdLhQrEObOpvQ9wRixkM3AubjgkHLkaDWnWblrqZyy+opqF+jXdCoY0QaTrPppDBbViNVBi7NtK7UD6MBVUM1URuHMYhGw5k7sLCMrBRLICwBonR2obb3cVJy2SQvZPFhLoIGJVZ0izCMSzpzK5WktvTki+5o7DucOGczixIXc0or0J7kAdvkjAfLPE8S8qPQGmQik0B6YEuO2oFVLAn2B9sEuMqDA4IJBG9KWNWLIAINgb2O3fftgZMXQVUfxRCNW/kCljtQDLqvYkmh7DckAXeKuZ8QyMSkMe4JBO5I3AFrp22N7+w771Shdy1KhkXV1FmZ7HUDenpugmzVsCL2BOPEo9KsZJGCnp5YYULK0Ai7Ciw3LjZhd4uoWMiyanaTMHUBrKag5QDS3TGvoG0tZb8qsHcs8cGh5hJmZy7xxnY+QEkqCQq7Dc7tq9TV4p5XJJp8rICgCLpKOrE0ObvaqR6NYokWdseZnhrRZiOPMqk0RZxAWdjoRIhQaMroJ2825s38Yx46saFF1Rokjlx2KzdYTnDnFZEe6DgFdVA9QsD6/GFjiedWTOM7bxZJdR/tSt2A+bAr+0pHrjUuZaGBZJU62KjKwczm9RUAGyAdrruQPTdsa4uDnVFkr1G/wCIzj/1E9lv5O30o98Xzl7RaDuO/YLefcmMEXPW/wBu8rVmAY8gFdgsudcvIx20q3UxPsoSgfazix/42ykCruW0gJGqigq0ABqalLEDeia7e97o4Bnc7MW3ihjaFf7zBlYj584+mjCPDmJsvOGj0hlILMV3Li1ZC1Xp6fLdbsRvuEVKxpXGmkxOnDz8ld5a1hc4aQYHH2sjXiDxvm5kEMUHK5/QurzMG26dWmgfLqCsASNxhbl8Pz6ly+azmpkARY0GuJWqlBBZPWgSkbVvvd0f47xBnMOeePScvMIsyo7dDB0b4o6kO5osNyBeMJuOciYqk6jmSPKHR71q+kqWVVc0oB2ZSbY7V1Gr3mJudPLu+2PHSLpZquytNMeQk80b+zSUS5OSCQWqNsp/okGqv8evBDKZlshIIZTeWc/cyH8BP4GPt8+nftehc+zrN1mnUEurh7IWuzalLKB0DzgXXcbDtjoueySTI0cgtW7/APUfI98aKMupgjUW6702qcryCLG/d8hAuO5N1k1LIVWQuWrUCKhokFbJYBbUVYJY79hVzEO5DyhrpiaBs7DzFkoU4Owpd9x2xMv9w65PN9cLbZeWyPjQSCCGo0CCNjXqMaPGOSOXiLRR6wsZIV3didFFlBYtp+6DMNIslO47HQHSEgsMgDbosonhEpDE2WcNI+lbZCArUE1UzXTA1Snf0xo/0lyigEB1dJH3UzC+ktRJIXqJUe5BPsD74azazBxloZcokwK/h1DptZq30k0UJa9XQQTRxnxfwzmGhgjaRndCGaQWSCHsBT57UeVjfbc+4XHYJVHhzJBFwmPgvFOagDgrJVlWFGr2PYA+gJHr7YJavTCXwrgE65ZYYvunjWi3WgtpWkIUjf2vuKsHvj2TWcw8ejLvsqrLmCNa6BpNrsz6iNa6SvmO/agOMXCqDIunPHHfEfDpszm4XQq8SiNnAmjsNrd3uMuG1LrYdr9u+OpcAUiEEsWssVLG+mzpP0K0a9LrFbjHDNb3yzIHTSSGClWU2jWTY8z9gfTYjFK1PtGFvx7+ibTeabw8bFy3iPAcy2dlmMEvLaRSGC6ulT3tbrYDDe+Zkliy+XCPTxxtM5BQBAg1pe3USoBUjsx+RjHg32SQQyc07tdi6kIPcG2UKTe9shP574acnwHQoTmNoWwoUBTpskAtu211alfpitOlkptpiwaA0dwJP7TRX+7ORc37iGho74DQe+VozMwQjUQATsLq/vLNAUTsvoD3wQ4KhGWhDAgiNAQRRBCjuD2PxjblshHHehQCe59T9T3P5nFjD1nQ3jvkW2KjWLINdlY7/F1+2OYeMpYmzsFTVpikOsS+VwkjR0dXfUO3933x03xLBry7DlrKRRCMAQSO1g7Vfr6YQpvCKLHlF/h+Y3PV52WNjfQ5NkDZA5AobdtsQZIgLp4J1NrSXG/x14ozwbiCsUaKRWleO9CyhjuoZhRJF2O5Gxq73vPjcD6jJKwiVvV1hHqQBq1k7BlGw7qDgnwrKBZE0w6Nz2i0ADS3wPXBfiHDVm06iw0tqGk0bqu/f9MWKyYggvkJQGdjNoHAIDG0ZxXUqHSEjAJDDajdX3sk4RCMSijbLpIRxSydfLoIWZrBWxWkdIBFdmxPD8I9GI9mkdh+hYj9sWsvkY4/5aIn91QP8sQs68iy3VqY6mqhtQA+Bv39++NsqqQQ1EHYg9v3xqzmfjiGqWRIx7uwUfvilw/jkOb5qRMTpABJWgQ1gFdQoiwR2rbFcwBiVMHVA8y6yO7CYSqHJjRHLkUU6Qi6Rsyf1CtRH4gcY6+lTFpGoDVZKlTpoClFhgSBpdqIBG1g4IZ/w4qCMRBzVggU1jSQLDEIKaj6frRx6vCig1yOqKtNcjagCNJsDpCmx7t3I7GsWUIIqlpVWSQCt9CaQNLGmVdIqzr92JCgGjeL/wBoEsISPmxmRhrKKDR8h28woM2kE9vf51pntZrJRGZh/rnGmNTQFqoCqSAKugdh5u2CeQ4CkBbMZmQPJ3aSQgKv0ugK7XtXoFsjCXOz2aJ47PlNDALv8tvwh2TVo1bP50aWVaii7aB2AA9Ga6A772dzS2YycplJszL/AD5etvhjtGn0WwK+uKytJnsxDMBWVjk+7BJHMIU/eFa3Udl/X+oYv+IhzMzk4D5Wd5W+eUAVH+JhgAgSOjv62cFJN4PQ3deqt+F+Ffw+WRWFO3U/94gbH6ABb+MKXiPg2YOZlWCEusgPdQVp9LNTMVUOJF1Dfb23GOhXjVayps1q67Mp7gjuCP8APA+i1zQ3d/FUVCCSbykDh/2dTspSaXRETfLvXZ27qNMQ2Aqg1UPbF+T7N8nl1aZVcyKCxJKkNt2MZXl186RXvjPwNCUfMshZcsDpVZH1EMo6j8Ct/wAx7YZzmVnhYwtHICpAIIZSa7GrBHuMMOFZROUXjqOCUzEGo0HTgEpZTINEpEMqB5LbSDywdTk2iBtlvXXWpokbHfBkcWlWWnKhXagHUportufNdG6sAkb0DYGFD1qikqpCqjEM4IoSaqBkO5J6SFpWHrWN+Wy8scQ5UpGoJSSHUQKagY2NDULsl/S72xZSimd4vlp4jFmRy9d9J3IqiGsDp7irruBW9HVw7NkMMpnCSxpoJgSvNUbjqBBEgHcXZHvvfuR4Sk6kSxmJwxI0AhaDAiunlncA7auws+gNZ/hKTxcuYahtuOkhh2ZSN1YHcEYqReQrA2gqzBAqCkUKPYCsbML6rncuKGjOIOxLCKWvnblufnoxRz/G31tqgzETvHpjYxs+hwGavudakGgSb7A32GJlRCbsVs3NFREhQjYENR79hXz7YV3Z3LCpWDEqC2lGAcsQNLunm1VWnsq1vRGc0rFWXo/mB1J76m1NpOhXD2LAArah3xKhM0WbUuY1u1AuhsNth9a9MbncAEnsN8KmVn5ksREykragiPy+Zfjc0RRULQv2JE/aH415ci5SLSx2MzG6A2pemuojf0/D6msLqvFNuYplOk6oYaE6pxiM6eper3ZfZTtvv5lG3vi1FOreU3645Wr8PcC8um7KW60a1UINJvQx2W7YbFmwLikRc2smXvTFCxAbrDaIzav6AEA9S6qJX4xlr4xtKmXiDGyfhOp4fMYcY8PLz0XaY5Abr0NYzxzXwLIIszLJzNpVWR4tiE1MbIIY+Q97ogNuBtjpWHUMQ2tMajUbrSlVWBhgGR3Qphf8ReOMtk3CSsxcgHSgsgGwCSSALo0Ls0aGGDHKeOccjyHGZZM1G8iyx1CqIHZtSRL0qSBVJIpPz/awyo4tFv4optDjddHyfHYJYROki8o/iY6QCDRDaqog7EGjgZnPH2US6kMpHpEpe/8AaHR/+WEDgHhmGemdygeVkjVAhPTpB1O1gFb01VnSQL2GGfhvh/LUhEKudYRuc7Sad6vQTpuwV8oFkVYG6GvrVAC0AcTJ5W9UwtpMMEk9b/hYSfaRLKSuVyxY/wBomRvzSK6/N8D+ILxiSi7NEjHfS0cQQbWWIbWBVnzk7emGyecxOU1FQsgKLsqlCi2FClWIU6tgG3O4PpRzQbQQVbSqktdIQgV112acEBmJIj3rbe7t2Lj+bz4W+eajtWj8Wjxv8ckn8Q8LyQo8ryBnDBC4BJAdW0MxkGvUWMfTZA1Hc+hng2YGTnWSUGKJ1OkO1uyuqSKqpZlZkbo8u1NZwc4i8eVKPmpylgxqI100pNtZAsKNrYaar533ZHj3D1kQQPGzzNo1p1MSLHW/fdhpFnc7Dsaq3ANDxUaD/Jm/cb9yHYoluVx6t7LZ/pTNT7QQ8lP/AFZxR/2Yxvf1NY8m4HClS5yRp2sAczy6iaASMbWTQAo4z45x2SIsiBA9Lyy5sGyAbC9QonYV1UcB3jkL8zNSaAyyqAw/1ZJYjQO+lBs7BGHYhvXRkG26XnI0smfiPFYssq6rs7Rxoup3I9EUbn/IepAwD4lwabORuc391EASmXUhjYFgzN2Yg76F2HucZcAz0f8AEEAku4Ik5lllcEFU1lR1FSSYhYUg1t3scf8AE0cM8WWYgGZH7+h2CC/TU1qPcjFjG1DQ4/iEXnKosfYAMqj/AHf8jivxjhrSGOSIqJYWLJqvSwI0ujVuAy+oBohTRqimfaRx2WLN5NI7ADCQnYh6cDSb9B3/ADHzjoOYzKxqXdlRV3LMQAB8k7DFQ4OJbuV30X02NqHR0x4WKTBlXcEyuaQ6PvJAKCsRQ5dtIOpQS2kki9rABfg/E1VliSQTWx1OKUKWVpBQ3J1bm+2zbiqwBz/iDJS5iNYZUd2lWg8UjKrMVUsrAqu9DuSL+puxlOIxHTy1mdLUOVUQovYHUYxrsA1RJHzVW1zXN1ELOHB2hR1MsMrDmXZYylyShVXSNOnsx3smtyf/AGwM8D5ApzZyiwpmCrRRKwIAAJBH1B7beuw2GM+GZt8yjQsOUjxaQYqfQx1ahrGpbqtz713GMfGeT1xxZdIlJokSudIhCabawKBr6djV4ax0gt36ngEmo3LD92g4nruWXFuB6GMm7i6AvV5nJC8pqRjqcgNYO471eKqgsyq5oVWm/wAYLK2nm9J7jZKIp97AtphVJYV6hIpApge9VTAjsbF2Oxwu8U4N/DxkpOFVmr740CzWAGaiCC2nYrvpUE7m0LQqcEJWf+ZoZHUutspou++xZSH6idTeUAkABcOyuCLBse4wgHMLVSBSgNAqUkSiFXfdkB3YtaAmjXcYtZHIzdXIJR2RHKam0gHZapihakqgyDb2NkQnfFHi3DecmnVpIujQPdWU2D3Glj+2LU0wVSzdlBJ/IWcV4+KoTROn5Ygb+3fv6/OBCUsqjqyglupC7NGmkLIg0lLshWqxWw3oAYvcOSGWV0d2JBIXrQagS16QgB7XdbbgbjBDjnCS7iRI1ZtOk7LqHUrA2asUCpFg7iiMCcqZDo0zsNQXSkkiKbemXoRX/pFD2D99RIEIxxTh6xQSSRxc2VEZo1ctISwBKgaiT39sccz+abOrHNr5zruMosUjXT9fUCbLKC5NWRtjsOQzgivXMjKRqFWQNT15y1EXfYDsfbFCbIRJmP4mGLqRGUW/LSwKAACkbgkXY9frjFisL25aZiD/AHrXitmFxRw8lovv4bR479VzvMeF81mxz2yv8OEFCJYmGura6UWCT09S+259Nua4Xmc2ypHkJMo1nVIFKrpI7NSLe4Fb+/vjo0XiRzKAEDRhnDGP7w0CBGQFJ7iyfb2wbbPxi7dAQAxGoWAdgSPa9sZ//FUbXNtL6e/jK0j6pUbo0W/G2nv4yuJzhssf4BoUaZwNM41RMisT5iU1Mq6STvRG3pjsvARKMtEJzcgUBjVX7Ej0JFEj3vAufw3ls7NBndTsUVeXRpSFcuLBWz1b/kD84Y8PwuDGHc4gm/U/yAsuIxRrgSI2nvPp3KY5z9q7NHNkpxCuYCc5OWVLbsqtr0ggsFVGsWO+OjYWftDyobJlqBZGQofUEsF2/I/9kDGmsYpuPBZ6f5hU/BvBGbLPI+iM5iaSXQiqyhGCoFAYVRCBu3rjbmHkLyKjcwA0CGJJ2QklIVC/1r1A76fnBtCGy8ZyxGgBSgXsyjso3Hp8/X1wsy51DeuRnDBVPMcEWwdQKRWUE6mHnWqHaicMaICqTJVjMUhYBuSDuVsLsVGxCKzUKarC3qF71iiVRQKduVKdI02C+tyXAU9TEHeid9R6CSwa2MwOUr6TXSB5Yl0jULErluwsCpAdwNgcTKQSyKAsY1NrDtbBKYUrF+8hU9up/X4YSoS3414OTRlBDyqrN7gkda+vTuVq9h27YVPDWS5h1NuSRGqUKpTSbdh0kmvc77jHUPtJg05QSbkxXZ9TtXb3JrCL4ARopyoRTy61Ku7KxAAF+XWCwJZ6Utfa7Hfo12igHuGgPwuPUpONUsB1P9TfliyhVV2MkQMbFbYWpQ6RJJQUaQwI1Dte+9181IRI/S2pSTQIVVJa9LS9BNiSQDT1WxGplNixJnHFGXWSKRt7FoHJbqpUYmlLLq86+ZTeNOYdyoc/dgVWwLXuSgqtQZD5FUKauwLGOCTJldcCFchBDt2VIxGzxAENSvrXSCOliSpqgWIPbVYGeNuHFuM5BvR9A/8Atylj+zA42TyJQlYs9dKvKQoJ0vpIPdWUgFVvXeq+wODHD2bOS5WcpRyzSK5Nd2iqx86qsehwqozMI4j1WvCVuxqF3Bw82kDmtP2gcL5k3D2/+oCH6NTf8hwy8c4UMzl5ISa1rs1XpYG1atrpgDXxi1PlVcqWF6G1L8NRF/oTjbizRlcXBLqVe0ptpnQTzMri3inwHLlIVlaWNgWCsnY7/wBGw1V3IPpftgt4P41qiZT99Or2DPzJAsZQAFSQ1aXBsAb3840/aTwt1zhfUxEkepLJIBWlZV9heliBXmwwfZ7kYYMo2ZZxpYHUzUNKirLfLbGv6Qg3Nk9mu/NhWl5kk24cFwaADMWWUxAAv7qzJLmJBqM5VCOlgBCo6W78zqIohrCk9IqsF81JzYpGiCNOqtECo1BS2mx1UCB0kj47emObZjxQGntUTlApGrSqzMIg3dlV1UkKSdxdKoNkHDa/EeXbAAoDaySZlI43qlUgJpU9KjuGoae+OfUovpEZxEro061OsDkMwimVzKZaJ8tCsjPAqnqQnVrPnGnzAEkkCuxA7YGZjICVgZEeVtN20bOAxViANtK0dI9Bu3xRfwrmYnV2jYSO7apZFVtJbYUGIGrTVbfoLwdxixFAVnS4nZbmfP0ttKfTOVsdRsSI0xKRulRqwdrscxlVlBCpRXmUxFPYJHUBuQX8FZrXFvl3hcABi6BS1AdyDuwsiyB27DsFzj8MdZklXYwuZ4VXf7vm1OAo7nnK5rvTLuO2Df2dtWWQaSoZRIQe4YkhvpYCNXuxxWjRFH7Wi2/edL8d+9XLpF0S4lxI3pogEhBqBAJLaSd9iB6D17+2B+YXShJO/bfYG9qsdrNCvrtubM8eLCBmUgaAXo9jpUkDYj8VH8sUeF8KA6mZmN6rJ2J330jp9fbE1a/ZkCLlDWyJW7h855ikAFHBUMpBsg7eu9AHfc7/AKCc9GqMkiWE1MovRSEOunSzqQg0mQ7+wANBRi3kp+XJIyqArS6NRX8KgIeq/SRSf1xa4ZnOWh1sZLa7AAC6vT3q73r8sNYSWglVOtkIGcMuohWk2OiTmPIt+gIy40i63o/rjFYnV1d0iVVBJ6EUsK/qZ2lFWOy3+orzN8FWSRBzGCm0VWuqtjTBXGrzFfT8N2d8FIvB8YBttyCCURQTYCnqYM26qoO/ZQOwGLKEP4vleTApzDWqtShnaUsTRrflgABL3ahTWThSyHjLKcyS1+7VOoJLHqYDqYgHcgADZXJsN3NYZvtLyS/wMcb9a85b1b30Se1fthJPhPLDLlxpRu6mRmcH1KhWatR3ArcE2N8cbH/UP81QN3xsnb3pBqgVMm2Otq7PlMuqLSXXfdi37sScbsAfBOcklyaNKba2AJ7lQxA/ba/WsHsddrswBG1OBkSpgV4n4a8+WaNK1FkO5oELIrHf6A4KDHuBzQ5padqsDBkKlwXJtFl4o3NsiKrEEkWBvRO9Yrx8AUMW1EWTsgVNiSa1Aa/U/i9cFcTFlCqwcMiQ6lQav6j1N/ia2/fFrExMCEH8XZAzZKZE2fQWTa+pepdvXcdsKXgDgYmyMpUaY5nXSXBZnRDZdgSOqRrY36HcemOi48Va2G2GiqQws3pRpAvD9yQVdlbSF+8jEnMYlmGjVoQq9ag4WhSACzuRprGWRBnMwImdn030hBdEEsoYIjABSNZYigavYOmd4cktBxdexI2PcEjcqfVexoXjdDCqKFUBVHYAUB9AMKTUA4b4VIpp31NtenbcADdtm9B20+24wfiiCgKoCgbAAUB9BjPEwIUxMTEwIQjxJ4aizkYSUHpOpSPeqII7FSO6nbt7A45l4W4sJllyb5cKnNjkYDUNLCWOMo67AEdPlC7jcWbx2TGiXIxtq1Ijaq1WoN12v3r5w1tSG5T4cEl9IF2Yf1c2yvhpFGg5SSS1ASWpFGq61OupXUWaqjspJoG8W08N5RWnCZVHdJogtK6nQzIGGosbI6ra/wBKw6N4dy5/1KfkK/yx7/4fy/rEp+u/+eDtXHafNL/zgaR5IJ4Kyqo0umPlakRmS2NNzJ17MTvpVRY70PjBfiLPq6ZXFGyqxFr27agjV+hxayfDIoiTFGqFq1FQBdXV/Sz+pxawsmTJWhrYEJGn4ZKsokjiYksRJ1ksYW0WfvACSrIDQBO7Da7waijLzs6tyCwS1PnbTq7qensQL6th3G1H8YvEGFEAj5F4hSqWd4YZFA1ksLFmqIbuCAK7djVih6WCMyvEhDEEkDc1F06NLEuVFDTtuGIuxffeqOGFVoUNgMe4VUpB8E7FYGEtwcOMSAMaZl6mYKVJrqH57+xNnvjbTKf5YfUSBTlCdz6A/F3W3rVXg8RjRl8iqEkdz7+g9h8f+3sKaoWpuERsACG/xvt9Orb8vjFnMThFZ2NKoLE+wAs/tjZiEYEL5y8Yfa1/G5latcrGToQEamsFdb+mqjst0Be97435/wC0LJHKPEglaQqQprSFaiA2q7BF3tftj6AGTQfgX/CMZiFR2A/THPxH0+liHh7yZCoabS8PIuuU/Y99pv8AEacjPbSqp5TgeZVHlf2IXs3qBvv5us4xWMDsAPpjLG8CEwrwY9xMTEqFMTExMCFMTExMCFMTExMCFMTExMCFMTExMCFMTExMCFMeHExMCFBj3ExMCFMTExMCFMTExMCFMTExMCFMTExMCFMTExMCFMTExMCFMTExMCF//9k="/>
          <p:cNvSpPr>
            <a:spLocks noChangeAspect="1" noChangeArrowheads="1"/>
          </p:cNvSpPr>
          <p:nvPr/>
        </p:nvSpPr>
        <p:spPr bwMode="auto">
          <a:xfrm>
            <a:off x="155575" y="-898525"/>
            <a:ext cx="2419350" cy="18859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1" descr="data:image/jpeg;base64,/9j/4AAQSkZJRgABAQAAAQABAAD/2wCEAAkGBhQSERUUEhQWFRUWGBwYFxgXGB0aHRwcHhocHBwfHB0dIScfIB0jGiAeIDAgJCgpLS0sIB8yNTAqNScrLSkBCQoKDgwOGg8PGi4jHyQuMDQsLCwsLC0sLCwvLCwtLCwxLSwvLCwqLSwtLSwvLCw0LCosLiwsLCwsNCwpLCosLf/AABEIAMYA/gMBIgACEQEDEQH/xAAcAAACAgMBAQAAAAAAAAAAAAAFBgAEAgMHAQj/xABFEAACAgAEBAUBBgMECAQHAAABAgMRAAQSIQUTIjEGMkFRYXEHI0KBkaEUM1JicpKxFUOCssHC0fAWJFPhNGNkk6LS8f/EABoBAAIDAQEAAAAAAAAAAAAAAAADAQIEBQb/xAAzEQABAwIDBQcFAQACAwAAAAABAAIRAyEEEjFBUWGh8BNxgZGx0eEFIjLB8RRikhUjUv/aAAwDAQACEQMRAD8A7jiYmJgQpiYmKnFc9yYmerIFKO+pidKKPqxA/PAhbsxmVQWx+BQsk+wA3J+BinFxfUzKI2JQgOAyFlsWLUNe43xU4VxDmASzUpjhBexQVtTrKa9KMf5C/c4HZfMSRlcw0EqBmdp2Yx0I2JKkgOWuIBfTZeZtvgQmfK5tJF1IwYWR9CNiCO4IOxB3GN2FibN8ni0aKenNQuXX/wCZFWl/qYyVJ9Qqewwz4iVMKXipxHOaIpGUrqVGIs7WASL/ADxYljv1I+mAfGHCyRRBr5hOsMb6e1abHcnudtj60DKhZZfjMreVCy70aXcAkXs/rV7Kcbv/ABAF86Mv1DKP8Uiov6E4HxZqLbUjoC5WM7dQs9XUoFbA7E+YepwUhgBvlyXpNH6gkHAhb04tGRdkD3IIH+KtP74sxTqwtWDD4IP+WBT8Ms6iihq86Eq3b+paP/f6jxGsmYaP7wFL6zpbtXq6sQDe247GsCE0YmFzLZ54pipYstGwSTuHYWNRJHTp27fS8MKOCAR2OBCyxMTAriwEQac9TgUgbsCaUfPezfei2JAlQTF1dn4hGgcs4GganF2QPcgb/tiiPFOX/rI3qyjAX9SK/wCx6YTJEshy2pmOolhVKwAfV7BrYEdqobBNt0akRiwhtdluizadYINkhrDbH4N98bBhRMErC7FmJaE9ZjOEKGRTIG7FSK38pJ70TW4Brv2xvRrANEWLo9/zwseGuIrHFM0hCxhiy17BTq0qLtaQmwN2D1dWd0nicvfK0qAy0SdWpSQNqIqjf9VhWrftkc3KSFta7MAUx41w5hXBKmwDVj3GFZ87mBUjuIwtm5RV0psctQGY6bbYC9thp3mTz/L1MhlmUOSSAI4RYo6NwNINeZjVsaJ71Vk24mMYpAwDKbBFgj1GBHG8xIrDSwVDG+5IUaxWkWRuTew1L5Sd8CEYJxXl4nEqljItAAk2DQOwO3p84XZJiBcul1KFHZ6RXABYEI41A0pY6dQOk7HuBhXVpZgWjk5TFkXptUFEOzKVAMd0VFMRfbAhP2JgZ4dzLPl0L6tVU2plY3/eXpb6jBPAhTExrgzCuLQhhZFj3UlSPyII/LGzAhTFPiee5cbFaLDSACaALsEUt6hbO59gcXMLviOVS6gxg1/MYkq/LI30UCHUEgsptaBsb3gQieWzTrJy5SrMwLKUUr0igdQLNXUQAb3vtsTi8yg9xfrhSyuZeN2MRRi0YGnR1IEJVSY0N6AdViPUC11oBJxpyWYnXTHE5kkmkkkMx06Tp6EBux1KpcrHuFUgBLFCEV8S8NchZYV16dpYQQvNjLByAe2oMLo7MGddtVgbnftPyaKQ4lD9jG0dH6HV0fvg8ePxgBmDBGdkR6JBI9dtwCQ1E7Ut3RGLz5dGIYqpI7EgE/ripDthVgRtC5T9nHHEzfE3aVijxQ8vLRP35dknc1ZVCNzuwa+wx1vCB9pvgVswBnMnaZ2CmUrsZAvp8sPw++6nY7FPs88cpxLLavLPHSzJ7N/UL/C1GvbcemIaIspcZumvFfPRIUPMVXUAtTAEbf3tsWMDOJ8Si6omNsy9r03ZqtRIFnfYnfF1RAclnSBrDKGropjoIdlKovMBoAVZGnVsdhjbw+cAxoOW+nUQjDQx8pJCnp1rt1avU33vAuRjGOtGiJYlmQhRepixOmlINb0rnrNkbkWJFYSHYsgBB0JZ1MhChGQaaIJBJS9zvvQEIkOKtEobUdLdVuSwohmtWLFW/Cqorn572L+X48mn70iM1Zo2vwA1bnbt3qrq6wIyeRnYKYXMdDUVKaV6u6FSoVqAHtp7Chi1FwNpSC6GKixOkpXm6QAuxGwJYgHYDezQhaM4pGYY0SrKxVhdbCEg323LN+h+cFOB5+y0Z7jcfTsf+B/PFZoHhkLzMBGxt5FFAnYAOK6UAsWSRu1kGqMDIIHDgU1VY9vpgQt0kgUEsQABZJ2AA7knC34i4kp5ToweIMQzIQwDHSFuj7av/wC1i/xvd4lPkOo16FxpKg+9DU1e4B9MC+MCEIWlRW2qiBZ+LPxZJ7AAk7A48/jfr4wOKFHsy7xjXda6uaHasN4QrMZdkiOrUDUn1ckEWSBQtjsPlR8YtnhiRyOcz5Wc6Yl6mmOssvQCSVAPsCezbDqTM34glyrKYIVfmMFjtWYh7ocoN5NVsq6r8hNAE6eocC4IYrkmbmZhx1ufT+yvso+O/wBKA9CMY6uAQ0tkXnZw7+uCy0sK2mDmMoEuWFh1hK83S6gbkq8oO53jXQOsqFbZfNj1cy5UkkQ7DUykMRYYOrSNdENuCWUdqxYzuYj5hBhYBGNblkcU2qk9KPV5StgWR3FHIPHOgKSNmuUKJjOqiw7EAoi7dh1AevpghPleRrHTCNTNINWxXX1xxhbZmXQhNBS4Diz3F4O8K5SxvJLoqNzpckMAo8tMbA+g/Qdhpzs8MComh5pWH3cJon6lR0KPdq9Cd6OF/jfG4YHDcQYT5gUY8pFukd9tQ7Fvlr+AaGFuqAJ1Kg+q4NaJJ2DrmmA8emzF/wAIgSId8xMCFr3RNi3vZoe9YCZziEEjiLLSvnM3T6nA1qFKkGyCkaJdeT1ABBJ3G8T4JxPiygyBMpAPLGxbUfYsALJFeun6YevDXhmHJRcuIbnd3Pmc+5/4DsMUaXE8OP6C1VKNGkz73S/cLgd7tvcPNKOXpmbo0lX6pAmm21+uqirsh1C22NrW942cPduejK6sEYh2YBgA2kMXYDSxDA1T2CbNjsxcf8P8xhKilmDAsmoANQIUi+zA6eoEGgd8Ck8OSFSZFSIDe9ekr27MNZPrvqX8PtZeueiE3Gppxpy40tvdBZKWtiG1CO9VjzH88Us/wl7DZmbc+UWWIFbgBeWoHa71AmvesE+A8OjWV5FmEkhWmCk9rJFhmZu91RA3O2APHeKXK4kZAAxABsFdOwPYjeyb9/ijjDja76FOaYBcdJMDmR6qzAHFNXBJE0FEZjp/qUKaPagqqK29Bgljn3AOLqM1EiSrTMQQpB2Kk6dwDWoDt7Y6DicFWqVqWaqAHbYII5E+ql7cphDeOZ0IgGoqWNbe1G7IIIFeqnVttfbC26kIoj6kALLHYcONWomNwRqayx1ghlUDps7tudyCyjq2I7MKsX3G9gg+qkEHaxhek4ZyDRVBGdvURbmwSo/lsGJa/XanXZcbFRZQTNQ0G/6brVsALUDSZYwtgEBSQbpiQcaudq3fSrFiOdGdq0qoMgOm2JZlJGllpqoAnHscUgtVDIaGqO9VKCWHXQQ9z5iL6hraiBoZthzGYtSqzCkYOE1EkkWCTYVXBNKSp3AIhEosysemSUBY449MRTeIehIb8JICqAwAG4BOo4vcDyTImppCddvo6Sia2L0pAsgXVknYemFfN8VjgPMaW4nHZQ2tmDglQrGgzDTRLdtR7veM58zAdbRTS5ZxIQzIjhK720bLyzt3NA7HfEFwFlMJ4xQyPAoIZJJYokR5jcjKKLHfc/mSfrha4d43dGkTMKHSJgjyxKRpsAqZIzbAEH9bFWMN+XzKyKHRgytuCDYOIDg5SWkKnxjhzyhdDldB1UCy2R26lPbvsQwPqMAZuGygVOobqU69OqwFN2yUdReiC60owU4l4hEU4jtCBG7uCyqRVEG2I2Au/hgfTe14f4oMxl45QwbUosrsCfUgegPf6EYmRMKqVsv0hRCShCaVjPVHbnSADGeWxFWNu1bE7YJ8Gly6kvShmYGlDNR0DvpXTrq7obb/ADgjx/LIImflo0nZdQAtjsLP/X0vCxl0DKyyqmoBmClka1PmXoA6QWobWNQ+h4v1X6p/ihrBLj6f1MYzMU75bNrJek3XcUQR9QdxiZnNpGAXYKCasmhf17DthG/0ksbhg8iitVEMxFixTBSNJ76TqB2qhWDnEM4ZuHNMQEKrzlJBqo2EitRo0QoNGvr64fgMc/Es/wDZTLXDeCAe4n09UOYAdUTzXG8uoppUOrYKCHZr9FRbZtvQA4HcLlOWnGWN8qRS+XvulbtF9FG49ht7Ve4VwwKeaWV2YdJRQqBTv0gE+bYk2boegxW8XLpiSYd4JUcfTVpYfQqTjfJy5nWQ0S7LvVvj8f3Jcd4yJBW5pfMAPcpqH54S89I0h5khA/8ATTUBsD5j8Ajv22vsow+Ty2dNWPxfN+n/AH8e+OT8a8AuvEIo0kRxLIsgZh96iqunT5aK6VYg6gD94CtkHGLE4NjqwxEDMBAnfNv2ppkn7eo2o/4Z4Y7N/FaeYIzpjBFXuBI4X0oCgu52C0Sll1yGdaQva0ATpYbhgCR399rqh3FX3wNm4ESeSplWHStU+lVA2KrppmY1vqJG/v39h4MkWXKysY0jJIdZXAob6iCdIJJNrVe2NlGl2TQ3zO87SqvdmdbTYt0sMk0rxyqP4cA2K8/alJJoqRZIA9gdr1L+d5UbnL5CIMwbWwBqGNuxZgKDEV2YlQR6sNONub43LnG0QExQ3Rf/AFj/AAi7H6+w3Yr5TfXhEEEC84rHCK1RsR1t6cw/jNbaB0/BAAE5y8faYG/29/JXyBh+4Sd3v7eapcDyTtqbLtqZ/wCZnZFvV2sQKfMNh1no2FBwNIvw8FyWUmEhS55O8rhpGJtVJLGwlllG2kbgD2xrXxVJOayWXMg7c2Q8uMfsWNe2x+MaeMLmF0vNyWKqzArFJpB1KdJOthVDVbLRKrWmrFmZSPt0VXF4N9euoRz/AE9DyxJrGg6aNH8ZKrtV7kVj2XjsKsFL9RYoq0bZgCSAP9ki+1iu+2FEZpNCaQh6QCNSUoWmXzMxoXYsA/ljZz1EjlQWII0sOSdZ5np922mvNvW523vF0tHj4wywTUzFRtsVO2qit1sLBB3Ow3NUcDvE3GEf7qpSoCs5jG9nqVbuwdO9D3GNIlbRZjcsaXQEF6NG4LCADv0hdh2xjmSrT7R5lA4XmOoajQYWVMZsgBexBOrf5uwgGSlVmF7co2ofw/ivKljMaZlmZwDrQC1alYWSDewbf1Uel4WeISRpmc0JMg+cIzMpMyKWBBIIQkjYx+UgbY6JkvC8LHUsmYBVgeoaNxv6xqT+WPJvAq65GjzWZhEjtIURk0h23YrqRiLO+xxWr95lThM2GaWs27/ghInh3PA53LcrhLxfeUXZKoFSCb0/hB1d/THYsLOR8DLHMkpzWakZDqp3SiaI3CoDVE7XhmxRohPdULzJ/f7JUxCMTExZUQfO8AUjpRWX/wBJ/L3B6D3Q2AaHTsNgd8CcxGYzsNQH4JG5cgs9RVuxG19LaNzsABTdjF0B2IB+uBCToMglltTKSrsrnSKDSN1AUACU/FpvqPf0EK2cjdUkmhaIo0skyhhJrRwFULuGGlkGsqexO2lcNnHMlKx/8uqaxuWlBKkEi0AFGyN9V7EAeprnmcgMebWSXKSCRAEXTK5VVIW9JHR3LbG/LZBJW+bWEVZNx3JjdE28FyrvEumWFsxJGwln5AKuNYPkBXUApKgsd+5HcYH5jw0uUnhE8sr5Zmuw7RKsu+7KhAqtv7t35TqYvD8b6jz4BCaHKAfXSLtTMNtV7/Su9HBrP5BJo2jkFq3f/gR7EHe8aabc1MEa9WVmVMhg6JU434fLzXpEjWrlr5ZCEgNGSB1I4Sip2IJuu5N+HsiIw4UaFDaRGOyAKoFVsQVo/F16Ypw5bOZUBUCZmIeUM2iQD0F+U1/3Wwxn/p7NHYZFvzlUD9axDQQ8uOm6D63Cgs3EeY/aIcb4UZ0UBqKtqF7g7Eb/AK4C5LwUVEgeUtrUAXvpYEkFdhQNkMPxCu1Ysf6T4ge2UiX+9MD/ALuMhx7NJ/OyTV6mGRZD/h2P74H0qT3ZnDkVGRw3eYVd/CcrXcux9BQ/5MeeKMiYuEzQ6rqPl2fYsFo0O2k6bo/Q4M8K4/DmLEb9Q8yMCrD6qd/z7YCfaXmAuTo1TyKpB7HZmrsfb2/TuGBjWguaT5k+pUsBLwDvQX7HePs0L5OViXgJMd+sV1QsAnQ23bsyj02aPHP/AMBP9B/vrjkeRlbLSLPF0cplaiaDKaLAml7qa8rHqHxfUvFfFY5eGNIrCpEVkBIs9Smtj3HY1iC7Mwjgnvp5KrXbCQjmXiNgkex/Y/8ARf0wA4Ef4jP5if8ADH90n+R/3WP0fB7iud5GXkk9UQkfJrYfmaGBXgjJcnJqzGtZMhJ9tgpP1RVP54s+7wPH9fvkks+2m52+37PpzR7MZhUUu5Cqosk+gGEp3k4jKCQywKfu49wXN1qcjsBvv6eVbayLLynic2lbGUiYFjuOaw3AHx6/Ao9ypXLi/H2Z/wCE4eAXrSzrQVANqB7CuxbsvYAtsFvcHXOnr8evdqxjS2w/Lf8A/I9/Tv03cQ45HkwIol5s5oBEFBf6RQsgeyCybv1LYx4d4TaV+fn25sh7R/gQH0obfkNvcud8X/DvhdMqNR65T5nPz3C3uATuT3J3J7UbxcMLrv8ALrXrvVC8MtT89vwOe/cqGX4tl9fJSSMOvSIwQDtsQq+oHbbtjR4h4xBAqLPIkayto6yACD5h+hq/Sx2wN+0E/wDlgugMrPTEqG09JIIsdJvbXsR6b1jlWe4dLmtPNnnlRAeXr3oHTdF6JuhuQfTfDC6FnzAaro3iLhkaGmzDvayNyy8eryAdgutlIFNWo/vgTyQsyuxkReaCS16hTMS38sLqDOBW+7Hbthdg8QtlJhI2XyyhQQwEMS6lPSVDRrqDE13J+hw/57hAfLxTwRO1rzOW0h21JqrqO253re/Q7gyDKJB0TBDxiHlqeaCPLbbMTqC+Wgb1ECqG5HuMbZOLQrqDSIuk0dRA3ABPfvsR29xjnsma0uGVBHSA6m1gAXEdi0i7FSvrsSvfTvmJw+lmVXuRdemQGwbD0pdjZ6eo+lj5MqV0LLZ+OTyMG2Dbex7HFjC3wGPKTAnLmQHShIDzJQIJUeYDsSdvfDGooYEL3ExMTAhTFfOcQjhGqWRUB2BZgLPsL7n4GMOLRO0EixNpkKMEI9Grb98cuXJVJG0ue0fxBAUKgaVlkVgoLnVIgplALMwDAbg1jm4/HjBgSJJmNdncCrsZmTfxHin8TPGkXNWgxR+qLU2xqnUE9IY+gI1URWJFmZFkCmSUMJKK2h1eVyDqk76VJ2oDUdq2IDhsZjVnRGtCs7E6i+uOldHYoqtI8WpTpveySdVlp4hOus3pK7MrNDrHUt9JDDfSv+WJ+n4x2IDg8AOadl7EAjaegh7Y0WiQyEFkeTaNdR5q1sGBeubQsgH/AGCCeo4ySfMjWA7EtIxDHltpBYHRoDEnSgPybParxozZy7CneFlIIPVKq+ZSSSGK2WC9RNn3N77HVUXVrRApd7tjWutdjR2OoGj617Y6KorGV4nOZU1AlSGLAKxAGo+WgNRHStn09Ae5KfjQX/VTt/diY4DpmCIgFY6iFjioUQHUMWa/xqgJrbsP6sDG4hnIGa2kaPV0kASUNR813IaUatmHoO5xzcX9ToYWoKVQ3IlMawuEhH5PFir5svmgPfkmv88SHxrlWNFyh/toy/vVYocN8XSOgYIsgtAaDRNb6SoCtrUmmH4xXrWGiWBWFMoYexFj98PoYlmJaXUXSBwPwggN/Ic/hY5bOJILjdXHupB/yxo4vxRcvEZHVmAKilAu2IUdyANyNyRgVnfDuUMlIwgm9OU4Rvjpv/IA/OKfEVnijaLNj+IyzCjKnS6D0JHwQDd7Vd3thpe4C48dR4qwY0mx8ND4bEF4vxlsxIkiosDIbDqdUh+CaCj6U3qOxIKR4i46M1moYUzTTMS2uMyMykgg3QZYw2jmChXeq3wzL9nywI+dTPT5mjsHICiMsAwYV5lHVfT27DCn4dRctxDN5YqoEw5kbEDayCu/ell0/FB/cY5mWqKv3vm0iNN198W8F1GvpCmHU26GDOo2+E38UXXw9OIuY4RE0aiylb0ldBcqKfSaY3q9TtuQNSDXBBG9OI5M2u4JAAlRBWok7hCe/wCI4YF4jI+VMAVQroEMhZi/L26QhFBivSSDV70fLhd4c4ph7Sz/AJasxL/0xWtXY6m7IZsJ8wnYenU7VvaDaY8itfCvEkojzXDbJIlR4ARemNgzt/sLIENfND0GPOMLNEsEMM0oEj6Xt2IKBGLWt6PTtVXXpti1w3icDSxlVHMmDDarqO7s+wO31ON/EmBk37RrX5tRP6KF/wAWMVTFVC8bIHnqPVbKeGpwQLyZ7pg+itjxBmf4cZaN0VBsSFKuV9QWU9yTZNAnezuTh38A5vLPA4yyFTG/Ll1UW1hQdyuxFNtVAbgAVWOf+CvAeUzqTh5Zkz0cmqWWGQrtJbRgKbXSFFURdg79sM3hZMrwiOSBJXzc8krSPy01OzHYA0dIIAFi7sk1vWO1h2ub973yCLLiYp7HkspsLSDfrqE+5icIpZjSjufbFGXxFAp3f1VRQLWWrSFIBBJ1Dt6b+mA8n8fmkZGjhy8TgqRIDK5UijsCBuPQ1gFxTKHLF+dRANpK8caJqILCqiI1FzW5sHftWNgdN1gLYT5luKxSKGRwVNAH3s0K9xe19r2wqS+EstJIVizLrqJ+7UIwXsxAtSQBY7nawPYYoS8Sj5REL2bBGkqNwyH8CBh+LYeqjve+SZzkssnlNsVJ5aCnNd2ADEqqdjtibEKlii+Q4fkYhzWmWbQNepypCA11BVAUea9VX1GjucF8z4mgQMQ2vRs2gXR1hK+uo/lR9sLXB8nl+WGBcEdPTGu+k7XesVsCFc2NjQOLJSIbLFqI7cxiburqOMaDdDt7DFDUY20qwadiM8Q8OwunTHGpsEHSAO4JG3of+mx7YAw+EJQrBRlmsKAdIsaQPxCOzvZ+LoVQOPeK+H8xnFQHSgj8qNGBH6UdN6wRWxvazj3wt4LzWXnEs2b1gXcaKwU2pAs31EE3bA9vTFW1HOd+Nt/wrFoA1ujfAOD8nVqjjViWIZWLGmawu6LQC0Nu9XWDOJiYcqKYmJiYEKYVshAFMsRAuOU1/dJ5kf8AhVgo+VOGnFRuGKZTLvZUIR6HSWIP16jjj/WPp7sdQ7NhhwIInnyTKb8plV8llrNnsMC85mGEr1smoVqmlj20nVQ1AeevYUD8YuZ/h0jS6lMukFTQZdO1bAalIBrfffGAinBF84gMTQ5Y2IG183+932GrYChhv0z6czAUezaZJuTvPsoe8vMqp/pEajdkHTprNb7qb1DWez0Nr2N+hxhmM3A1LKzaGD6jz5CVFUBQPcgncbe14smLMDQPvQqkagQGLDTpYag7EblnHfcKO14lZgACJn2C7NHd0VLWWI81Ear2vsfTpqi1R5AnTzEAXlBaNHUzgNKx73Zpd78p9DgbnOAOqVlmo6mapJJQAWYWQVb0UUFII/e2XIyCCBVzLxo1Em2AAsk0LoUBttsK2xrzeay6x8znRhL0hjIukn2Bur+MeO+qfTMZ/odiqDg7/iRuERBkG3j4rSx7YylUuC5Nmmp2DiLqJChQZGWgKF9ltjZ7uhwY4zxHkQvJtYG19r9L+B3PwDgPw7jscMAZwxZjrc1pGpj2DPpVqFIKJuhilxTiDZwMvJddCF0RqJk3CvaDqXpbT7kO23bHb+n0m4XDNotIzbdPyOvl6BLdLjOxCSRy9UrMS+5tyACd9wNifc0bPxQHnBvGM0ZIP3sQNdVkgfUC/wBBt6KcaeM8KkMacs5XLgowY5gvzFa6HLSze1HfV2PcYteG+Kw5WLTJNLm5G8+mNVRfhAwQ18mz9O2NUNp7Y65pwp52y0T5/wARGbLqVebKC0Zany/ujA7qFvYi6K366ezKeV+IZ1SXJ5hm0gOYJm2J0MSrN3o6SC3qLrD43HHVXly8EgYKwjIDEAlpH0nSpBUhl2v0vagcY5vw3w+bNKZMoGZIhpkcHS4GxLDymgB1NudQ7ijjA+q0kOg2nTQ22d83T2Oc1pYRrG29jbyQ7j3EIeHuRmJGCMdUbEFi17t5Vqw9+2xXChB4py0atKWOiaSUoQpO4kdqatw2llNH0Ix1/i3A4czAYZkDxkVVdvQFf6SPQjHIM/wqfw/OZIwuZyswK8t/cC11iqtSfMO4sbXhGGZSq5gZzHmnuxVWmWkRAWXhrJQ5PK5bOTy7z6gCwJCDrOkEf1Elvy+MXcy65yA6JFYSMGfS2+ksCV28p0AJuMPUMMGcysZaJGikVXCFQVFixQ9KvChnvsxyUzSPlZHyzRmmZDaA1Z2JvYexA7+xqXFj35ySCDukJ9N7qTMkAgjfBuivhjh+W5s8MTjIQPUjoZLeRR0D7xiQEBPls+YghrFdL4Dw3LRJWWCEdiykMT9W3/TsPQDHKvsu+zWSZ48/nJhPE8A5Shm1AsezkV5Re1nc79sdFzXgKAnVEXhcdmRjf7kn9CMdlrXiCQCd/suS51N0gEgbo9bplwueLeHGdOXLGGgsE1dk0e5BBWibsA9hZHbGn+D4lDtHLDmFHbmgq37f8WOPRxviA75BT8idR+25xNSHsLXAietQltaWuDmkW4x6wkPLeACvMCRysuo6dSatvSmDLY+KGHTgnhidIVBZEflgdQZyDQ2O4IA7UGxvPFeJPsuUjj+XkDD9AwOPRwXPy/zs2Ix/TEv/ADUrD9ThLaTQIAJ5esJjnPcZc4evpKTuK+EOOzTFBmsvHCOzR6ksWdvK0gI9tVdt8MPgPwXmOHJmTLOJ3lCldm8yh+5JJN2P0wVXwPEd5pJ5j/blb9gKxUHhKCMh1gJ0sCy27Wu4ICkkGrDUBvp7XQxpY2NgCS4jejU3FraPQQUYGyPQ9NC996Ymq3r0xRzPGOXH1Sa3V3JUuiswUtoG1AKaXevXfa8CJJLBMJyrFtejSkbAdVRlgtuRo6qAJ9MWkmmVGro1MwGlOXoDghVGvlgshog3vZ7erEtXYeIsJddOQ216iEN6QoXmaVsG913Psb2YsJsYLONMqB1Kdrle1VhXT/UoII11V7WbwRj8VKEB0u43DOQEGrbaib7Eb9vk0aEJhxMBuDcdaZiGQqDWmusfiu3UlewHt39cGcCFMKfijxucrmYoBGDzADrc6VFtp7/Hf537VhswI4lEOYoaQgNqNnlgKFAvSShOo3fcbBje2KVGuc2GmDviVIIBuha+JZ2HRob5SKSQf4lYL+4xrfjub941sXuEXb3/AJzNXzpxlms8qMv/AJdCFbq5jnYX3pxTS0D73a0xs49yvF5wDUcaljsY4309qGokAG2B7H8SizROMrMNUH51XH/qByH7Vy8bGha2zGfdlMc8QQXq0wNMG7UFI5Y99wxH6YKStPqFycvUdg5j7dz0hSSQL2D/AJ+uKDcYlFFnTup6pFVKZ2RTaMWolkABFEiifXFfLxrYRpQLVjre2Ol9YI5jcvYkFglEjY7DGtrcohUJlacxw53LwrJlWZ2/mazzSdRYFgo2IKkVddNADyj2XhGWgDfxWZRZndHCp3tVZBSEs7WrMCTfp7YN8L4HG8aSOCXO93p33FgLXSQTQPZSBjDjPApSunKcqIUS1XGS34SXQE6R3I9dt6sHMcPTp5ntbJM+M66lTnKXjkYQDJDkz0jefNVAgHvoUKSP9kYtcH4MMwWU5odNa48rHyV3ugWA6ht2O+C6eDYmF5hpJ3rdndqBr8IFAfG14M5PJJEoVBQ/cn1JJ3JPucXbSM6ADrdH7U9o7Z7lCo/BmWQdEYDd9RAcn667H6V+WPJ8hmVQxxmNlIobaNvY12B7Eiz7V3BqWUKCWIAHck0MV+KcUjy8ZeQ0OwHck+wHqf8As0MXNNovpyRmc43ugk+cjygHMkEsw2SJSAdTdzp3Nm92PvSi2AKvxHKyxxXm4CMvdo0ep+SobUEnRTZiG4DCwoPUAVBwycJ4NK8kM7oIyupqY6idRY6qoaXYGmJvbatzVzxtnTHlWVd2lIiUD11dwPkqGA+SMJfQZk3AaR1qrscZiLylfhmemI1xzJmYzrOqMh9y1rQHYKLsXdkDsoON+b4vMfIm/LRgsgIYlmF2AT2X2GxPfasVYfBOTlzTCSJNOVhVZJIyYmeUjUzFoyrGhfc7HHnhvwTBJlRNmGzTcxiY4xmp/KTSqBr3Jom77UT2Jxj/AMUnXktHbZb9XQ7ifEJEVxmpVgHT1EhU2JDKLNsCvoASSe66cDZcxJmFiDRzx5ORVjnzWhlMyAXUSMdQVrI1ncgsFB7Yd+H/AGb5fLpI3Iy7O2o6mRmZVI2Alcs9gfiqz32xb8IZsNw+MTIzIQwsrqUqHYAULIAG24AoY0NwoaePLZ1qg4jMOHO89aLTFwN8sBPw1g8TAEw3asvboP07XuK7kDTg3wXxJFmbUHRKvnibZlPrt6j5/WjtgFl5f4Bw6NzMjMbDKdWgn1BHcH39R/aHWy5rhUE+lnjRzsVehY9irDcfUHGinwtvHt1zlJq7zfcffj1cQq8niBU5mtSNGqqNkhSBe4AFk7UT8kEECHxJGNIKuC0ixAEAHUy6vf0F3+14BTtDCWR7MmqQ1JOy0C2lK1Nurp6i7prOxqCRHZCkbtqdTKQskgZdDWDZK3rAG52Bu+4w9Z0Vl8Q3pOyDVuGIs0SrDfYENt+R37Ys8CzLGImUkkUWYggE1vX4dO34TX0xnFPl4iABHGx/CAoPlLUdPrSt+mNWclhzatlnBKyJ1b16kae96gVNr8b+owIXOvHH2ps7cnIsVW95V8z1/R7Jf4u7elDc5/Z5xKZpJIZ55HOZRlBd2fQ4ViCLO1rq7f0r9cX/ABH9l1qP4RI9asCD5NqIYHvfv9a+cM/hXwamUAZqeat29FvuE/8A27n4GwwGnXNYGbbfZd12IwX+Msa37tOOwyT+v6gv8aCv30xjDg0paQqFYkjSDFXSsiiw2w0+2PcmIQjGMFlJV7WJrJXsRcl7WdtN0DYIGCGZcQzSruoNFBzDGtaV7G9hqMnqBsAMU/4skMWMDFWHcSTAKGIP3kh0XSn1G4I2onG9cJecMliaNjypAyMgSLpDFbDGhEFYFbbuav1NnG2Hh2aYkrGiXeghQjAFSBqdy0h6iGsAbitxhezvjkxl4S7ynRoITTGq6lAsMhIJs2DR02QRYGHLhOcnEAL8pFVBu1sVAA76aVtiOxX88GwHepgzHWgPoQfFHsrq0jWAG9aJYfqQDjbhUzvEZXQ6BO1qaYkZdQSBRA/m+vamww8MldokaTTqYBui6Fi633P12+gxEyrOYW6q1ijxhYBGZMyFMcfWdYsCvWvU+3r7YHeOJMyuUc5T+Z+IjzBN9RT+12+aut6xy3P8ddRHCxz08crgyxSoSzBOoiM2T5gFNehugQMUc8gwAtmGwYqtzl1puNsbTw4SulcB4zls7DMMogQgFCNIjI1AgG1BoHevXbtgbm+HtGxPkYOmnfSuyBC2t7/CTsAb9he9r7PIFKTzkaJJpLaPQyCNVFIoDAEgAnqqibHpjzjmTVJT92sf3bOvLvcRurdgqguduknsPjFmzF1nxLWNqkU9OPPdN9qGZaC9BYCtNMVYk6dLMdLhQrEObOpvQ9wRixkM3AubjgkHLkaDWnWblrqZyy+opqF+jXdCoY0QaTrPppDBbViNVBi7NtK7UD6MBVUM1URuHMYhGw5k7sLCMrBRLICwBonR2obb3cVJy2SQvZPFhLoIGJVZ0izCMSzpzK5WktvTki+5o7DucOGczixIXc0or0J7kAdvkjAfLPE8S8qPQGmQik0B6YEuO2oFVLAn2B9sEuMqDA4IJBG9KWNWLIAINgb2O3fftgZMXQVUfxRCNW/kCljtQDLqvYkmh7DckAXeKuZ8QyMSkMe4JBO5I3AFrp22N7+w771Shdy1KhkXV1FmZ7HUDenpugmzVsCL2BOPEo9KsZJGCnp5YYULK0Ai7Ciw3LjZhd4uoWMiyanaTMHUBrKag5QDS3TGvoG0tZb8qsHcs8cGh5hJmZy7xxnY+QEkqCQq7Dc7tq9TV4p5XJJp8rICgCLpKOrE0ObvaqR6NYokWdseZnhrRZiOPMqk0RZxAWdjoRIhQaMroJ2825s38Yx46saFF1Rokjlx2KzdYTnDnFZEe6DgFdVA9QsD6/GFjiedWTOM7bxZJdR/tSt2A+bAr+0pHrjUuZaGBZJU62KjKwczm9RUAGyAdrruQPTdsa4uDnVFkr1G/wCIzj/1E9lv5O30o98Xzl7RaDuO/YLefcmMEXPW/wBu8rVmAY8gFdgsudcvIx20q3UxPsoSgfazix/42ykCruW0gJGqigq0ABqalLEDeia7e97o4Bnc7MW3ihjaFf7zBlYj584+mjCPDmJsvOGj0hlILMV3Li1ZC1Xp6fLdbsRvuEVKxpXGmkxOnDz8ld5a1hc4aQYHH2sjXiDxvm5kEMUHK5/QurzMG26dWmgfLqCsASNxhbl8Pz6ly+azmpkARY0GuJWqlBBZPWgSkbVvvd0f47xBnMOeePScvMIsyo7dDB0b4o6kO5osNyBeMJuOciYqk6jmSPKHR71q+kqWVVc0oB2ZSbY7V1Gr3mJudPLu+2PHSLpZquytNMeQk80b+zSUS5OSCQWqNsp/okGqv8evBDKZlshIIZTeWc/cyH8BP4GPt8+nftehc+zrN1mnUEurh7IWuzalLKB0DzgXXcbDtjoueySTI0cgtW7/APUfI98aKMupgjUW6702qcryCLG/d8hAuO5N1k1LIVWQuWrUCKhokFbJYBbUVYJY79hVzEO5DyhrpiaBs7DzFkoU4Owpd9x2xMv9w65PN9cLbZeWyPjQSCCGo0CCNjXqMaPGOSOXiLRR6wsZIV3didFFlBYtp+6DMNIslO47HQHSEgsMgDbosonhEpDE2WcNI+lbZCArUE1UzXTA1Snf0xo/0lyigEB1dJH3UzC+ktRJIXqJUe5BPsD74azazBxloZcokwK/h1DptZq30k0UJa9XQQTRxnxfwzmGhgjaRndCGaQWSCHsBT57UeVjfbc+4XHYJVHhzJBFwmPgvFOagDgrJVlWFGr2PYA+gJHr7YJavTCXwrgE65ZYYvunjWi3WgtpWkIUjf2vuKsHvj2TWcw8ejLvsqrLmCNa6BpNrsz6iNa6SvmO/agOMXCqDIunPHHfEfDpszm4XQq8SiNnAmjsNrd3uMuG1LrYdr9u+OpcAUiEEsWssVLG+mzpP0K0a9LrFbjHDNb3yzIHTSSGClWU2jWTY8z9gfTYjFK1PtGFvx7+ibTeabw8bFy3iPAcy2dlmMEvLaRSGC6ulT3tbrYDDe+Zkliy+XCPTxxtM5BQBAg1pe3USoBUjsx+RjHg32SQQyc07tdi6kIPcG2UKTe9shP574acnwHQoTmNoWwoUBTpskAtu211alfpitOlkptpiwaA0dwJP7TRX+7ORc37iGho74DQe+VozMwQjUQATsLq/vLNAUTsvoD3wQ4KhGWhDAgiNAQRRBCjuD2PxjblshHHehQCe59T9T3P5nFjD1nQ3jvkW2KjWLINdlY7/F1+2OYeMpYmzsFTVpikOsS+VwkjR0dXfUO3933x03xLBry7DlrKRRCMAQSO1g7Vfr6YQpvCKLHlF/h+Y3PV52WNjfQ5NkDZA5AobdtsQZIgLp4J1NrSXG/x14ozwbiCsUaKRWleO9CyhjuoZhRJF2O5Gxq73vPjcD6jJKwiVvV1hHqQBq1k7BlGw7qDgnwrKBZE0w6Nz2i0ADS3wPXBfiHDVm06iw0tqGk0bqu/f9MWKyYggvkJQGdjNoHAIDG0ZxXUqHSEjAJDDajdX3sk4RCMSijbLpIRxSydfLoIWZrBWxWkdIBFdmxPD8I9GI9mkdh+hYj9sWsvkY4/5aIn91QP8sQs68iy3VqY6mqhtQA+Bv39++NsqqQQ1EHYg9v3xqzmfjiGqWRIx7uwUfvilw/jkOb5qRMTpABJWgQ1gFdQoiwR2rbFcwBiVMHVA8y6yO7CYSqHJjRHLkUU6Qi6Rsyf1CtRH4gcY6+lTFpGoDVZKlTpoClFhgSBpdqIBG1g4IZ/w4qCMRBzVggU1jSQLDEIKaj6frRx6vCig1yOqKtNcjagCNJsDpCmx7t3I7GsWUIIqlpVWSQCt9CaQNLGmVdIqzr92JCgGjeL/wBoEsISPmxmRhrKKDR8h28woM2kE9vf51pntZrJRGZh/rnGmNTQFqoCqSAKugdh5u2CeQ4CkBbMZmQPJ3aSQgKv0ugK7XtXoFsjCXOz2aJ47PlNDALv8tvwh2TVo1bP50aWVaii7aB2AA9Ga6A772dzS2YycplJszL/AD5etvhjtGn0WwK+uKytJnsxDMBWVjk+7BJHMIU/eFa3Udl/X+oYv+IhzMzk4D5Wd5W+eUAVH+JhgAgSOjv62cFJN4PQ3deqt+F+Ffw+WRWFO3U/94gbH6ABb+MKXiPg2YOZlWCEusgPdQVp9LNTMVUOJF1Dfb23GOhXjVayps1q67Mp7gjuCP8APA+i1zQ3d/FUVCCSbykDh/2dTspSaXRETfLvXZ27qNMQ2Aqg1UPbF+T7N8nl1aZVcyKCxJKkNt2MZXl186RXvjPwNCUfMshZcsDpVZH1EMo6j8Ct/wAx7YZzmVnhYwtHICpAIIZSa7GrBHuMMOFZROUXjqOCUzEGo0HTgEpZTINEpEMqB5LbSDywdTk2iBtlvXXWpokbHfBkcWlWWnKhXagHUportufNdG6sAkb0DYGFD1qikqpCqjEM4IoSaqBkO5J6SFpWHrWN+Wy8scQ5UpGoJSSHUQKagY2NDULsl/S72xZSimd4vlp4jFmRy9d9J3IqiGsDp7irruBW9HVw7NkMMpnCSxpoJgSvNUbjqBBEgHcXZHvvfuR4Sk6kSxmJwxI0AhaDAiunlncA7auws+gNZ/hKTxcuYahtuOkhh2ZSN1YHcEYqReQrA2gqzBAqCkUKPYCsbML6rncuKGjOIOxLCKWvnblufnoxRz/G31tqgzETvHpjYxs+hwGavudakGgSb7A32GJlRCbsVs3NFREhQjYENR79hXz7YV3Z3LCpWDEqC2lGAcsQNLunm1VWnsq1vRGc0rFWXo/mB1J76m1NpOhXD2LAArah3xKhM0WbUuY1u1AuhsNth9a9MbncAEnsN8KmVn5ksREykragiPy+Zfjc0RRULQv2JE/aH415ci5SLSx2MzG6A2pemuojf0/D6msLqvFNuYplOk6oYaE6pxiM6eper3ZfZTtvv5lG3vi1FOreU3645Wr8PcC8um7KW60a1UINJvQx2W7YbFmwLikRc2smXvTFCxAbrDaIzav6AEA9S6qJX4xlr4xtKmXiDGyfhOp4fMYcY8PLz0XaY5Abr0NYzxzXwLIIszLJzNpVWR4tiE1MbIIY+Q97ogNuBtjpWHUMQ2tMajUbrSlVWBhgGR3Qphf8ReOMtk3CSsxcgHSgsgGwCSSALo0Ls0aGGDHKeOccjyHGZZM1G8iyx1CqIHZtSRL0qSBVJIpPz/awyo4tFv4optDjddHyfHYJYROki8o/iY6QCDRDaqog7EGjgZnPH2US6kMpHpEpe/8AaHR/+WEDgHhmGemdygeVkjVAhPTpB1O1gFb01VnSQL2GGfhvh/LUhEKudYRuc7Sad6vQTpuwV8oFkVYG6GvrVAC0AcTJ5W9UwtpMMEk9b/hYSfaRLKSuVyxY/wBomRvzSK6/N8D+ILxiSi7NEjHfS0cQQbWWIbWBVnzk7emGyecxOU1FQsgKLsqlCi2FClWIU6tgG3O4PpRzQbQQVbSqktdIQgV112acEBmJIj3rbe7t2Lj+bz4W+eajtWj8Wjxv8ckn8Q8LyQo8ryBnDBC4BJAdW0MxkGvUWMfTZA1Hc+hng2YGTnWSUGKJ1OkO1uyuqSKqpZlZkbo8u1NZwc4i8eVKPmpylgxqI100pNtZAsKNrYaar533ZHj3D1kQQPGzzNo1p1MSLHW/fdhpFnc7Dsaq3ANDxUaD/Jm/cb9yHYoluVx6t7LZ/pTNT7QQ8lP/AFZxR/2Yxvf1NY8m4HClS5yRp2sAczy6iaASMbWTQAo4z45x2SIsiBA9Lyy5sGyAbC9QonYV1UcB3jkL8zNSaAyyqAw/1ZJYjQO+lBs7BGHYhvXRkG26XnI0smfiPFYssq6rs7Rxoup3I9EUbn/IepAwD4lwabORuc391EASmXUhjYFgzN2Yg76F2HucZcAz0f8AEEAku4Ik5lllcEFU1lR1FSSYhYUg1t3scf8AE0cM8WWYgGZH7+h2CC/TU1qPcjFjG1DQ4/iEXnKosfYAMqj/AHf8jivxjhrSGOSIqJYWLJqvSwI0ujVuAy+oBohTRqimfaRx2WLN5NI7ADCQnYh6cDSb9B3/ADHzjoOYzKxqXdlRV3LMQAB8k7DFQ4OJbuV30X02NqHR0x4WKTBlXcEyuaQ6PvJAKCsRQ5dtIOpQS2kki9rABfg/E1VliSQTWx1OKUKWVpBQ3J1bm+2zbiqwBz/iDJS5iNYZUd2lWg8UjKrMVUsrAqu9DuSL+puxlOIxHTy1mdLUOVUQovYHUYxrsA1RJHzVW1zXN1ELOHB2hR1MsMrDmXZYylyShVXSNOnsx3smtyf/AGwM8D5ApzZyiwpmCrRRKwIAAJBH1B7beuw2GM+GZt8yjQsOUjxaQYqfQx1ahrGpbqtz713GMfGeT1xxZdIlJokSudIhCabawKBr6djV4ax0gt36ngEmo3LD92g4nruWXFuB6GMm7i6AvV5nJC8pqRjqcgNYO471eKqgsyq5oVWm/wAYLK2nm9J7jZKIp97AtphVJYV6hIpApge9VTAjsbF2Oxwu8U4N/DxkpOFVmr740CzWAGaiCC2nYrvpUE7m0LQqcEJWf+ZoZHUutspou++xZSH6idTeUAkABcOyuCLBse4wgHMLVSBSgNAqUkSiFXfdkB3YtaAmjXcYtZHIzdXIJR2RHKam0gHZapihakqgyDb2NkQnfFHi3DecmnVpIujQPdWU2D3Glj+2LU0wVSzdlBJ/IWcV4+KoTROn5Ygb+3fv6/OBCUsqjqyglupC7NGmkLIg0lLshWqxWw3oAYvcOSGWV0d2JBIXrQagS16QgB7XdbbgbjBDjnCS7iRI1ZtOk7LqHUrA2asUCpFg7iiMCcqZDo0zsNQXSkkiKbemXoRX/pFD2D99RIEIxxTh6xQSSRxc2VEZo1ctISwBKgaiT39sccz+abOrHNr5zruMosUjXT9fUCbLKC5NWRtjsOQzgivXMjKRqFWQNT15y1EXfYDsfbFCbIRJmP4mGLqRGUW/LSwKAACkbgkXY9frjFisL25aZiD/AHrXitmFxRw8lovv4bR479VzvMeF81mxz2yv8OEFCJYmGura6UWCT09S+259Nua4Xmc2ypHkJMo1nVIFKrpI7NSLe4Fb+/vjo0XiRzKAEDRhnDGP7w0CBGQFJ7iyfb2wbbPxi7dAQAxGoWAdgSPa9sZ//FUbXNtL6e/jK0j6pUbo0W/G2nv4yuJzhssf4BoUaZwNM41RMisT5iU1Mq6STvRG3pjsvARKMtEJzcgUBjVX7Ej0JFEj3vAufw3ls7NBndTsUVeXRpSFcuLBWz1b/kD84Y8PwuDGHc4gm/U/yAsuIxRrgSI2nvPp3KY5z9q7NHNkpxCuYCc5OWVLbsqtr0ggsFVGsWO+OjYWftDyobJlqBZGQofUEsF2/I/9kDGmsYpuPBZ6f5hU/BvBGbLPI+iM5iaSXQiqyhGCoFAYVRCBu3rjbmHkLyKjcwA0CGJJ2QklIVC/1r1A76fnBtCGy8ZyxGgBSgXsyjso3Hp8/X1wsy51DeuRnDBVPMcEWwdQKRWUE6mHnWqHaicMaICqTJVjMUhYBuSDuVsLsVGxCKzUKarC3qF71iiVRQKduVKdI02C+tyXAU9TEHeid9R6CSwa2MwOUr6TXSB5Yl0jULErluwsCpAdwNgcTKQSyKAsY1NrDtbBKYUrF+8hU9up/X4YSoS3414OTRlBDyqrN7gkda+vTuVq9h27YVPDWS5h1NuSRGqUKpTSbdh0kmvc77jHUPtJg05QSbkxXZ9TtXb3JrCL4ARopyoRTy61Ku7KxAAF+XWCwJZ6Utfa7Hfo12igHuGgPwuPUpONUsB1P9TfliyhVV2MkQMbFbYWpQ6RJJQUaQwI1Dte+9181IRI/S2pSTQIVVJa9LS9BNiSQDT1WxGplNixJnHFGXWSKRt7FoHJbqpUYmlLLq86+ZTeNOYdyoc/dgVWwLXuSgqtQZD5FUKauwLGOCTJldcCFchBDt2VIxGzxAENSvrXSCOliSpqgWIPbVYGeNuHFuM5BvR9A/8Atylj+zA42TyJQlYs9dKvKQoJ0vpIPdWUgFVvXeq+wODHD2bOS5WcpRyzSK5Nd2iqx86qsehwqozMI4j1WvCVuxqF3Bw82kDmtP2gcL5k3D2/+oCH6NTf8hwy8c4UMzl5ISa1rs1XpYG1atrpgDXxi1PlVcqWF6G1L8NRF/oTjbizRlcXBLqVe0ptpnQTzMri3inwHLlIVlaWNgWCsnY7/wBGw1V3IPpftgt4P41qiZT99Or2DPzJAsZQAFSQ1aXBsAb3840/aTwt1zhfUxEkepLJIBWlZV9heliBXmwwfZ7kYYMo2ZZxpYHUzUNKirLfLbGv6Qg3Nk9mu/NhWl5kk24cFwaADMWWUxAAv7qzJLmJBqM5VCOlgBCo6W78zqIohrCk9IqsF81JzYpGiCNOqtECo1BS2mx1UCB0kj47emObZjxQGntUTlApGrSqzMIg3dlV1UkKSdxdKoNkHDa/EeXbAAoDaySZlI43qlUgJpU9KjuGoae+OfUovpEZxEro061OsDkMwimVzKZaJ8tCsjPAqnqQnVrPnGnzAEkkCuxA7YGZjICVgZEeVtN20bOAxViANtK0dI9Bu3xRfwrmYnV2jYSO7apZFVtJbYUGIGrTVbfoLwdxixFAVnS4nZbmfP0ttKfTOVsdRsSI0xKRulRqwdrscxlVlBCpRXmUxFPYJHUBuQX8FZrXFvl3hcABi6BS1AdyDuwsiyB27DsFzj8MdZklXYwuZ4VXf7vm1OAo7nnK5rvTLuO2Df2dtWWQaSoZRIQe4YkhvpYCNXuxxWjRFH7Wi2/edL8d+9XLpF0S4lxI3pogEhBqBAJLaSd9iB6D17+2B+YXShJO/bfYG9qsdrNCvrtubM8eLCBmUgaAXo9jpUkDYj8VH8sUeF8KA6mZmN6rJ2J330jp9fbE1a/ZkCLlDWyJW7h855ikAFHBUMpBsg7eu9AHfc7/AKCc9GqMkiWE1MovRSEOunSzqQg0mQ7+wANBRi3kp+XJIyqArS6NRX8KgIeq/SRSf1xa4ZnOWh1sZLa7AAC6vT3q73r8sNYSWglVOtkIGcMuohWk2OiTmPIt+gIy40i63o/rjFYnV1d0iVVBJ6EUsK/qZ2lFWOy3+orzN8FWSRBzGCm0VWuqtjTBXGrzFfT8N2d8FIvB8YBttyCCURQTYCnqYM26qoO/ZQOwGLKEP4vleTApzDWqtShnaUsTRrflgABL3ahTWThSyHjLKcyS1+7VOoJLHqYDqYgHcgADZXJsN3NYZvtLyS/wMcb9a85b1b30Se1fthJPhPLDLlxpRu6mRmcH1KhWatR3ArcE2N8cbH/UP81QN3xsnb3pBqgVMm2Otq7PlMuqLSXXfdi37sScbsAfBOcklyaNKba2AJ7lQxA/ba/WsHsddrswBG1OBkSpgV4n4a8+WaNK1FkO5oELIrHf6A4KDHuBzQ5padqsDBkKlwXJtFl4o3NsiKrEEkWBvRO9Yrx8AUMW1EWTsgVNiSa1Aa/U/i9cFcTFlCqwcMiQ6lQav6j1N/ia2/fFrExMCEH8XZAzZKZE2fQWTa+pepdvXcdsKXgDgYmyMpUaY5nXSXBZnRDZdgSOqRrY36HcemOi48Va2G2GiqQws3pRpAvD9yQVdlbSF+8jEnMYlmGjVoQq9ag4WhSACzuRprGWRBnMwImdn030hBdEEsoYIjABSNZYigavYOmd4cktBxdexI2PcEjcqfVexoXjdDCqKFUBVHYAUB9AMKTUA4b4VIpp31NtenbcADdtm9B20+24wfiiCgKoCgbAAUB9BjPEwIUxMTEwIQjxJ4aizkYSUHpOpSPeqII7FSO6nbt7A45l4W4sJllyb5cKnNjkYDUNLCWOMo67AEdPlC7jcWbx2TGiXIxtq1Ijaq1WoN12v3r5w1tSG5T4cEl9IF2Yf1c2yvhpFGg5SSS1ASWpFGq61OupXUWaqjspJoG8W08N5RWnCZVHdJogtK6nQzIGGosbI6ra/wBKw6N4dy5/1KfkK/yx7/4fy/rEp+u/+eDtXHafNL/zgaR5IJ4Kyqo0umPlakRmS2NNzJ17MTvpVRY70PjBfiLPq6ZXFGyqxFr27agjV+hxayfDIoiTFGqFq1FQBdXV/Sz+pxawsmTJWhrYEJGn4ZKsokjiYksRJ1ksYW0WfvACSrIDQBO7Da7waijLzs6tyCwS1PnbTq7qensQL6th3G1H8YvEGFEAj5F4hSqWd4YZFA1ksLFmqIbuCAK7djVih6WCMyvEhDEEkDc1F06NLEuVFDTtuGIuxffeqOGFVoUNgMe4VUpB8E7FYGEtwcOMSAMaZl6mYKVJrqH57+xNnvjbTKf5YfUSBTlCdz6A/F3W3rVXg8RjRl8iqEkdz7+g9h8f+3sKaoWpuERsACG/xvt9Orb8vjFnMThFZ2NKoLE+wAs/tjZiEYEL5y8Yfa1/G5latcrGToQEamsFdb+mqjst0Be97435/wC0LJHKPEglaQqQprSFaiA2q7BF3tftj6AGTQfgX/CMZiFR2A/THPxH0+liHh7yZCoabS8PIuuU/Y99pv8AEacjPbSqp5TgeZVHlf2IXs3qBvv5us4xWMDsAPpjLG8CEwrwY9xMTEqFMTExMCFMTExMCFMTExMCFMTExMCFMTExMCFMTExMCFMeHExMCFBj3ExMCFMTExMCFMTExMCFMTExMCFMTExMCFMTExMCFMTExMCFMTExMCF//9k="/>
          <p:cNvSpPr>
            <a:spLocks noChangeAspect="1" noChangeArrowheads="1"/>
          </p:cNvSpPr>
          <p:nvPr/>
        </p:nvSpPr>
        <p:spPr bwMode="auto">
          <a:xfrm>
            <a:off x="307975" y="-746125"/>
            <a:ext cx="2419350" cy="18859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3341243" y="1256852"/>
            <a:ext cx="5638800" cy="1200329"/>
          </a:xfrm>
          <a:prstGeom prst="rect">
            <a:avLst/>
          </a:prstGeom>
          <a:noFill/>
        </p:spPr>
        <p:txBody>
          <a:bodyPr wrap="square" rtlCol="0">
            <a:spAutoFit/>
          </a:bodyPr>
          <a:lstStyle/>
          <a:p>
            <a:pPr marL="342900" indent="-342900">
              <a:buAutoNum type="arabicPeriod"/>
            </a:pPr>
            <a:r>
              <a:rPr lang="en-US" dirty="0" smtClean="0"/>
              <a:t>Start with the main question, idea or a to-do task </a:t>
            </a:r>
          </a:p>
          <a:p>
            <a:pPr marL="342900" indent="-342900">
              <a:buAutoNum type="arabicPeriod"/>
            </a:pPr>
            <a:r>
              <a:rPr lang="en-US" dirty="0" smtClean="0"/>
              <a:t>Make it the focus in the center</a:t>
            </a:r>
          </a:p>
          <a:p>
            <a:pPr marL="342900" indent="-342900">
              <a:buAutoNum type="arabicPeriod"/>
            </a:pPr>
            <a:r>
              <a:rPr lang="en-US" dirty="0" smtClean="0"/>
              <a:t>Branch off with new ideas</a:t>
            </a:r>
          </a:p>
          <a:p>
            <a:pPr marL="342900" indent="-342900">
              <a:buAutoNum type="arabicPeriod"/>
            </a:pPr>
            <a:r>
              <a:rPr lang="en-US" dirty="0" smtClean="0"/>
              <a:t>Branch off with new questions</a:t>
            </a:r>
            <a:endParaRPr lang="en-US" dirty="0"/>
          </a:p>
        </p:txBody>
      </p:sp>
      <p:pic>
        <p:nvPicPr>
          <p:cNvPr id="3074" name="Picture 2" descr="http://t1.gstatic.com/images?q=tbn:ANd9GcRgqfxabSvqXFOPn2qOmT-rmoZNG4Z4p9iSgwDGMk__p6N76xnxK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5400" y="1139825"/>
            <a:ext cx="1676290" cy="231696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AutoShape 4" descr="data:image/jpeg;base64,/9j/4AAQSkZJRgABAQAAAQABAAD/2wCEAAkGBhQREBQUExQVExQWFRkYGBgXFx0eIBwaFSIaGBocHB8fHSYhGh8jHBkYIDIgJygpLS0sGiExNzAqNSYrLCwBCQoKDgwOGg8PGjQiHyQtLCkpNCo0LSw1KS8sLCwsKiosLCwsLCwsLDQuLCwsKSwsLCwsLCwsKSw0KiwsKSwsLP/AABEIAL0BCwMBIgACEQEDEQH/xAAbAAACAwEBAQAAAAAAAAAAAAAABQMEBgECB//EAEEQAAICAQMDAgQEBAMFBwUBAAECAxESAAQhBSIxE0EGMlFhI0JxgRQzUpEHFWIkcqGxwTRDU4KSsvAXRHOj0Rb/xAAZAQEAAwEBAAAAAAAAAAAAAAAAAQIDBAX/xAAkEQEBAAICAgEDBQAAAAAAAAAAAQIRAzESIUEEMlETQmFx8P/aAAwDAQACEQMRAD8A+46NGjQGjRo0Bo0aNAaNGjQGjRo0Bo0aNAaNGjQGjVDcddhjcozEMKsBWPmq5Cke4/uNex1mA1+LHz4twPP2J0FzRqN51CliwCgWSSKAHuT41HP1CNEDvIioapmYAHLxRJo3oLGjXmOQMAQQQRYI5BB8Ea9aA0aNGgNGjRoDRo0aA0aV7P4khklaLIpKrsmEgKlil2Uv5xQy45og0ARpnoO6NZ3rPxEqSmMzx7YKBbOAWawW7QTQA7QSQbyxFEqTXf4kEYZk3cO5CHujxHqVZyAKMBYFn5PCknjkBqtGgaNAaNGjQGjRo0Bo0aL0Bo0aNAaNGjQGjXNQ7zepEoZzQLBfBPLGgOAfJOgn0aVRfFG2ayJRS+WpgAbVaJIoG2UVfvq5sepRzAmJ1cA0aPj9dBYrUe53KxoXdgiqLLMaAH3J1Lpf13+Q3tRQ39KZSSftquV8ZaM/1eWGXOdInkYC1IZACaAunywFAWcboeDxrI7DrLuXMmKRi8jEjoyWCpYgS4yBQb+UcC1BIA086vMvpYsELBlIkwFFRbXfiwF55F1dDkDKdGluY25JDGwLpioru4F+/tRrwB58/wCk5+Xkzyxz1rua/F6/3bTLGSen1fZ9J/ClQ4oJGv8ABJUAYotgriR8t8fXzrFzOZFM5jxRfWTZoAAqKoZWegRjIQrkPzjGCQDbDTP4b6w6RJEHULF6kYDox7YicO5fBCNEvN3ROvEToJI2b0FSNslxllVVY8dqscFsiYGqNWou2B9Jm1ezhG12qLeQjjVb4GRAAvzQs/ehf01V/wAzkDn1HghUIjlCSzgMSvJsLyRiKB7vr70m6xNKpX0oVOVX66sAVxamWhfmiL/tqbc9NSWX+IImDgKAVKmlQMwFWVYZEnwTkB7AaCXcdVZSQJ9tfNKQ2VhglUHJPPbwPm41NsurHG5DGVzwDx5VkWxA5HPNLkCRdj20o2eyikOSfxEnaEJZEoBx6ytRAyIMl2tmzz41e2XSm9IoPUQMV4kI7AnmgCwJajfhTfiuNBb33XkhZchas2OSlaBvFsrIrEkX9OTwFJ0vl+NUUK3oy4NF6gPbd5FcKyongkUSD/a7XxAWARYpooJC995HKm1NAg2cmXn76UtK0aC9/GLOaM7+UfEqBfz3i31NNx5GgedE64u5ViFZCpAIYi+QGPgnwSV/UHSH4zhb+JgYlWiwZcG8ZvJCitR7WNuF5qrJvUE9yNGP8yCkx5KqkktmCFYUQTan9bAPk3pgnwwu428dylySWMmJyZXDcWxvhmDKT4xXz50FHZybR41CQiaZ1sxJHjlRDKzkqAhjyBDEgrkQOTR5iYKjmKNLRNNv9yzEckHEIa8Hx5xNeDp91barDtZTGqKxTEtj7EmycRZ5d28HliaNm8a8MW2hkjcSDdSWFkWiT7nEAjt4CnnHEKpkUKAgWk3sRkQjbmVnQ5x+qzsUVlGS+pTEA8EKMGUtbdpGubnose7Mcc0BhieXuLIFL36hWJBk+KkszGjybJxvmh0zcxS7AyGdI5VlLBlkZ1tCFDqZHZlodpZHCkqVthxp/N1qJMdzud3DN6QuOHb1zI4K9o9R2lcqzIvIFMTXuAZfBu/Ekc8aliu33MkClySxWPEiyeWrLEE2SFBJJs60Gsp8CbeWITpMnpyMyzOMg3dMCWHHHBWvJ+vvWtXoDRo0aA1U6pvDFEzKMn8Iv9Tn5V/c+/AA5sat6X9Y2LSBClZRyBwrC1JFjn9LsH2IBo0BoM38U79tti0qS7hmWRvwneP0xH6YBVAXtu4nL5qyAu8dRb3qkKsFwnDGFZAyzyBiJQAil2NUGPgtQKlqq9T7+CaZy43R2siCLNGLhAe9W84h1LAAMp55u+Brn+VbxnOTLKAqZqzKwsFmZOUsFrUixiFdl9hoKx61AVZkhlXEju9dgVyyA8kjLssKeO76uAz3pyTmJJI3IDAkxz5NiPajishJI/MTWRqwoGoY+jyswMsq2ZATWBD0rKwAMVqSgANNZpvA1X23S95EFSN44wqoAgCYGjGzGgARZ9RWP0kBAtbIPNv1iwvqRSwlgvzgEAt4BKkhTfFGudR7j4iQA+ncn0YAiMmwterWF2fAJJ+mlmz6JPNF/tLEMduqlGOQEoJIZsWwJUBbwADZNZYVTaSf1InDRjJCMkPcLFPxXzccgcE8WBegh23xCGcBvTRSt2ZlJBpDWI+7MLv8h+o0NuVdGD7hY2k4XB0tLsrX1YhSTdg0a4Gs5teoxuhQrs8lOSJcgpVVgbDKDa+n+lD2oE8SKHB5BBtCQwMZErKGYZh+4/KRTY/S28aBzD0f1Ccd7K/b3AMptXVgvgcDmwR7r76fQ7VUJKqATVmuTjwLPvxrM7PqJiOO3j2/plsA3rckqqqBzySCUWr/AOetHsJJGjBlUI/NgGwOTXNn2rQI+pRSSyNjbYyhMSzBQnp5E9pqy9CyDwxHhteF28isG9DhscbLlgxZ/nYO1DDEk1XNG6A1NvoRPuVC2oshiGYZen854NGsxH+rt/QAYOoGOBqC7w0xA9Iy1YVX+tMDl83PcCpPkaBV0/aIsU3q7ZmPpiSpPm7iQcewlCAT4ZvatSxy7YAo+3liIciw/cSKUkkkEih8wyX2vI0b/wDmKNIoz3qMTQsABbOHIK15s9wJ5+wqZuuC0R52jaQIyn0RyJDS89wHPH9v10C2DqO3iRSEmT1SHsSvwZKj55HOKcAAqSoF2QT63HUJJIkOLyglslWNC2QCtg5NIbVj3AKQRjyx0wXqcZBJ3ZUIxVso1WmF8DJOL7h72Bx4JNmObaOLMqy8qbd8uQckoHgdyWKA5GgSlCTyjsKLMP4eM914kHn5qTL7gr5qtNPhveqoEBWRXJd+6IIOSGI4NE93keSD40pXoaqSRNtgrMXUAUKLEKWINPaEp7E8mz3W06JtoYmzDIXOKfhA4jML9LoMwJBJPmrOgi+HOoJDE/rSJGMogC7Bf/t4CRzXvkf76ZJ8U7VmCrMjEkAVZFnxyBWsxNGBPAaBHrqCK8hw6V/+of21N15LKz08WKOgjzARrKnJlx+YVwbHF/SiDbqsO3edUkDlmZh5IXIiP3P1BVe3jvYHknSPe9a2yp37J3Ean01+YYragkeF+ngkCvbW4jYMqtXkWP350gb4e3BoLumiUWKW2u+OSxsHgGxXLN9qC5tOj7aREk9GPuUMOAavE8H7EDn7aZ7fbrGoVAFVRQA8Aax3U+nTbZs/X3UxYlqUMa7lYAKHVSt2CD+Xj30zT4lkCr/su4Jb6gULPbkQK8cmgcffnQO97tvUjdLrJWW6urBF1rHj4IkLjvISMnFWYsrqAAoK3Q/lREn3trvWp6TupJFZpFC9xAX3AFcNyebvnixRoHgJOq/4kbPbsyFnkZbsRxs3I9gfBP6aCD/JEXpUjxxhZZdoS5ayxyTJlJPIHtQ8cccal/zHcBZC2z2tpKiGtwabIxlXv+H8DMHnkYnVXbf4itPQi6bvyGOOUkOCe4Nkk/SvH61pbvJ+phhHFtKiZFSR5ApJVLFKscznIq1ZsU+UeNBrvh2SSX1JpUWJ2PpmNWLY+g0i3kVW7uxwOK83pzrMdDXftOxlEcW34JDAGWR6VSaSRkiXturY2fbWn0Bo0aNAaNGuaDGb6eczMhnjZ6RUvb/K7NEjsLypDbAgsSM18jkr5N0WTINAihwlmEAWQ0gUXETwObIHzfbu1e4+K9rHI6PIFdWAYFW8twPbwa8/bXodf2r2M0bKrBU85kRixXuWC86DPmZGnxh/hsZGKhXgIo4huCEBJyR2JNAUBd8CHb7pKbN9mMPTUVE3DSkkAgp2hwCQRQuyQbFab/MdvyxUYIy9+HGebR4ji8g//u1DH1bYt2hoSCFasRR7VkUjij2srD9RoE+y3iB83MSRgEsYZHHIxsMh8ilTkDLgAgCwXG56WqHNkE8fuSLlQfVXHe4H0+b6Fvl1YiG0chl9ElMWBGPaGxVSP6QcFA9jiPppozAef/l8DQIJ9s3YqzVHICI5KVz3C8WJ+cEchjd+9mia7dCIfF56JWy3pxjIc5DkECiAxrju8Xzq/NtQjGEkiOazGR5SUd5C/S69RfoVb6gaodX6krDbpJikplKlyFqNkFMwDgr3ZALY8SA+dBW6ZtJLUCQYNRjdY4wbxN8A2MgASaJ+TkVpzsPiHbkpEJiz/KMwQzFe03aizf8Ac3rO9JlkkhDArGY7kjMidzGNWQWFbEgKpBog5C6HaW0my+G4YyrKrKwo0HerAA+XLGhQ4qhoIOmGv4Rz+eFlJ/1yYSn++Eh1yb4gdJihWE15AmAKiz3HIC+0xkgDjI8mubEUFiSAnFlbOM/QMS6NX+lwVr/SL86RdWLySZYbQjGyJFbMFbSUBqA8olEHIhePA0DlevSVZ27nnkKciFpSCeK/MeAfymro00UiRASKDKDR8i/+RGsXFtPURFEe2LFEZlSZlObKcsQG4FVS2KA80BqWfbuEjxQWI0spugGX1DfBrkBj59wp/cGHUoXjisxxhlKAy+n6pYllUn0woJBUkk5WCPcc6UpviW5SDuK0P4aRTicf9B5Izrz5vgA6f7XqMkcUY9GRlEQJLNbg2FxIC9zUQePIvjjVjqXTDNIpTcSQlAbEZHOVEZA39PpoFcfXun9vA8doML2ASGqinHLWB+v0Or203OzR5BFgrImbhVI7QA1+ADxif7fbTHY7QxpTMXNkljfuSR5J8A159tUOq7seAuQDAED/ALyT8kYP6gFj4AHPGVApPS1kRllIUK8KWS47lSzWDKSS8pFX/V9NL26LtoLY7oPYNK7OVPOJ8Obo8UP31ot10U/wZQhZpaJYkGmaQ5yUAwIDG654FDnwVA+H9yQezbRqBY7cqIJOWJy5vu4b6X76BtvNvNuIom28yoKBtbAII5rg3ZoCxwCTyaqrufh/cfw9Nu5MxizML5wD2AtjhrUkWOR9KA70bpc+37jlIcccSyqOOeBbVZy8EC2HHF6cSzy+Akd1+aQ+ea4w5HH/AD+mgwu33hK1Hv8AcyHkh8R4iKZfNJj+erIHvzxp1L/iPAvAjmkYDuCx+KAY+/8ATZ4sCqvkW3i3AjGLLto2JCUJPLsAQtYA8iyB5ND9o4etckBtoRQKhZ6ONDk9vPvRAHFaCboXxAu69TFHT0yFIfHzz4xZhQIIu/IP01a33UIoApkYLkcVFElmPNKACzGhdAe321XHWRkg7SrUCyuGxL2E8D5WYFQeOf3pZ8TuDuIFwMlKzlQjMKV4TzSkDlff6aC1vfiuNCgCuXY8I0ciMwAs+nmgDuOOywT7c0DV2/xPKy/ycn9M1QYBnzVFI80jLJHJZ8BjZtWrM/HUk67Zp4No0Bjohh6YN8qrY2GNMymq0r6Rs4p9vC4Z8KGa5ELIQP8AvRdSUTlbXz51lyck4+2/Dw3l3JX1PY9XSVmVTyv14yA4LKLsrfGVAEg1fnVzXyroHXdwZo4YPw1abglATIgYjuY2QFQNS+QoAsUBr6trSXc2xs1dDRo0alA1zXdcJrzoE/X+vpt6XESTMLVPt4yc0cV9rok+ACeNZ/YdajJC72OEgmxKseKqe3hgSxUdqDO6pRlVWUi7UTSzSndGNC6EyEFraeSSNB2lKRcAoJJABHgC9R7fp7sxVpmiZHSJ8iW/GkbBY1AFm6LWfCFW8GxA+jLHGsp4AVkQKSRTEtI1AH39/Ju/trO76eOIIGTa94DlRCgx8VZadcjcdCr5QeONIOibMPCMyWCHtVsTSSImaIFQNj3twvcMxj7q3vZSPFLKqxxszAozyIB4btbBCFGKsBiKJKMb55jLKYzdXwwyzusTqCaFVdmjiMdAAICrOIlBU/zCMcXKgH61xwNNtmYTtSIFZFSVLV1YFWDI9U37eONZpeobIbZc39PKFAFN/PEBYIACMLReTxYPP0ddC6gk+2mkjJxMqeQQQVWINYP3BH3qxwb1Mu1bLO2j3209WMreJ4KsPysvKsP0IB/bSNreSOQismwlSgfxYu4DmqyKimPkLH9b1pNJurbWnJBxWbFSfZZVowyV/vAKfqRGNSgpn3W3kmpXSPIyIwf8rio3CU1ZFbBHI7UPHGWi2PWIZjUTh6BJq/Ylfp9QR+x1lxI7SXhLjdqXdGW1wDLRUlcHBQkn3Yi8jXnZb0xyq/pbhQqMGCxq3qBTiAaVe4lw3BIpBz50Go6sMQJh5isn7xn+YP7DIfdF1GNoh3DZKrZKHUkA0wpWo+3Cxf21c2u4E0SuAQrrdMKNH2IPI/TWYPxC8Sqqwq7LIm0jZpCMpewNkAhxX5msZE4eBY0D7/INvkGESBhfIFGiCCDXkdx4P11E3wttjZMSknyxssbyuyTf5j/w+g0s2/xNuGWKRoEjSUM4GZZsUFlDSgCQrkwAyHYV4+bXjZ9Z3csLNURtEYemCHVZVVwyhslcrbCjV4X746Bi3wnCGRkzjKXji31IPNg3499XOmdJTbqAtntVbarIW6ugLPJ51lI+qTSOzPOWhVZOEZYxcQ24yzVSwDepI5HsK1b2kshCBty7q3JdCB8hmU1S/aP25K+OTYP+q74RqbbAAWz1eI8cCjk7HhV5s+xqjD03pncssgxIBEcd2I1Pkk/mkb8zWfoCeS1fpkq7lkzb1fSCyxkrWQksI7LQqRSsi1Qo80CQFe6A0g6915KMKBpZGsAJflSCeRZ44sqGxsZVeu/EPVSCIY7LsQpokEl7KpY5XgM7MOVRGI5ZTrPJsfTJFZluHtWAPpAAoyRq/wCEjP2xocO42ScrC/uumGeywmQuVc0h4JxUqWzAdVwFcAc3ybOo4OiCJ1J9U8vRMkK0JVIY3leIxGIXxZNapb/Zd5lihlmYBCCrEqzBVHj0vACgeOSfbnRuOgOP5e0DEKvzs1EYoxX2IGdrxyApuw1AL/8AAQonp4FTmJwxlgHcqhVauQACGAAUgYfsK7dA2zo0QXgJIGHrRE+nQQt7kArzlwVuuLsG56JO7Kf4WP01UgAuwIzJLC/V4+Z+a/p41NHBLFFM/wDDJG6mkHqMwIBI5pyRaPwoHBDWfB0FnpHS4HaQQkspfOSQMtZWsgVQoqjyT4q247tG+6guz3aepk5kWXGqs2YqHcwyNJ4F0BzXF2Pg6RhGRJEkHIREDMTigofObPkUR7Efpq31z4d/iSD6rpQoqKKt+oPPuflI0CPdf4gRyw5QwyyrZ5wJX8IgsLQPdVXA8kDyQNZyLou43VT7eNFimjAkCqfxTYtirzR4EqGUkCzkSeQNa2L/AA+iUlvX3Nl3c9yAZylWZgBHStkqkEciuK12OSLpwTbbdKGSKvqyt4a7IyJJApRx7n68GLJe0zKz3GY3/SdzDIZfSRZJZAQKjDZEgDBjMRGS7AWKsuB4OtX8A9Qn3G1E075Zk4goqsuJKkMFFDwOLP680EnVWykhlbbXK8YfNHmIHqZAp2sl9qoKNZZGhxRZ/C3UXHpwjbpBEMgFjhdAOMuB8teLYEgl1A5vUoa3Ro0aA0s+JpAuy3BPgQvf6Ubv7VpnrxLdGgCfoTQ/5H/lqLNzQ+SQdSjRJkkbFpPRbGQGywkTcEMCLWxKx7q99W4t3TxMXV1ikjZQuOXayWzHL8RxGioGNEKtc2bsTfCEsssjNKrMZKdyUCmTFSVW4iSAKUeaoj8p1z/6bi6aeEmrxIUHk0Py88+9eeKPnSTU1BzoWwnkhZoArFbxRwB3FIxzfPsp8rVe/tGNvNDIfWaP1GVS4ZiMWJkbGxkOVYEC/HAJxJ0z+H/hJtnL6kcsOQBV0V6BXIXl2cnjjhcSfJ5t/wBT2/qlTLFh6bAswYm4zkCpK0SLpivI8E6r+njfu9z+18eTPD3hdVlun7kERoYEjnK4MCRjKL7GWQC1cEiiRXdi3JTTzaiZIHX0BHH+IzHMMS9ksxIPuwP5QP0ArVf4q+GD2fwypEn5ipVApBUAgGh3IXU17hT5A17630SLc9Mk2+5kWVyHcFZBYkYsy4kAWQWrxz4qjWtcpj+1lLlfuN5viB0bE7WcmxWADAgkqTdiq4JuvI++o9111HQLJBuAkgYE+me0L5LUbT6g/odVt18NCKNFAeaCNPTws5qlY9hWvUAH5SC30a6UqtvJZvAq3awEW6FPQaQEk8nISAkn+pTfAJqs97mD1RbennWQkljBC+oKy/0LKFWyOFdG8hgSy23Qp4mBjWBCtqKaSsSFUnE2LOCf29/eMszPGV9UYhY0JKOO8WzNTEutBclNWKYEEAi7tCFOHqNtmJoR2rRkjz6RZfH+gEEV8o0D7WRl2DO0gUA+l1NJTZApcI3Y817OeNXuqb3cQyRIjxt6ge2kXjIGNUQYkUGzNnuIq6NEaVbaf+Mh34KIresnqJMe1GjjhDBjiQQpjyBqiCp4BvQQxOIpwQrkruGbgCsVfcQhQcrLEP4oDnzpjtdqqmJkcLFFt9u2ZONRqJuf3VVBv2J17g2cdwSPuIj6kjVgO13ZjMoRsjVFSfe6I41U61tUbp+5j20pklhRvJ+b0i59M0ArLl6icCgQR5WtBF0zdOyqheNTHtyEpipQSxoyhms0QaogDgeDqzFmI0kELOoMpIVif+99QVmA75DKjjzfn30zXrkES4xo5K+kqoqUXMg7AhbFWGKklroBTZ4OrK9WYyBRC9YqWJIBXNmQdt91Ykk3VURloK/Stose4ZU4RNvEoBu+5pWJN83wOfqW1e6l1ERKPzO14LdWR5JP5VHkt7D6mgUvWtu008qJbYQIXQOUzLGQIpYcgBfUP6lD7ag6d0aTcpE8xpDHCZOcmmpVYqT4jiz5KDl+boEhgrfDOG43P8QZMijOkYKHnIAvI1/KZO3Dz+Eij6gNd8Y59zEjsjLUmHpuMgyYWSy06eGHaasAE2QNMN30ON2L1i5UqWHuDfDC+aPI9weQRqxsemxwqFjRVAULwBZC8Cz76DLfEm5iG479xuYyy8RxggEplZBNAk4Y14NrXm9VpZ4F9GU/xkhXLBQyW1O/JF2ykg0L4AFgWdaLqHxBDFMkbIzF7xdQpGSmsSbtTbDyAO4c86Q9Y+JNtuDFhPKigveAxDg15tl96KsPzV9wQXw7ONI5SNru5DIHV4yQe0BSGICcMSDQ82CeaUi/0nokO6kkMu3aEsBYaQ9xqvBRbpfeyefb2r7vdwzIhQ7vFWjQeiFDcjEWQTYBUcezSDyW006H8LwyJFNjLGySFwHrKxQ5JW6JGX6kkex0Fza/Am0ieN0jIaJgyd7cECvrzx7HWg0a8swHP00HrWCj+F+onuO5IYspb8ZgcBg2FhSAbQjICqcijXOlg68Jq9MooPIMpxYjzYj+bx/ViftqnvPiZ1kC4ARkCpUbIE5KhAJWhWam6PF+K0FLfK+z3g3Es7iBhKxjtmVaCm+TZoBuACALagFY6tdQ+PoIS34cz45coqmyhCsoGWVgke32FnjUnVIr4eIyMmLLkUYXIcBiCALvzdUPr41Lt09NFVlmz+VQtIpPkACNsFH3P/8ABoGfSd760EcnHeoPHj9tW9LOjlw0qSOXKspH2V1XgGrIDBuTZ/5BnoDXDrujQZrddA/iPUjYlPT3Hqo9Hn1FJ4FgdrOaPi0FgkG1KDZp6sPqbi4w2QMdgiNycrCASYBSOCaW/djbX4p6vFGWVzuI2CWJIrA5EjgAkhGYeiTif9INhiCuG5imHc487m/U2ylV9JgZiArWFOI8lruj5A0FPY9Mg9Roo5mb+IBSpY7IMJOLgs6hwOAOGY4myafTza7ZI9vNuFUvHuI1YLHEA2LhjZtjkfxCT4A541CyQoqyXCrerI2TbeVe8MA5NvajMAWePFe2oNruNsIlzlQQKxOCrMborDQyJJRWdFFADxwAa0Fzb9S3kyIBt1UFRbPyCaHPcyuOf9DfroibdKSWhVaPlY0f96Do/wCwBP21otpOroCny2R4r5SVIr2ogjU2gS7DrbSLkgjnUcN6TYsD9DG9Yn7Fr+2k+6RTMyxgeGkwaFS9HiQYvTY5FWFcEu3sBrT7npUclErTC6dTiwvk0wo8+48H3vSrcuyFYtwP4lcS/qItOmBAyKqbvu+aOj57ffQZ9tswiNoq1IoOcLg2EABoZVSjG1sc1ziLsbvd7dZj3RoplIlB9W2bNuKIpwWB/wBP/Cr56Mr/AIsTGZXIJeOTGTj2yBxkF/lOPjknXRs4qRF3M23ZLFO2LEM2VU1BueMhdgnk8EBFtIBI0BQRNT5Ly5VSFkDVGzEpXaAeOWuuBqzPDHDu5UdlUb5LpiBckapCQATzaFfH9J+2q8skcMsGErzBZCGJJcKHVhRYCgSQAF8mxxyTrSbzZRzxskirIjCirCwQdBkNv8P7iQQWWUJnNlIqFzNSAZUAFslwOLCrXFgLounwOkjKI8IWDPywNM5DEADnlmkJHIFCjRoc6N02Xbkx+p6sAFxlyTIn+gmvxF+jE5Dwb4Omc0oRSzGlUEk/QDknQZ7pnT3b05FwCokYWybJiEsTWK4FSGiCfHjnTFtqyssskygIGL9oUUciRd8KLW7v+Wp45up8E7hn2aZgq4aQOp9jmxI0w3XSVllR3JYR8qhPaG/rI/Mw4q7ryKPOgo9NZZ59w6hzG6RAMVdA2PqXiSASOQchx3Cjq18OSE7WMGyyAxsSbtoSYmP7lCdS9V6tHtoy8h4AuhyT9gPckkAD6kDyRrKbbdN6SLkEZi7OzyMq5yO0jrGiuplAZyuVhSACMtTJb0i2TttjKLqxf0vXrWL/AMiBUhnYk/SOFQP/ACiKj/5stdhO62/8uRJIx7Smq/sK/sUUf06vePKKTlxrUbwxX3qGKgsOwsQPBoAE/wBvP7aVdRVp1AhM23KsWP4bLl5WvYGyLs2K5rkaoS7xpNshMybY3M0neBYsp5BNDF8weaKpdaiPRsWP+1SFWUAktJIcLBIDchgQWWiDVk+b1m0d2/Q9w2QbdbkZ2bEZUrY8Gmo+wsgn24rVlOjNaMZN4MWDlSQQWBujbEEeR5+lHxqhD0BDGAJpTHhwFjlPzFWJIq8hS/2axd1aj+HRnkXd+0IuUDnCmLWpJ+pHmxx9CRoL7zy7qUohaGNKyuw7X9B5A48+P96yE9v8HQFg3fYHgNjz9e0A3++puk7GihxK+mjqLQLYdrqgT8uI59y1/XU/Xo1bbSh09RcT2WBl7Ac8cn66DJ7ABy5LMwxQU3y0qkgAWeAVFE/RiAMjbn4thyMXsKfmwK5jI5PA8eTxrN7vaptiypMxChkZZVY4krXzR8EhWyplJOQN8k6efxkUkUbSRS7ljKY1tUXuHaSoLhVW+27J9jeg9Jvn/hpZZO4iJiPHIQKx5AANMzC/oo5Pk++nbSSOVzInmZT6md5WXAGNUoGV2Cby5o8ao9dl2SAx7iB3VmMeBYsvscsTJSiwtGr8HXnZT+uHULOhWEyGOTcO62GcKpJ55xsjNTyAR5oH/TN36m4nKKTHSL6ljFnTIMF+uPALeLseQdN9VOkkGCIhFjBjQhF+VbAOK8DgePA1b0Bo0aNAs6i85fGOKNk7e5285Zh1xrigEF836h47TdN9juBmY02qlnFdhFoWIkLEHkmNYj+oIPgHT1moEnwOf21kNptJH28m4aeYMxOK+oavhaoEH+ZkAAaqtB43q7kkCdNrGCHxsoQCQtkBvm7rJH+741yeMRSqI4NqxVjj+IFYlnXDHusW4YkVy0RoGho3aNudrt0crI8ryKGdb/DsrlSlbOOPIIPvd86ki6c0e4jikCEu2ecTupBXJsirZA3RBqrvzoLC9U3hjZoIIXFtj+JYu2yBIezz70CDxXkiYb/fEgegikswyNUAGAVjTsSCvJUC/PIrmSfczRSCDaxROscSsyscPmLBQpAIB7Sax/t72ej9caaR45ITE6AEjNWHPHBH/wA/sdA20th/7ZLf/gQ1+7T3/wAl/wCGp+o9QEKjgszNiiqLLMbP7AAEk+wB0j6nNuBKjgpmpWN44hmwWdgA75VSoQD7XTH/AE6BxP0ZGbNcopP6oziTXjIfK9e2QOom2O4oj1onX29SCz++Mig/+kaoyb0qtS7+CPjyoRT4BN5uw+Ug3Q8g1XGr8AlqjOjC+GCDIg+PzY5UR3BaN/KNAq3UzqjpO8UgxKxxRRmMvIBmEQmRjmMbtQK4PsaNj1qSJNuxaOaGV0iDxk2HYlTxVEBgQSK8fKPax8LbId8sikbk2HVuTErUwjU82tUSwPe1seeBW6n8KSsuEMq+laFI5Q2MbR5EFfTZGcEsDTNwUU/bQanST4zWQ7GcQsFf025Ivj8wHIokXzzX0Ol5+H5rJMGwkuvnV7AHzDJlYsT/AFcV/SdeX6BKVobXpoazZKMwxN0uPpg2BVtlzR4F8B7PVI9t1KZXnjjikgSXB3Ufi5MhZb55RV4+ov66Zn4pg/L6z/dNvM4/usZGlXSIZ2DNHPtoyjmFx/CkWY6QX/tF1VYCx2sLsmhZjXdOaTf7dqPj0AxN/wBVTD71QX73zYKt9HFvOoRCWCYwtFIoMsLoomXFkIyAIYIsxBrg3zyNVH2sssUMqWzgKHSQ/NgStsASpY1ZANfQngllJ0uVrWXeTyoQVZcYkV1PkMFjy55FhgaNXqfcEogWND5VFCAAKDwDQ8Ko+g444rW+OHr258+T3NM1t+uTJAZsYgmHqekubFU+yjntPk8AgrSgnmHedRdmjEiidZ4pDFgrdtMqBiLPDWaHFWt2bqx0eVIlhSRlPpoqnIg28aqFJv5SGUm+byNg+0MbRyOsiH1xBt5QQvepyaMFKBIYY3S17eLvXDhy3Pxnlu/M9N7jMd3RmrTbOFFWUqXbkBQ3e2Ki/qBQsgD3PuSLG33U0ytG25lLjlTHGEIxViQxyCnKxV0Oz+3reztAvbKyAh8TgGKBQG9/n4BVQfd18kDVP/NPTkMku43LBfmUIAGxx57ZOBZ4F85EfUa6s5q6iuF3N17kjeaP1Vn3ilcI2CA2aRGJC5V3V5/1Gzr3uI5CHyG+kV8VtLXxIr5KvNVdXfKgj6a71nqYcNEJN1bMWBTEUHCOoVsuAMlAvwT9CLhXdtdrFvWyDoe6/wCaACQa4IIBBs8qwrwTRbbY9D6asEIVS7WS5Mh7iX5N8Dn9v+Opeq7D14XjvHIcNV0w5VqPDUwBo8GqPGqfw500RR5ZSMZArMJGyINeLxW/pZF8D6ar774320UojLEsWx4HA9iSSQKDAqfof20S87j4fd2tlhJ5yYmS2JA5IDAeQeL97FeNWp+kyHEIYVCG1yRzRJViaEg/MCRz7j6G1vUP8QIYxHgkkpkVWAQBqVsKJxyP5iBQNlGHtrjfGjmBpI9szt2YplyS5YEE1QIABqzdivYkGs3RAeQIQ5NuxhDXzdctxxY8nzeuQfDyhnLEMHUKQI0SxZJsqAzAjEEE1S+OTpZ//rpQIsoVBJYSj1ADGFYKrEMFNEZN44Feb1XXr/UXciPbRPGGALLIpIHJbj1eTRSga8m64sNgNd15RrAJFceD7f2160Bo0aNAo+KtyybSTCsmqMFroeoQlmgTxl4rzWsU3Vrjf03Jr1HCZYqCKYVbKoxaaA3ibrxydfRd5s1lQo4tSQeCQbUhgQQQQQQDYPtpXP8ACED3Yfm7t2a8qB+cm7AH9hqUXbKw9doxow9M7dSidhXkD02Fo8o8hFsiuTwSOJx8QD+LWVm5AIuQsqgDJQLEAGRLE0R+98aZdR+CIiTI00xYkDkRt8xUD8gNZUfPtpHufhrajNTvoELWGsUTzZH84e49h7V41lvPy/hvJxePd2aR/EBWWWRSluRa5Kw/DDAUc1Kg43ZU8v8AoCy+FJxI0smSlmIsA3VEsfvVsD+40gh+FmmAMO7imZKslPJ88k5N5Hsfrpz8PdBnh3DyzFCMHAxYk97h6/lrQFEVz4FVrX0zsnxTTqj4zbY8gZsCQCbyXEIQPYkhr5AwF151k+qda2xnmEokQBybwQksmUTU2VgfgsQpWwQjWO0DX9R3UBCrK6rl3LbYnsx7hRBFErz7Ej66obeXg2+23CCmBY03HYpa8gWJFZ9vI8ewhVl9hvNmYZBGJURQoDswBUyLCFUC1K4NGlrkCGQhfYCebZ7MzO8suR5Zll27WWj9N2YZDns2rKeD7A8jufF3JGW32gah5mGRHHAHpftV1yP01BNtFBHqbfZjK7xlxantSFtBbG8LyF0fF0AuxdQjeb1YTniRBIKZSuTCjyBkAf2osQfIL3SPpWwy57FiDu3pxtl+IXzJdhwSGvt8C65q9PNBld7u3ZVn9NXRnYMJJSqrGoIThiqFmkCm6YEHgng6oS5qXK7OBqrEYgN2qHPOZzPkFeK4Ftdhv1XoBaOSLD1tvK+TxhsHBZs2KMtXbckMQfIuuNL16ChRwYN0Fdnes4xiX7nruFDMA48g0DyBoOvPJkqfwsC5VTFY+8Gy2Kl1IJvkW1Ak918XAWm2u4E8casgmwK4gY8lXU5krfDZWvseNKGi2bt2B3LsTf8AEIMi4ANLl7pGOCoFhboi19Nu4EVmy9JZYzk5mdm9NlU2iIKW1SwQVrnjitA4jlV1V0YOjgMrg2GU8ggjg6T7/cvI7RRlkYDyCVNnwfqwP1+UCySWKrps22h7o9rSSxKp9IKVV1AAA8BfBADr44ux26InDAMPcfTmvcH6EGwR7EEe2unHLzmnNlj4XajuumliKpShDxsAO0gYleQeCPBriz58Gt0mJ40VpLVjeZZhVqzKQce0WWLj7lga8Cht2Crbhk3kcmLv5Vw3cCxJ+QoGpAeCLAFE6ZdS3aCNGY+kjMHJN0WWqQlTfNE5Dg4CrujHlLu/g8LNT8rW86miFV+eRhkiqLsAjuJqkUGu80PpZ41TO9keT0y6RUL9NO58bIByYYqpPsEv/VdjVTYRmOcB7zkhy/XFmJyF32iRAOPdvvqLcdOki3ImgUESfzgWA4FUQDXnnm7uva9ed9R9Tn53CelNToyjjmA/7Q1+/wCHHX7DHj+5/wCmvM22m8x7h1P+tVdT+ooEfsR59uKn3EuKM1gUCbPjj6/bWehmn3jRSKggVMuXFmyMWoe9G69uLu+0cs5+W+/Ikt9th0DqRZmDY5K/pvjdWQrgi+Rww8/fk+dWeqdXgjm9NomllKXSIrMVPHgkEi6+3jWdj3IiXdTO4RUULnjiAUUkn3J5e7+hAA7SSok6lLLIXjTeTRFgUKxSEMhCnhpEHkcWG9hr1JlcsMcr3Y24umx3fxRKsbOmymOKs3eRH8oJ8mwPHk6VbfrL9RiIEInjVlIcfhcst0Y5bbty+bwfYcasdDijK7+Fo5FV7kZJlIHpzB0AAP5SIm4OlBkG16PuSELFk2wZVoFmli28fd7UTeR+hOobI44Ypckz2sSBTkZJci5a2Y5B6Yc+w4Kk/SnP+HkpJ3NY+nmrAhSC0kgMkjGzyDkvND35Ok26+Gt9vM5D6YSRZMFk3BdUWSwMFETKDgQP11pPgfprQjch/Ty9fG4xS0qR8DtW6YsLrzeg0+jRo0Bo0aNBy9B0VrugpdY/kOfoMv8A003/AE1k91OY2kKSOJV3DUgQEFAxJI7CWoTH39wPprV9a/7NN/8Aif8A9p0uk+HWbdPIWKxkGsHYNkcL9qANG/rS/TQVfhjd3OQ2WTw58nhh6khDL4FEOOAAR4IB13a9dlZllLo0DyKhjEZDIJSVjOeZyJbAEYisj9NX4vhSFcv5jFjZylc8/Wsqv71rLbjdRq+3T02ZpUilbvbBWkuPlAMAMgx8fMSQVPOgcSoJNuI840IdaE0ZX8p/8Qd9OCwZRRwq/J1Wh6ZLjSLspFcdpUmmYAfNiVFGpLxHIqxQ1c3XSnk2sWMcMr+WMo5KBZcKIq2BdfJA5bkXekMHTvVMkccO2YCUPUMxPH4qIxHrAp2sScb7svJ8Bf2/RJIysi7eEMQaqR2IZbaMWZQG5Ck/qRyOdSy9ImVwybWNrkDn8dhi1Zk+QCRKMQK4F807AQxfDbrJDIu3IZREwBlUqjqqxsMMiCQPcP8AlFE/mj3Hwm5XmJixDDsmwHesoawFIFK5UHkk4ciuAZdM2242qiGHbphkpvI0A5bMks5srS8X7mvAGnXSJ5nQmZVQ8UAD9Bd2T737nWYl6XIkbwrFK49Qvl6q5W1rl8nj3HGQIBHgAS7D4QZiX9SeF7NMXt8ZFsrdAgK7WOTyo+g0Gx1U6jt5HUCKQRH3JQNf9yNU+g7VIjIgkkdwVyErWwCqqBgPFOVL2ABbHwRQYT7+NACzqoJxFny3JofU0Dx540CbqHT2iiz9S6NvUUffkwrzQFcAG+AB5rSTYb1SxSXcOsQBJf1kC2hj7BigoH1Fru5vi7vT3ru8zRFVXtnxGSOoydXVSbW+GIb7Y39NZ47GPcKFZUJib1MXU+mWUhjyPEagxBfc0vGPBDRdF6ypi7ywKKoIa2dvABICgkk8cA3fF3qvBu4mdnX+RIw7qrCRgDZBohWJoggU4N/OaUhl9fBZgG9dmsxjHMqzm7OWJIxNnnu7uQBZ2wRXC3G5kkAlxU0MnBpcu7FircWQbP05mXSLN9r/AFb4TE1MCmQAFsp5AN0aYcXzRB58EXere8+GY5o41lJLJzmtKSao3Qqjwa+w+mrC7CSPiKTt9kkBYD7K1hgP1LV7UNR73fbiKNn9FZsVJxiY5tXsoK0Sfuw0ttJjIV9U6RHL2OpOJ7WyIcH6q4IZT+h1lfjPZ+ntJk9WZydvLSljywwIsqATYEnBNUDQ41sWDkFgjex7iqm25qifIvm6+16S/EYxp2RpMFe/QJZkZcXF4qQDQNZCvOtc/wBOzd7c0xy30QQ7fcPt45pBI8IKEuzWL8ZYE2QGI7/avBByDH4a6QpjUOJcljgIuRxR9MIaGXaQwlXwK5rXI9yzwelJDKpx/iKYk1goUxhwAvqKlP6ariPk9iNNvh3pUjxyFWwHqEUSMskCRm+0hfkqq49gtDWHHjhjdVvybympF0dOiaMwsqiF0aNlAoYuCpqvHB8/vrnSOn77awiBTt50QBY5ZJHVsB4yRY2DEfZxf21f2nRnC0zA14N3/wBB/wBddnfeIcYotuyDgF53ViOPYQsBzfFnW3JZeleOZT1VXqWxaLaz5SZz7io86oBpaijCrZIRMrqyfmJNknU0nTozNJDIoaKfbqMT4PpEqw/XF46/3T9NJt/07qsm7SUHaCGMApCXcgSYlS5YQqx4ZgBdc3V+LHUem9RnUAnaoVOSMjShlaiLBx4sEg+eCdZNVrp3wYIAUj3W6WOycMo6F+QGMeY/XK/vp5s9mkSBEFKPHJPk2SSbJJJJJJJJJJ0oTZ9QpQdzthSgMf4Z2JPub9dQPr8unO1RwgDsHb3YLiD+1mv76CXRo0aA0aNGgNGjRoF/Xpim3kIQyWMcRl4YhSe1WagCTwpPGk+x+JNy7qh2UkQIC5sbAeubofKCQMvsdaetZeX4NkI7d06eSCgKktkGych6djQyJBvFaxFggQ/GUl/ibZkFNlyTgRwMhjypakDgmyG4pbNbpETbj1kHqbd4mpA2NlVZih4jFqHurzF3+87fBsgMTJO5dZY5HJeQByiYNa5MKLANj9yL8HXU+FZsD6k7yuFdVPqSDtMYRchlizBrJYjm+bOg8/FkRjioMwSLbSMi0rBpEwVA4YHOyw4+pJ80RTEc08qRSGaF0Vwk2Ma/ix1kIh6YJjK01k4sLUg0dPtx02SZheMaJ2qGUPnRU5HngWqlffiz9BLJ06ZmRmliJQkqTC1gkFT4mA8Ejx76BPt/iSSVAyk4rAjfhpkZJmUsUumVFH3FnzYHm5uviO4EEbxmd2jQjmlZyFY0L4BPHJHjk+93oW1eCNYGUVGoVXXgMFAFlfKt9RyD5v2B1yAsqhIw8hkQgmgFwZXtm8gdvsCTfjzoMrvurxRGUYVuIWAzjdvVclfUJBMZEigBsgwxGHgALrWdB3skkR9UKJEkeNsLo4EgML5FijXteqT9DciUelDcueTeo2X4uIYAmM0DivHjtHHGrfSI5EMwdACXMgKm1OY8AkA2Cpvj3B0C34u2oZ4S+QjBItMRTuUUZljXp4GSwbWwvDNgNQdB6EzHbbi0CGNHxC41auQK5yNyL3lrASgOSTUl6Nu7kcRcySZlRuSvLhQxNcEDH5efYWVFC507ZbyJyFWwwFvLMZKxJ4C2D4PksfHt7gy+J/lhpwhE6sPFnEM1Lfvx9D78aztQiBCRmUgmlkVXAbON4jZrixbUCK8iq089LdzFkkVIwCWVwAwyRkKDHMMQRlY4/Ucarj4Rk9IRfxBK4OjFlJNSFS1WfPYOfqWJBvgK8mwVduBm4/2h18gViZIwQAALxVfbkn76i6H0uNPTKAimZAt2FEE6xqRwPyluf9RGmA+Em5cyK0xkD54ED3yGIeqN+P8AryJtl8PSxupM6sgNlfSqycGajmat0yrmrI+4B/pB1L4VMzlvXcA121YNEE5AnFvlWuOK97IL/RoMbvvguDb7diqvJjRILKpNULywLEgD97P9R0g6r1XbRfwsaRSkSPI1MQSEgIjMZF8K4d/e+SDYbjeb/p+4kLYbkRKfAWEEj9SzEH+w0oi/w7iL+pNNPO/Hcz+K9h5YDn5br7arlvXpM18kU3xIz0MZAFLMpxQHKQOrWC3ghz7+/tQ1P8Pb7cuDDt6URlHJbGyJC4cHlrrHjm/Yk1zo1+CNtzauwIqjK/8A0YahT/D7apXpepFXjCQ8f7payt/YjVMcc5d27Wtx+Ff+F6o6L+NFESK8AkA+7dlFgK+Whd/ar3w907eRsTupxMMeAK89vPEa/Rvf3A5q9MendIWE2HldqomSV34u/BNfXmr1e1qoNGjRoDRo0aA0aNGgNGjRoDRo0aA0aNGgNGjRoDRo0aA0aNGgNGjRoDRo0aA0aNGgNGjRoDRo0aA0aNGgNGjRoDRo0aA0aNGgNGjRoDRo0aD/2Q=="/>
          <p:cNvSpPr>
            <a:spLocks noChangeAspect="1" noChangeArrowheads="1"/>
          </p:cNvSpPr>
          <p:nvPr/>
        </p:nvSpPr>
        <p:spPr bwMode="auto">
          <a:xfrm>
            <a:off x="155575" y="-860425"/>
            <a:ext cx="2543175" cy="18002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91000" y="2990850"/>
            <a:ext cx="4182766" cy="3409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886315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6553200" cy="914400"/>
          </a:xfrm>
        </p:spPr>
        <p:txBody>
          <a:bodyPr>
            <a:normAutofit/>
          </a:bodyPr>
          <a:lstStyle/>
          <a:p>
            <a:r>
              <a:rPr lang="en-US" sz="2800" dirty="0" smtClean="0"/>
              <a:t>Mind-Mapping</a:t>
            </a:r>
            <a:endParaRPr lang="en-US" sz="2800" dirty="0"/>
          </a:p>
        </p:txBody>
      </p:sp>
      <p:sp>
        <p:nvSpPr>
          <p:cNvPr id="4" name="AutoShape 4" descr="data:image/jpeg;base64,/9j/4AAQSkZJRgABAQAAAQABAAD/2wCEAAkGBhQRERUUEBQWFBUTGRgWGBgYGBgXGhkUFRYYGRgaHRgeHiYfFxojGhUVHy8iIycpLCwtFh8xNTAqNSYtLCkBCQoKDgwOFw8PGiwcHBwsLCwsKSwpKSwsLCwpLCwpLCwsLCwsLCwsLCkpLCwsLCwsLCwsLCwsLCwpLCwpLCwsLP/AABEIALoBDwMBIgACEQEDEQH/xAAbAAACAwEBAQAAAAAAAAAAAAAABAIDBQEGB//EAEQQAAIBAgQCBwUGAwUIAwEAAAECEQADBBIhMQVBEyJRYXGBkQYyobHRFCNCUsHwM2LhJHKCsvEVNENTc5Ki0kRjgwf/xAAWAQEBAQAAAAAAAAAAAAAAAAAAAQL/xAAbEQEBAQEBAQEBAAAAAAAAAAAAARFBITESAv/aAAwDAQACEQMRAD8A+k2vbhcypcTIzXXt5c0yga4lp106wZ0CkGMpJB0gmR9p7xJC2rZ+8t2wxuMBF4gKYCGSDmkSNMp/FA0OJ8DsNbGbDrdyZsojUdM33mU8pJzb7qDuBFFogIF+yXAqsH5N11Mq0lpZtAefISYrXmnCa+1d18I2Jt27RFlGNxWdhLJbzMEIU7Ega7mRpue3vabEBlVbGdnW4wAW6pHRG0PduLbkHpRrIGlTtcOtZXAwTKHVsyn3WhCo0BPXKgLmAJiBMRXEwFqQ32O7mAYDMSZBiQTmIKnKuhnbarv8oqb23m3be2gY5lS6pzKQ5yZ1QESSvSA6gA6CRM1Rgvbq5dw6X0tIVc2UgNcZlu3PfUoLefqgg+6JkRI1rS+z2xdF4YN85A1AXQrKiUzASFVYaJjKOUCm5gbLZZwFwZFRAQFU5EgoJDgkLGk7axuaks6tdX2hxB6Qi1bIslAQTcRn6QKYVWQFX6wADbnTSZr0tZXCeFWV+8SybbE6hpJkdWYJIBI5jWK1alzgKKKiXExIkyQOcDf5j1qCVFUPdzo3RMJ1AMZhI30kTHjuKX4TxDpU10dOq4iCG56UF645TcNrXMFDHQgQTAgnQ+XZTFeYv4VhcFlmYMAWtXixLOxMspOwGsZdIgRvFbeB4itwsuuZDBzCCYiTHZJ+I7aByiiigKKKKAooqF68EUsxgKJJ7hQI8SxzB7dq0eu5k6ZgqCZJHIGI5c42rRrI4OCQ+Iu6G5qB+W0vujxO58tq7wa411nvEtkbS2smMg1zRMSe3xFBrUVn4riB6ZLVuCx6zyCYt6/EmtCgKKKKCF26FBZjAG5rHw/HSSblyEsk5LYjM7tMZgBqBuIio8QY5/7SwCZ8ttBIDsRKZm5EmRrAlec01w3AsT0t/wB8ghU5W1J2HftJoNOilr3EbaOqM4DMYC7nXaRyHeaZoCiiigKKKKAooooCiiigKKKKAooooOMwAkmAOZrL4jhTfVLuHYB06yNB1EERy37+/trUInesbP8AZHgqegck5hJyNvqoEIm40B7SaBXC4/KzXlORBIv22zfd5Zh1+OgGs91aNzBlnt37RKkjrqQRmQgfhOz6Acu/aKliuHE3Fu2oDGFednt85jcgbU8tzWDofmO6gox2BS+mVttGBGhBGxB5GlrHDjnRrhhwW9wtBWIGadW0ie2BMwKeTRiOR1H6j9fM0WtSW8h4A/qZ+FVFtFFFRRRRRQFY+NuDEXPs8ZkAzXGDRBVhCbENMajStilcNaVM5ChSWJaBuTt5kEeZoFOJXBccYZSykgOzKFICqw6pk6ZttPlT1+6tm2TEKi7DsA0AHwqvBcPW2XYCGuHM2s+Unl9aVxVq5dvqsMlu0Q+YMRnMbaHYcwd/SgOCYFgWvXf4l0CR+UCYHPkRp3CtWiigKhdeBpudB41Mmlxc1k6k+6OcdvdP0qxFgQAa8tST29tKYyxcu6W36NCCD1RJJiI5gRm7OVMkRrcI7hOg+p76708+6Ce/Yep/SaYFsNgLVgFtAfxXHInzY7CfKlhxd7xjCpKgjM9wFV7SBzJ5HsJGlRxXD7YuB8RcYgkMqEnKpHPwBI3gagGZoX2gUnLYtPcj8qwoHjy1+vZMVs0VjXMbeJGbosP1kgM4YsuYgr4mViOdbNAUUUUBRRVd6+qCXYKNpJAE+dBZRUOnX8w9R++R9KkDO1AtxG5cVJsqGadj2Qe8bmBvpM6xBrwHGLd3QGHGhRtGBiSI+lPUnjuE270FhDCCGU5WEbaigp4hw12cXbL5biiIaSrL+UjlrzGvwjmE4x1smIU2nnSfcbsyvsTHhUXxV2wT0i9Ja5MsllEa5hzA7fWmg1rE2z7txDIPPuPeDvQN1XiMOtxSriVYQRUbKheoBAAGX+6NI8tPUVY9wCJIEmB3mCYHaYB9KBXBWTZQIczhdjp7s6Dt0GnParnuA6FW9DV1FVCVy4RtmMaiVaR5xBEaa9u9V4Pi9oqoDrJJTfZ1IDK35TJAgxqwG5FaNeb47wBlufa8GoN0QbtknKuICe73LfUe650PutpBRb4Y9JRWD7N+0iYhQCTJJAzAA5l0dGGVclxTMoQCO+K3qiiuE12s/igFyLOdkZ+sIBIKqRmBMRGokSNxQQv8dTohct9bM4RQZTM2aDuNtG120pf2fx7YtGvxktux6GNS9pQFF0yNM5DFf5Cp3JFea4mPtmIXB2RFsrDMJGTCqxW+QTEPdMWgRrDuwMoa99bthQFUABQAABAAGgAHIVdEPs45lj/iI+VTRANAIqVFNHCa8/xj2wSwJiAWKBmB1dTGVEHWuvIIyqJnlvD3GcM9+0VsFFaQRcdSwWDqyqGUs0TGoHfVXCPZi1YfpWLX8QRBv3SGuR+VdAtpP5UCjtBOtQVcLxeKxFsNcsiwNIDn7xxAljbEi0CfwlmPaBtWimHYb+fWInzCz8acorX6TC6WyNkWe2dfWJqeZ+xf+4/+tW0VNMJ4zDFlJhHZdUDLpmpU8JuOALt9o06tsBB3iea9x7B3zrUVFIYfgVlIhAxEat1joABvtsNuyn6KKAooooCk+JX7KgdOViZGYSJHPyme7flTlU4q4iibpUCQBmiJ5b+HwoMREwGcAC3LEEQGyzrr+UayPGB2VrYfD2goW3lAUQApiBvyM8zXc1kkD7uSRlHV3EMI+Bph7YO4B8RNWCGRhsc3cf0P1mpJcnxG4O4qPREe6fI7f0+XdR72o0I+Hce0fvvoi2lU4eqsXTqswAMDSBP4e3Xffvq+289xG4qdRS7o+hGUkeI8RzrzmL9p7VwjD4qxctXWn7t4llA9604OW8NdQpkCcwGx9XSvEuF2sRbNu/bW4h/CwkSNiOxhyI1HKrozLXErgZ3T7+2SNFENb02ykSeXnO21auC4gl5ZtsGjftB7CORryeM9ncThSXwjtiE16jMq4hQY0W83VvjQaXYb/wCw7HW9n8XYxJ6VCOntjLdXK1p0dhtctNDKd4JGupGlQb1FFFB5X2o9lyzHE4Rfvo+8tzlF9REa7LeUKMrHQgBW0gq77Me0S4lAsksAdcpQ9UhXDKf4dxW6rKdQa3aQXhVu3ee/bWHuBRcgmHCe6xXYuBpmiSAByEA/WV7TYvosNcdmCIATcc/gtgEswH4jyAGpmtQGdqpxNsNlVgCCZIIkdXUfHKfKgxfY7hLW7bXrylb2JysynU27aiLVmf5FPW7Xe4fxV6Giig4zQJNV5M3vbch9fpQvWM8ht3nt+nr2VbV+IKKKKiiiiigKKWxHErduc7qCOU66929XNdA752A50E6KVxSXWQ5GVG0jnGonUjskbc96V6HFQBntSI1ynXUaegI8+7UNSilcEl0ZumZG2y5QRHbMnWmqAooooCse/wAawzkpcM5WYQyk9ZCynlyiZ7CDWxWYuCxAVR04kbt0Y16xMxOhgqP8PfABfhxwbOBZCZokQpGgEdkc48z31rfZl5ADw0+VIYXh15XJa8pUySBbClpgCWB5AR5Cn+g7GYec/OasQdGw90z3H67+s1zNOo0YcjzH07/612WHY3hofQ6H1FGZW7iPIj9+lUcJnrLy3HaOY8R+96tVpEjnVGYg67n0bw/m7v2JI0be63wJ+p+PjTBdRRUGvKCAWAJ2BIkz3eR9KyqdVvZBM7HtG+nzGp0rpvL2jnzHLf0rucTEiez9+I9aCHSFfeEjtH6jl+9qsVgdRrXarazzHVPdz8Rz+dVFlFVdKR7w8xt5jcfvWrFadqiq7WhK+Y8Dy9QfUUXfeXxI/wDEn9KG98eDfNaQx/H8Nb0uYiyjAjRrqKdxOhPZNVGpVd47Abtp4Dmf3zIqjB8Vs3v4N23c/uOr/Imrk1Yns6o+Z/T0pFWARtXag90Dc+W59N6j0jHZY/vH9BP6UwW1wmq+iJ3Y+Qj6n40DDL2T3nU+poPNcT9rsrPath3vI8ZbNp7/AFCsqWKqUQmVJDMumkjekhZ4liCZti0h0HT3QDHImzYDBjvobor28UVB5HC+wbTN/FXDJkrYVcMv/eM14eV0V6G1wtLYAQHQAdZmYkAQJZiWJgbk68+2naKsuGM7GYa04GdmGU5h1mkMAdd9IEms37NhoIbFMQO296eMH4gdgr0F2yre8obxANVLw+2NraCP5V+lQV4DAC2SVdmDBYDNmjLOxOus05XAKqvYxEIDsqlpiSBMRO/iKC6ilP8Aa9n/AJtvn+NeW/OmLV0MJUgg8wZFBOsu5wp8xK4m4uckx1SJJmBI2AER/pWpVOJwi3BDiR4kbgg7dxI86BXDcPdWBN92HW6pC65vKdOVN9G3Jj5gfpFK4fgVi2ZS2Ae3UnaOZ7Ka+zL2CrEEP/KfIj9TUXk+8k+BB+cRUvsqflHoKPsqflX0FXYKWJiOtHYwLfESfWaWuYvL57g8/WCfQedPjDJ+VfQVNbYGwA8qv6iZWXZ9oLUwzR5Ex5xqO/8A1rz+P/8A6Fgi+l2w+UiG6cLtrJEcm8dpr21cipbL8Wb187ue2/D3YyLEkkknEAAyWMyBqZ7Nppnhftvw+24yvhrQ1UsL4Y5SJ2jXVV9a93FEVlVYxSfmHrR9pXtFW0VfBV9pXt+dZPtFxb7PZL2Rmus9u1bUyqm7euLbTOY0XM4JI1gGNa26Q4ngUxVprNxc1txDHUbGQVI1DAgEMNiAQZFIj57xLFWFuuOJdLjCmfOWbLYBSyLoVMMpyCQSB0kkx7zaxrYfEYS1blMFYUi+uHKW1se+yqwyMABc6rjQaiGmApNOnhmMsP1VsY4LJVrkWMQobTVwjW7rEAAmLcxrNQPEGVVV+FYgKplVVcG6q07qBf0Mk6wN6ow+IcSwDEC9w+0WIGU5LGpa89pCLgAKqWtuc+kDL+ap4Pips2b2IwT3egw6rcuWLtzpVa0U6R+jdiz2Lyp1shYr1lBCkkrtvjbz6Jwu4ZBSbz4W2uU6lTluXGynSRlO21Fj2Xu4glsX0KWy2ZsPYU5brI2nT3iA15ZBOUKoPPMNKD09q8gGhAnXXQnxJ19asGIU7MvqK6lye4jcVIqDvUHaKq+zL+Uego+zjtb/ALm+tPBbRVXQn87f+P0oyN+b1H0IoLHmDG9IXMTfXLFpX6ozQwXryJiZ6oGY+Y76zOO+z2IxFwMl6wihcsPh7jtznrLiE0PZFZr+xOLJn7Vhx2gYW9B7P/l95Okd81FeqwOIutPS2xaiI64ad5mNuXrTRNeNHsZihtiML2f7pe+X2yvSJh7sDpHV4AnImTWNSAzNz1gnSrJqU1GbfRezafHu7qpuCzOVhbnsIXZvrFTRFbfrHmG/9Tt6VTdwNhyVZUJEErpp2Ery8aUiJTDSFIsyZIEJrMSfiPUVfZxFoCEZIk7MNySTz3kk+dL/AOyMMv4LY210G+g1848++pWuC2NCtpO7QHuqKfooooM7EriQ7G2bRUxAYMCIXXUby3bUYxc/8AD/APQxp5c606Rxli8Xm1cVRAEMubWTOmm4I58ttZAVAYuRJsRm2AfVeevbT5dh+GR3HX0gfOksJZxAb7y4hUDku5I+ABjnrrtTkuOQPhofQ/WrBYrSJFdqjpNZG/4l5+Mc/LergZ2pR2ikb167mcBQq5WyuSIDQMpMnbVtIPu761iNis7dbFO7GB0eHG+UyYMRzEnTTsBqD1NFeP4Z7Q4W1iBaUqtxzkINwXL7EHqlraFioknU/ACvV9KT7qnxOg+vwoLara8JgansH69lc6In3j5DQfX41YqgCAIFVFfRE+/6Dbz7fl3VYzQJOwrtVXNSF8z+g8z8jT6O2V0k7nU/TyEDyrmJ93zX/MKtqrE+6adFtVYfY/3m/wAxq2qrO7D+b5gH9aKk9sHxGx5io9IV97b83Lz7PlVtFAUVV0Me4Y7uXpy8qOnj3hl+Xr9YpiLaKouY1FcIWAYqXj+VYkk7Aa86sS6G2IMaGDMGoqdFFFAUVxmjU6UljOJFIFu29wsCRlEDQgak6CZ+FA49sHcA+Imk8RwWzcMvbDc9ZiYjbYaADvgdgqOGfEM8uttEB1AJZiIOs6Aaxy7a0KDOHs9h5nol3nnv699NYPBJaXLbGUSTGp1PjV9FAUnxDh3Sx13QrIBQgHWNZjQ6ehI505RQZdzgZJJF++DBA6+gnujw9KhiOF5EZjiL4AEk5piIkwBPafOtS8xCkqJIBgbSY0FZbcRvnQ4UnaR0iEQZHMQdtaDuCS3nOXEs7Q0gurAdZZOWIUgwP8VOlwP+L/k+lZ9lrgbTBqp0kh01BaTsJPb+xOnnOwT1IA+En4VYlUXWJHbHMrEd+bMvwpUPiM33QQjnnkD4az5U+UJMEyfgvh/N4/0N6rAgVr9Yma8zxX2cxGIvZ+ksWlgAno2vPOoMZ2FtRrpKNz21mVr2BsEf2h72JjlduRb8OgthLMeKV6WisNFsDw61YXJYtpaQfhRVRfRQBTNFFAUUUUHHaBJ5VC0vM7nU/TyFc949y/Fh9Pn4VbVFWKxAtoztsoJ03Mch3nalsXxFFtI7nILrW0GbfNddVVdJ1JYCqeOpnCW8uYOwBhkWBzMMDngEmAJBAOm4wLl44jiGHs/8Ozcu4gLAAC4e2LCRHI3MRmH/AEfKoPZ1UujnvAPmND81q2q7w2I5fI7/AF8qsFlFKYzGQItlDdZZRSwGbv31GtRs8TBudGwKvEiQQrQBmyk7xPwPYagdooooMXi3swLzZ0v37DZcn3bKUKmdDZuK9szJnqgntrFf2ex9gHoHsXZMkqGwtwxm3I6W23vnTIg0G0V7Sig8S/tdibA/tOHvJEElrPSqRz+8w5dUHe4XfXbX1VriiMOoQ3gZAPjH9e6nKou2BOYDXnGhPn2/OrM6l1FWkyQzHwgDwDR61VjL18FeitoRrmloO6xHLbOPGKYUNEqwYd4/UfSqMTevD+HbVtt3jtnWN/djTt1pSKxisRImykaSekk6tB0y8hrWjWYMRiZH3VuNJ+8JO+o93s1rTqKKKKKApXH4Z3ChLhtkGSQJkZSI+IPiBTVFBlf7OxEf71rP/KWI00ie46zzqw4G9Mi+fcy6ovv55zxMe71YjzFaNFBlfYcTJ/tAj/pL3R+vP+jtnDsFhrhbfWACZJPhsY0HKmKpuYxFYKWGYgkLzIHd++fZQWIgG1SqrpuxW+A+BM0faV56eII+e9XKi2iiiooope/jlWQCGcBiFncqAY7icy6b615DF+0V7FubWDQuQSr5WAtIRyu4gZhI0lLeZtwQBrQei4v7QpYDbEqJbMwREUbl3Oijx5kDnSvs7xm5is5KOLUyl0r0auDytqxzleecgA5urmjNVXDfYxQVuYxvtNxIKArls2iohTbtEmWAgB7hd9NGA0r0lBwCNq7RXGMCgxcdiB9oZjqMPaLf42/WAPUbc8f2CsFruJvN+Do8MvbFtTec9xz4kqRyNqOVPYsK2GuXYKIxzXCWGllC1xipHYS2889wBTHsRhWTA2TcEXLwOIuDsu4lmvOPJrhHlQbtFFFB5rjXsgXdr2FudFdbVleXsuQAASs5rT6Dr2yp7Q21ZJ4yysLHELTKxMIGYHOYMmzfAVbp7EaLmxyiJr3dUY3A27yNbvItxGEMrgMpHeDoaDFwnEHVSbLjEIBououglgIbTQAGSYnTavQ15I+ylzDXUuYe4bllDrauu+ZFE/w72rMo/JczdgZRpXoxiyfwx4yfkCPjVktTTVFLp1t3nuXq/wBfjVOPwBZD0btbYagqTqRtI5idY5xTA9RWfwzioudRwUuqBmU+AMjtFaFRVbW9ZUwefYf699IYuzfBNy3cQCNUcEoAoOzCCJJkkg7Vp1C9aDqVYSGBBB5g70GWnF7qgG5YLKYh7TBwQwmcuhyjt8PJmzxq0yhs2UElet1esBJBnaqbnAEkNbZ7ZAAGVpEKuUdUyNF/Zqi/w/EahjavqdIdcpgiDrrrE+tBtKwOoM12skcAUAG0TZbqkhWJH8wiQD49w0O1a1AUUUUBRRRQZuK+0OzrbyIo0DGSxkDUchrI1BruHwFrDjOx1GhuOROp7Tosk7Duq7iN66qjoUDsTGrZQNCZ7xpHnSljgxYh8U/StyWAEXTWBHW350Gj0/YCfAaepgGjO35fUj9Jri4lTISGgwQsGDGx5DQjeu5WO5C+Gp9T9KqKWtRrlVfByvyEVS+IcbGfQj1yiR3zTAQT1RJH4jrHhPPuFRYbkaxzP4nmB5A/HwrcRkX/AGfbFmcU5FvY2bf3a3IkDpXHXcCWGQEKZ1Brdw2FS2ipbVURRCqoCqoHIAaAeFTtpAA7KlWLdqwUUUVFFFVdPPujN8vX6TUHBOh1P5RoPM7kfPsq4mkPaOyL+Hu2dxdUo2pAyNowka6gkadtadi7mWRp3dh7Kq6GTHYNfMEAeEFtPCo2wQFYfiA8JPI9xPofGteYnTdFQS5PcRuOyp1hoUUUUFeIHUbwPyqKmD3Nr/i5+u/r21LEe43gflXWQMsHYjw+PKrxEMVhhcUrJWdmUwQe0HcUjh8b0JW1eMkgBbkQGPZudttTy1iRNdlmwpCEZrbMBbyj3AZJzToEUDeSTr26ad+wt1CrAMrf6gg/GaiqcfwxLsFpDKQQQSDI5GCCR3fKlsHxRlYWsTC3DOVhorwRt2HUaVRZLYPqtL2J6rak2x2MI90do9OQ0sVhLd9IcBlOoIPoQRt4igZorgEV2gKKKKAooooCiiigKKKKCNwkAwJMGBMSeQnlWOcNexP8Qmzb5ovvNtMnkDqIjbx02qxVx97EECyptJoS7rqQRMBTHbuCRoddpBq7iLOGWFABOyIJZiB2DU6Dc03BbfRezUE+PZ4f6UnhOG2sOCxPWOrXHOpJPadtT8alhuKC6xFpWKgfxCIWQYIHMn6eoNN+VdO2OQ+tcK9YAbKJ/Qfr6CpgBR8Se2uWV0k7nU/TyECqiyiiioqF6+qCXYKNpJAEnQamo9FPv693L+vnWY4+0X4P8OwZ3965ty5DXQ9m0EGmuLcQNpVyAM7sFUGYk7kxqBHPvFA0zcl8z2f1/fiaIP3JP1pbiOMFiyzbkbAn3mO3xrN4di7hdEB6UiLlwtK9GHAhRzJEloP5gNOVRuWkga7nU+P708qjYEr3a+kn9KU4nxFkK27QDXH1AJgZRvJ5ePz2LpIRZ2Cj0AFNFYTWJ1Gx7j8+/wAqsR+R0Pz7xSXC8Q93NcZQEP8AD3DZZ1kbcgfXlFXYvEqGRCYdz1BBOo32Gg5Se2gaoooqKKyDjWw9yL7E2n914AVCJ6rEbCI6x5jvrXqF20GBVgCDuDQdZQwIIBBEEHUEH5iszBcMexci2wNg/gYmUPLJpt3H/XTt2woAUAAaAAQAOwDlUqCF6yHUqwkMII7q6iAAAAADQAaAAVKigKKKKAooooCiiigKKKKAooooCo3AYOUwYMEiQDy051Kigy14SbhBxLZ9BCCQoMayPxGSdYFW4/iaYcRlJMdVVU69wgfv0l+olBIMCRseYnegXwbu4zXUyamFmdJ0JPbHLl8mqKKArjLIg867RQL4PBrZTKgMCTqZJPeTuaz+FW2u3Wv3FK/gRWBBAG5IOkzMGJgmtiigzOL4Iv1ivSKgJFsaEtEbk5TpJGndOtS4dhjatMxzs7zcYGM0nXLppptpWjRQZfB8MxZ71z3rkZRzW3uAdAZExB2jvNV8VvdLcXDoSJOa4ROiDlO2p0rYqlLCh2YKAzASQBJiYk86DrMtpJ2VF5clUfQVmcMwnSXHvuNcxFvrSAFGSRrAnrd25G9bFcAoO0UUUBRRRQFFFFAUUUUBRRRQFFFFAUUUUH//2Q=="/>
          <p:cNvSpPr>
            <a:spLocks noChangeAspect="1" noChangeArrowheads="1"/>
          </p:cNvSpPr>
          <p:nvPr/>
        </p:nvSpPr>
        <p:spPr bwMode="auto">
          <a:xfrm>
            <a:off x="155575" y="-846138"/>
            <a:ext cx="2581275" cy="17716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9" descr="data:image/jpeg;base64,/9j/4AAQSkZJRgABAQAAAQABAAD/2wCEAAkGBhQSERUUEhQWFRUWGBwYFxgXGB0aHRwcHhocHBwfHB0dIScfIB0jGiAeIDAgJCgpLS0sIB8yNTAqNScrLSkBCQoKDgwOGg8PGi4jHyQuMDQsLCwsLC0sLCwvLCwtLCwxLSwvLCwqLSwtLSwvLCw0LCosLiwsLCwsNCwpLCosLf/AABEIAMYA/gMBIgACEQEDEQH/xAAcAAACAgMBAQAAAAAAAAAAAAAFBgAEAgMHAQj/xABFEAACAgAEBAUBBgMECAQHAAABAgMRAAQSIQUTIjEGMkFRYXEHI0KBkaEUM1JicpKxFUOCssHC0fAWJFPhNGNkk6LS8f/EABoBAAIDAQEAAAAAAAAAAAAAAAADAQIEBQb/xAAzEQABAwIDBQcFAQACAwAAAAABAAIRAyEEEjFBUWGh8BNxgZGx0eEFIjLB8RRikhUjUv/aAAwDAQACEQMRAD8A7jiYmJgQpiYmKnFc9yYmerIFKO+pidKKPqxA/PAhbsxmVQWx+BQsk+wA3J+BinFxfUzKI2JQgOAyFlsWLUNe43xU4VxDmASzUpjhBexQVtTrKa9KMf5C/c4HZfMSRlcw0EqBmdp2Yx0I2JKkgOWuIBfTZeZtvgQmfK5tJF1IwYWR9CNiCO4IOxB3GN2FibN8ni0aKenNQuXX/wCZFWl/qYyVJ9Qqewwz4iVMKXipxHOaIpGUrqVGIs7WASL/ADxYljv1I+mAfGHCyRRBr5hOsMb6e1abHcnudtj60DKhZZfjMreVCy70aXcAkXs/rV7Kcbv/ABAF86Mv1DKP8Uiov6E4HxZqLbUjoC5WM7dQs9XUoFbA7E+YepwUhgBvlyXpNH6gkHAhb04tGRdkD3IIH+KtP74sxTqwtWDD4IP+WBT8Ms6iihq86Eq3b+paP/f6jxGsmYaP7wFL6zpbtXq6sQDe247GsCE0YmFzLZ54pipYstGwSTuHYWNRJHTp27fS8MKOCAR2OBCyxMTAriwEQac9TgUgbsCaUfPezfei2JAlQTF1dn4hGgcs4GganF2QPcgb/tiiPFOX/rI3qyjAX9SK/wCx6YTJEshy2pmOolhVKwAfV7BrYEdqobBNt0akRiwhtdluizadYINkhrDbH4N98bBhRMErC7FmJaE9ZjOEKGRTIG7FSK38pJ70TW4Brv2xvRrANEWLo9/zwseGuIrHFM0hCxhiy17BTq0qLtaQmwN2D1dWd0nicvfK0qAy0SdWpSQNqIqjf9VhWrftkc3KSFta7MAUx41w5hXBKmwDVj3GFZ87mBUjuIwtm5RV0psctQGY6bbYC9thp3mTz/L1MhlmUOSSAI4RYo6NwNINeZjVsaJ71Vk24mMYpAwDKbBFgj1GBHG8xIrDSwVDG+5IUaxWkWRuTew1L5Sd8CEYJxXl4nEqljItAAk2DQOwO3p84XZJiBcul1KFHZ6RXABYEI41A0pY6dQOk7HuBhXVpZgWjk5TFkXptUFEOzKVAMd0VFMRfbAhP2JgZ4dzLPl0L6tVU2plY3/eXpb6jBPAhTExrgzCuLQhhZFj3UlSPyII/LGzAhTFPiee5cbFaLDSACaALsEUt6hbO59gcXMLviOVS6gxg1/MYkq/LI30UCHUEgsptaBsb3gQieWzTrJy5SrMwLKUUr0igdQLNXUQAb3vtsTi8yg9xfrhSyuZeN2MRRi0YGnR1IEJVSY0N6AdViPUC11oBJxpyWYnXTHE5kkmkkkMx06Tp6EBux1KpcrHuFUgBLFCEV8S8NchZYV16dpYQQvNjLByAe2oMLo7MGddtVgbnftPyaKQ4lD9jG0dH6HV0fvg8ePxgBmDBGdkR6JBI9dtwCQ1E7Ut3RGLz5dGIYqpI7EgE/ripDthVgRtC5T9nHHEzfE3aVijxQ8vLRP35dknc1ZVCNzuwa+wx1vCB9pvgVswBnMnaZ2CmUrsZAvp8sPw++6nY7FPs88cpxLLavLPHSzJ7N/UL/C1GvbcemIaIspcZumvFfPRIUPMVXUAtTAEbf3tsWMDOJ8Si6omNsy9r03ZqtRIFnfYnfF1RAclnSBrDKGropjoIdlKovMBoAVZGnVsdhjbw+cAxoOW+nUQjDQx8pJCnp1rt1avU33vAuRjGOtGiJYlmQhRepixOmlINb0rnrNkbkWJFYSHYsgBB0JZ1MhChGQaaIJBJS9zvvQEIkOKtEobUdLdVuSwohmtWLFW/Cqorn572L+X48mn70iM1Zo2vwA1bnbt3qrq6wIyeRnYKYXMdDUVKaV6u6FSoVqAHtp7Chi1FwNpSC6GKixOkpXm6QAuxGwJYgHYDezQhaM4pGYY0SrKxVhdbCEg323LN+h+cFOB5+y0Z7jcfTsf+B/PFZoHhkLzMBGxt5FFAnYAOK6UAsWSRu1kGqMDIIHDgU1VY9vpgQt0kgUEsQABZJ2AA7knC34i4kp5ToweIMQzIQwDHSFuj7av/wC1i/xvd4lPkOo16FxpKg+9DU1e4B9MC+MCEIWlRW2qiBZ+LPxZJ7AAk7A48/jfr4wOKFHsy7xjXda6uaHasN4QrMZdkiOrUDUn1ckEWSBQtjsPlR8YtnhiRyOcz5Wc6Yl6mmOssvQCSVAPsCezbDqTM34glyrKYIVfmMFjtWYh7ocoN5NVsq6r8hNAE6eocC4IYrkmbmZhx1ufT+yvso+O/wBKA9CMY6uAQ0tkXnZw7+uCy0sK2mDmMoEuWFh1hK83S6gbkq8oO53jXQOsqFbZfNj1cy5UkkQ7DUykMRYYOrSNdENuCWUdqxYzuYj5hBhYBGNblkcU2qk9KPV5StgWR3FHIPHOgKSNmuUKJjOqiw7EAoi7dh1AevpghPleRrHTCNTNINWxXX1xxhbZmXQhNBS4Diz3F4O8K5SxvJLoqNzpckMAo8tMbA+g/Qdhpzs8MComh5pWH3cJon6lR0KPdq9Cd6OF/jfG4YHDcQYT5gUY8pFukd9tQ7Fvlr+AaGFuqAJ1Kg+q4NaJJ2DrmmA8emzF/wAIgSId8xMCFr3RNi3vZoe9YCZziEEjiLLSvnM3T6nA1qFKkGyCkaJdeT1ABBJ3G8T4JxPiygyBMpAPLGxbUfYsALJFeun6YevDXhmHJRcuIbnd3Pmc+5/4DsMUaXE8OP6C1VKNGkz73S/cLgd7tvcPNKOXpmbo0lX6pAmm21+uqirsh1C22NrW942cPduejK6sEYh2YBgA2kMXYDSxDA1T2CbNjsxcf8P8xhKilmDAsmoANQIUi+zA6eoEGgd8Ck8OSFSZFSIDe9ekr27MNZPrvqX8PtZeueiE3Gppxpy40tvdBZKWtiG1CO9VjzH88Us/wl7DZmbc+UWWIFbgBeWoHa71AmvesE+A8OjWV5FmEkhWmCk9rJFhmZu91RA3O2APHeKXK4kZAAxABsFdOwPYjeyb9/ijjDja76FOaYBcdJMDmR6qzAHFNXBJE0FEZjp/qUKaPagqqK29Bgljn3AOLqM1EiSrTMQQpB2Kk6dwDWoDt7Y6DicFWqVqWaqAHbYII5E+ql7cphDeOZ0IgGoqWNbe1G7IIIFeqnVttfbC26kIoj6kALLHYcONWomNwRqayx1ghlUDps7tudyCyjq2I7MKsX3G9gg+qkEHaxhek4ZyDRVBGdvURbmwSo/lsGJa/XanXZcbFRZQTNQ0G/6brVsALUDSZYwtgEBSQbpiQcaudq3fSrFiOdGdq0qoMgOm2JZlJGllpqoAnHscUgtVDIaGqO9VKCWHXQQ9z5iL6hraiBoZthzGYtSqzCkYOE1EkkWCTYVXBNKSp3AIhEosysemSUBY449MRTeIehIb8JICqAwAG4BOo4vcDyTImppCddvo6Sia2L0pAsgXVknYemFfN8VjgPMaW4nHZQ2tmDglQrGgzDTRLdtR7veM58zAdbRTS5ZxIQzIjhK720bLyzt3NA7HfEFwFlMJ4xQyPAoIZJJYokR5jcjKKLHfc/mSfrha4d43dGkTMKHSJgjyxKRpsAqZIzbAEH9bFWMN+XzKyKHRgytuCDYOIDg5SWkKnxjhzyhdDldB1UCy2R26lPbvsQwPqMAZuGygVOobqU69OqwFN2yUdReiC60owU4l4hEU4jtCBG7uCyqRVEG2I2Au/hgfTe14f4oMxl45QwbUosrsCfUgegPf6EYmRMKqVsv0hRCShCaVjPVHbnSADGeWxFWNu1bE7YJ8Gly6kvShmYGlDNR0DvpXTrq7obb/ADgjx/LIImflo0nZdQAtjsLP/X0vCxl0DKyyqmoBmClka1PmXoA6QWobWNQ+h4v1X6p/ihrBLj6f1MYzMU75bNrJek3XcUQR9QdxiZnNpGAXYKCasmhf17DthG/0ksbhg8iitVEMxFixTBSNJ76TqB2qhWDnEM4ZuHNMQEKrzlJBqo2EitRo0QoNGvr64fgMc/Es/wDZTLXDeCAe4n09UOYAdUTzXG8uoppUOrYKCHZr9FRbZtvQA4HcLlOWnGWN8qRS+XvulbtF9FG49ht7Ve4VwwKeaWV2YdJRQqBTv0gE+bYk2boegxW8XLpiSYd4JUcfTVpYfQqTjfJy5nWQ0S7LvVvj8f3Jcd4yJBW5pfMAPcpqH54S89I0h5khA/8ATTUBsD5j8Ajv22vsow+Ty2dNWPxfN+n/AH8e+OT8a8AuvEIo0kRxLIsgZh96iqunT5aK6VYg6gD94CtkHGLE4NjqwxEDMBAnfNv2ppkn7eo2o/4Z4Y7N/FaeYIzpjBFXuBI4X0oCgu52C0Sll1yGdaQva0ATpYbhgCR399rqh3FX3wNm4ESeSplWHStU+lVA2KrppmY1vqJG/v39h4MkWXKysY0jJIdZXAob6iCdIJJNrVe2NlGl2TQ3zO87SqvdmdbTYt0sMk0rxyqP4cA2K8/alJJoqRZIA9gdr1L+d5UbnL5CIMwbWwBqGNuxZgKDEV2YlQR6sNONub43LnG0QExQ3Rf/AFj/AAi7H6+w3Yr5TfXhEEEC84rHCK1RsR1t6cw/jNbaB0/BAAE5y8faYG/29/JXyBh+4Sd3v7eapcDyTtqbLtqZ/wCZnZFvV2sQKfMNh1no2FBwNIvw8FyWUmEhS55O8rhpGJtVJLGwlllG2kbgD2xrXxVJOayWXMg7c2Q8uMfsWNe2x+MaeMLmF0vNyWKqzArFJpB1KdJOthVDVbLRKrWmrFmZSPt0VXF4N9euoRz/AE9DyxJrGg6aNH8ZKrtV7kVj2XjsKsFL9RYoq0bZgCSAP9ki+1iu+2FEZpNCaQh6QCNSUoWmXzMxoXYsA/ljZz1EjlQWII0sOSdZ5np922mvNvW523vF0tHj4wywTUzFRtsVO2qit1sLBB3Ow3NUcDvE3GEf7qpSoCs5jG9nqVbuwdO9D3GNIlbRZjcsaXQEF6NG4LCADv0hdh2xjmSrT7R5lA4XmOoajQYWVMZsgBexBOrf5uwgGSlVmF7co2ofw/ivKljMaZlmZwDrQC1alYWSDewbf1Uel4WeISRpmc0JMg+cIzMpMyKWBBIIQkjYx+UgbY6JkvC8LHUsmYBVgeoaNxv6xqT+WPJvAq65GjzWZhEjtIURk0h23YrqRiLO+xxWr95lThM2GaWs27/ghInh3PA53LcrhLxfeUXZKoFSCb0/hB1d/THYsLOR8DLHMkpzWakZDqp3SiaI3CoDVE7XhmxRohPdULzJ/f7JUxCMTExZUQfO8AUjpRWX/wBJ/L3B6D3Q2AaHTsNgd8CcxGYzsNQH4JG5cgs9RVuxG19LaNzsABTdjF0B2IB+uBCToMglltTKSrsrnSKDSN1AUACU/FpvqPf0EK2cjdUkmhaIo0skyhhJrRwFULuGGlkGsqexO2lcNnHMlKx/8uqaxuWlBKkEi0AFGyN9V7EAeprnmcgMebWSXKSCRAEXTK5VVIW9JHR3LbG/LZBJW+bWEVZNx3JjdE28FyrvEumWFsxJGwln5AKuNYPkBXUApKgsd+5HcYH5jw0uUnhE8sr5Zmuw7RKsu+7KhAqtv7t35TqYvD8b6jz4BCaHKAfXSLtTMNtV7/Su9HBrP5BJo2jkFq3f/gR7EHe8aabc1MEa9WVmVMhg6JU434fLzXpEjWrlr5ZCEgNGSB1I4Sip2IJuu5N+HsiIw4UaFDaRGOyAKoFVsQVo/F16Ypw5bOZUBUCZmIeUM2iQD0F+U1/3Wwxn/p7NHYZFvzlUD9axDQQ8uOm6D63Cgs3EeY/aIcb4UZ0UBqKtqF7g7Eb/AK4C5LwUVEgeUtrUAXvpYEkFdhQNkMPxCu1Ysf6T4ge2UiX+9MD/ALuMhx7NJ/OyTV6mGRZD/h2P74H0qT3ZnDkVGRw3eYVd/CcrXcux9BQ/5MeeKMiYuEzQ6rqPl2fYsFo0O2k6bo/Q4M8K4/DmLEb9Q8yMCrD6qd/z7YCfaXmAuTo1TyKpB7HZmrsfb2/TuGBjWguaT5k+pUsBLwDvQX7HePs0L5OViXgJMd+sV1QsAnQ23bsyj02aPHP/AMBP9B/vrjkeRlbLSLPF0cplaiaDKaLAml7qa8rHqHxfUvFfFY5eGNIrCpEVkBIs9Smtj3HY1iC7Mwjgnvp5KrXbCQjmXiNgkex/Y/8ARf0wA4Ef4jP5if8ADH90n+R/3WP0fB7iud5GXkk9UQkfJrYfmaGBXgjJcnJqzGtZMhJ9tgpP1RVP54s+7wPH9fvkks+2m52+37PpzR7MZhUUu5Cqosk+gGEp3k4jKCQywKfu49wXN1qcjsBvv6eVbayLLynic2lbGUiYFjuOaw3AHx6/Ao9ypXLi/H2Z/wCE4eAXrSzrQVANqB7CuxbsvYAtsFvcHXOnr8evdqxjS2w/Lf8A/I9/Tv03cQ45HkwIol5s5oBEFBf6RQsgeyCybv1LYx4d4TaV+fn25sh7R/gQH0obfkNvcud8X/DvhdMqNR65T5nPz3C3uATuT3J3J7UbxcMLrv8ALrXrvVC8MtT89vwOe/cqGX4tl9fJSSMOvSIwQDtsQq+oHbbtjR4h4xBAqLPIkayto6yACD5h+hq/Sx2wN+0E/wDlgugMrPTEqG09JIIsdJvbXsR6b1jlWe4dLmtPNnnlRAeXr3oHTdF6JuhuQfTfDC6FnzAaro3iLhkaGmzDvayNyy8eryAdgutlIFNWo/vgTyQsyuxkReaCS16hTMS38sLqDOBW+7Hbthdg8QtlJhI2XyyhQQwEMS6lPSVDRrqDE13J+hw/57hAfLxTwRO1rzOW0h21JqrqO253re/Q7gyDKJB0TBDxiHlqeaCPLbbMTqC+Wgb1ECqG5HuMbZOLQrqDSIuk0dRA3ABPfvsR29xjnsma0uGVBHSA6m1gAXEdi0i7FSvrsSvfTvmJw+lmVXuRdemQGwbD0pdjZ6eo+lj5MqV0LLZ+OTyMG2Dbex7HFjC3wGPKTAnLmQHShIDzJQIJUeYDsSdvfDGooYEL3ExMTAhTFfOcQjhGqWRUB2BZgLPsL7n4GMOLRO0EixNpkKMEI9Grb98cuXJVJG0ue0fxBAUKgaVlkVgoLnVIgplALMwDAbg1jm4/HjBgSJJmNdncCrsZmTfxHin8TPGkXNWgxR+qLU2xqnUE9IY+gI1URWJFmZFkCmSUMJKK2h1eVyDqk76VJ2oDUdq2IDhsZjVnRGtCs7E6i+uOldHYoqtI8WpTpveySdVlp4hOus3pK7MrNDrHUt9JDDfSv+WJ+n4x2IDg8AOadl7EAjaegh7Y0WiQyEFkeTaNdR5q1sGBeubQsgH/AGCCeo4ySfMjWA7EtIxDHltpBYHRoDEnSgPybParxozZy7CneFlIIPVKq+ZSSSGK2WC9RNn3N77HVUXVrRApd7tjWutdjR2OoGj617Y6KorGV4nOZU1AlSGLAKxAGo+WgNRHStn09Ae5KfjQX/VTt/diY4DpmCIgFY6iFjioUQHUMWa/xqgJrbsP6sDG4hnIGa2kaPV0kASUNR813IaUatmHoO5xzcX9ToYWoKVQ3IlMawuEhH5PFir5svmgPfkmv88SHxrlWNFyh/toy/vVYocN8XSOgYIsgtAaDRNb6SoCtrUmmH4xXrWGiWBWFMoYexFj98PoYlmJaXUXSBwPwggN/Ic/hY5bOJILjdXHupB/yxo4vxRcvEZHVmAKilAu2IUdyANyNyRgVnfDuUMlIwgm9OU4Rvjpv/IA/OKfEVnijaLNj+IyzCjKnS6D0JHwQDd7Vd3thpe4C48dR4qwY0mx8ND4bEF4vxlsxIkiosDIbDqdUh+CaCj6U3qOxIKR4i46M1moYUzTTMS2uMyMykgg3QZYw2jmChXeq3wzL9nywI+dTPT5mjsHICiMsAwYV5lHVfT27DCn4dRctxDN5YqoEw5kbEDayCu/ell0/FB/cY5mWqKv3vm0iNN198W8F1GvpCmHU26GDOo2+E38UXXw9OIuY4RE0aiylb0ldBcqKfSaY3q9TtuQNSDXBBG9OI5M2u4JAAlRBWok7hCe/wCI4YF4jI+VMAVQroEMhZi/L26QhFBivSSDV70fLhd4c4ph7Sz/AJasxL/0xWtXY6m7IZsJ8wnYenU7VvaDaY8itfCvEkojzXDbJIlR4ARemNgzt/sLIENfND0GPOMLNEsEMM0oEj6Xt2IKBGLWt6PTtVXXpti1w3icDSxlVHMmDDarqO7s+wO31ON/EmBk37RrX5tRP6KF/wAWMVTFVC8bIHnqPVbKeGpwQLyZ7pg+itjxBmf4cZaN0VBsSFKuV9QWU9yTZNAnezuTh38A5vLPA4yyFTG/Ll1UW1hQdyuxFNtVAbgAVWOf+CvAeUzqTh5Zkz0cmqWWGQrtJbRgKbXSFFURdg79sM3hZMrwiOSBJXzc8krSPy01OzHYA0dIIAFi7sk1vWO1h2ub973yCLLiYp7HkspsLSDfrqE+5icIpZjSjufbFGXxFAp3f1VRQLWWrSFIBBJ1Dt6b+mA8n8fmkZGjhy8TgqRIDK5UijsCBuPQ1gFxTKHLF+dRANpK8caJqILCqiI1FzW5sHftWNgdN1gLYT5luKxSKGRwVNAH3s0K9xe19r2wqS+EstJIVizLrqJ+7UIwXsxAtSQBY7nawPYYoS8Sj5REL2bBGkqNwyH8CBh+LYeqjve+SZzkssnlNsVJ5aCnNd2ADEqqdjtibEKlii+Q4fkYhzWmWbQNepypCA11BVAUea9VX1GjucF8z4mgQMQ2vRs2gXR1hK+uo/lR9sLXB8nl+WGBcEdPTGu+k7XesVsCFc2NjQOLJSIbLFqI7cxiburqOMaDdDt7DFDUY20qwadiM8Q8OwunTHGpsEHSAO4JG3of+mx7YAw+EJQrBRlmsKAdIsaQPxCOzvZ+LoVQOPeK+H8xnFQHSgj8qNGBH6UdN6wRWxvazj3wt4LzWXnEs2b1gXcaKwU2pAs31EE3bA9vTFW1HOd+Nt/wrFoA1ujfAOD8nVqjjViWIZWLGmawu6LQC0Nu9XWDOJiYcqKYmJiYEKYVshAFMsRAuOU1/dJ5kf8AhVgo+VOGnFRuGKZTLvZUIR6HSWIP16jjj/WPp7sdQ7NhhwIInnyTKb8plV8llrNnsMC85mGEr1smoVqmlj20nVQ1AeevYUD8YuZ/h0jS6lMukFTQZdO1bAalIBrfffGAinBF84gMTQ5Y2IG183+932GrYChhv0z6czAUezaZJuTvPsoe8vMqp/pEajdkHTprNb7qb1DWez0Nr2N+hxhmM3A1LKzaGD6jz5CVFUBQPcgncbe14smLMDQPvQqkagQGLDTpYag7EblnHfcKO14lZgACJn2C7NHd0VLWWI81Ear2vsfTpqi1R5AnTzEAXlBaNHUzgNKx73Zpd78p9DgbnOAOqVlmo6mapJJQAWYWQVb0UUFII/e2XIyCCBVzLxo1Em2AAsk0LoUBttsK2xrzeay6x8znRhL0hjIukn2Bur+MeO+qfTMZ/odiqDg7/iRuERBkG3j4rSx7YylUuC5Nmmp2DiLqJChQZGWgKF9ltjZ7uhwY4zxHkQvJtYG19r9L+B3PwDgPw7jscMAZwxZjrc1pGpj2DPpVqFIKJuhilxTiDZwMvJddCF0RqJk3CvaDqXpbT7kO23bHb+n0m4XDNotIzbdPyOvl6BLdLjOxCSRy9UrMS+5tyACd9wNifc0bPxQHnBvGM0ZIP3sQNdVkgfUC/wBBt6KcaeM8KkMacs5XLgowY5gvzFa6HLSze1HfV2PcYteG+Kw5WLTJNLm5G8+mNVRfhAwQ18mz9O2NUNp7Y65pwp52y0T5/wARGbLqVebKC0Zany/ujA7qFvYi6K366ezKeV+IZ1SXJ5hm0gOYJm2J0MSrN3o6SC3qLrD43HHVXly8EgYKwjIDEAlpH0nSpBUhl2v0vagcY5vw3w+bNKZMoGZIhpkcHS4GxLDymgB1NudQ7ijjA+q0kOg2nTQ22d83T2Oc1pYRrG29jbyQ7j3EIeHuRmJGCMdUbEFi17t5Vqw9+2xXChB4py0atKWOiaSUoQpO4kdqatw2llNH0Ix1/i3A4czAYZkDxkVVdvQFf6SPQjHIM/wqfw/OZIwuZyswK8t/cC11iqtSfMO4sbXhGGZSq5gZzHmnuxVWmWkRAWXhrJQ5PK5bOTy7z6gCwJCDrOkEf1Elvy+MXcy65yA6JFYSMGfS2+ksCV28p0AJuMPUMMGcysZaJGikVXCFQVFixQ9KvChnvsxyUzSPlZHyzRmmZDaA1Z2JvYexA7+xqXFj35ySCDukJ9N7qTMkAgjfBuivhjh+W5s8MTjIQPUjoZLeRR0D7xiQEBPls+YghrFdL4Dw3LRJWWCEdiykMT9W3/TsPQDHKvsu+zWSZ48/nJhPE8A5Shm1AsezkV5Re1nc79sdFzXgKAnVEXhcdmRjf7kn9CMdlrXiCQCd/suS51N0gEgbo9bplwueLeHGdOXLGGgsE1dk0e5BBWibsA9hZHbGn+D4lDtHLDmFHbmgq37f8WOPRxviA75BT8idR+25xNSHsLXAietQltaWuDmkW4x6wkPLeACvMCRysuo6dSatvSmDLY+KGHTgnhidIVBZEflgdQZyDQ2O4IA7UGxvPFeJPsuUjj+XkDD9AwOPRwXPy/zs2Ix/TEv/ADUrD9ThLaTQIAJ5esJjnPcZc4evpKTuK+EOOzTFBmsvHCOzR6ksWdvK0gI9tVdt8MPgPwXmOHJmTLOJ3lCldm8yh+5JJN2P0wVXwPEd5pJ5j/blb9gKxUHhKCMh1gJ0sCy27Wu4ICkkGrDUBvp7XQxpY2NgCS4jejU3FraPQQUYGyPQ9NC996Ymq3r0xRzPGOXH1Sa3V3JUuiswUtoG1AKaXevXfa8CJJLBMJyrFtejSkbAdVRlgtuRo6qAJ9MWkmmVGro1MwGlOXoDghVGvlgshog3vZ7erEtXYeIsJddOQ216iEN6QoXmaVsG913Psb2YsJsYLONMqB1Kdrle1VhXT/UoII11V7WbwRj8VKEB0u43DOQEGrbaib7Eb9vk0aEJhxMBuDcdaZiGQqDWmusfiu3UlewHt39cGcCFMKfijxucrmYoBGDzADrc6VFtp7/Hf537VhswI4lEOYoaQgNqNnlgKFAvSShOo3fcbBje2KVGuc2GmDviVIIBuha+JZ2HRob5SKSQf4lYL+4xrfjub941sXuEXb3/AJzNXzpxlms8qMv/AJdCFbq5jnYX3pxTS0D73a0xs49yvF5wDUcaljsY4309qGokAG2B7H8SizROMrMNUH51XH/qByH7Vy8bGha2zGfdlMc8QQXq0wNMG7UFI5Y99wxH6YKStPqFycvUdg5j7dz0hSSQL2D/AJ+uKDcYlFFnTup6pFVKZ2RTaMWolkABFEiifXFfLxrYRpQLVjre2Ol9YI5jcvYkFglEjY7DGtrcohUJlacxw53LwrJlWZ2/mazzSdRYFgo2IKkVddNADyj2XhGWgDfxWZRZndHCp3tVZBSEs7WrMCTfp7YN8L4HG8aSOCXO93p33FgLXSQTQPZSBjDjPApSunKcqIUS1XGS34SXQE6R3I9dt6sHMcPTp5ntbJM+M66lTnKXjkYQDJDkz0jefNVAgHvoUKSP9kYtcH4MMwWU5odNa48rHyV3ugWA6ht2O+C6eDYmF5hpJ3rdndqBr8IFAfG14M5PJJEoVBQ/cn1JJ3JPucXbSM6ADrdH7U9o7Z7lCo/BmWQdEYDd9RAcn667H6V+WPJ8hmVQxxmNlIobaNvY12B7Eiz7V3BqWUKCWIAHck0MV+KcUjy8ZeQ0OwHck+wHqf8As0MXNNovpyRmc43ugk+cjygHMkEsw2SJSAdTdzp3Nm92PvSi2AKvxHKyxxXm4CMvdo0ep+SobUEnRTZiG4DCwoPUAVBwycJ4NK8kM7oIyupqY6idRY6qoaXYGmJvbatzVzxtnTHlWVd2lIiUD11dwPkqGA+SMJfQZk3AaR1qrscZiLylfhmemI1xzJmYzrOqMh9y1rQHYKLsXdkDsoON+b4vMfIm/LRgsgIYlmF2AT2X2GxPfasVYfBOTlzTCSJNOVhVZJIyYmeUjUzFoyrGhfc7HHnhvwTBJlRNmGzTcxiY4xmp/KTSqBr3Jom77UT2Jxj/AMUnXktHbZb9XQ7ifEJEVxmpVgHT1EhU2JDKLNsCvoASSe66cDZcxJmFiDRzx5ORVjnzWhlMyAXUSMdQVrI1ncgsFB7Yd+H/AGb5fLpI3Iy7O2o6mRmZVI2Alcs9gfiqz32xb8IZsNw+MTIzIQwsrqUqHYAULIAG24AoY0NwoaePLZ1qg4jMOHO89aLTFwN8sBPw1g8TAEw3asvboP07XuK7kDTg3wXxJFmbUHRKvnibZlPrt6j5/WjtgFl5f4Bw6NzMjMbDKdWgn1BHcH39R/aHWy5rhUE+lnjRzsVehY9irDcfUHGinwtvHt1zlJq7zfcffj1cQq8niBU5mtSNGqqNkhSBe4AFk7UT8kEECHxJGNIKuC0ixAEAHUy6vf0F3+14BTtDCWR7MmqQ1JOy0C2lK1Nurp6i7prOxqCRHZCkbtqdTKQskgZdDWDZK3rAG52Bu+4w9Z0Vl8Q3pOyDVuGIs0SrDfYENt+R37Ys8CzLGImUkkUWYggE1vX4dO34TX0xnFPl4iABHGx/CAoPlLUdPrSt+mNWclhzatlnBKyJ1b16kae96gVNr8b+owIXOvHH2ps7cnIsVW95V8z1/R7Jf4u7elDc5/Z5xKZpJIZ55HOZRlBd2fQ4ViCLO1rq7f0r9cX/ABH9l1qP4RI9asCD5NqIYHvfv9a+cM/hXwamUAZqeat29FvuE/8A27n4GwwGnXNYGbbfZd12IwX+Msa37tOOwyT+v6gv8aCv30xjDg0paQqFYkjSDFXSsiiw2w0+2PcmIQjGMFlJV7WJrJXsRcl7WdtN0DYIGCGZcQzSruoNFBzDGtaV7G9hqMnqBsAMU/4skMWMDFWHcSTAKGIP3kh0XSn1G4I2onG9cJecMliaNjypAyMgSLpDFbDGhEFYFbbuav1NnG2Hh2aYkrGiXeghQjAFSBqdy0h6iGsAbitxhezvjkxl4S7ynRoITTGq6lAsMhIJs2DR02QRYGHLhOcnEAL8pFVBu1sVAA76aVtiOxX88GwHepgzHWgPoQfFHsrq0jWAG9aJYfqQDjbhUzvEZXQ6BO1qaYkZdQSBRA/m+vamww8MldokaTTqYBui6Fi633P12+gxEyrOYW6q1ijxhYBGZMyFMcfWdYsCvWvU+3r7YHeOJMyuUc5T+Z+IjzBN9RT+12+aut6xy3P8ddRHCxz08crgyxSoSzBOoiM2T5gFNehugQMUc8gwAtmGwYqtzl1puNsbTw4SulcB4zls7DMMogQgFCNIjI1AgG1BoHevXbtgbm+HtGxPkYOmnfSuyBC2t7/CTsAb9he9r7PIFKTzkaJJpLaPQyCNVFIoDAEgAnqqibHpjzjmTVJT92sf3bOvLvcRurdgqguduknsPjFmzF1nxLWNqkU9OPPdN9qGZaC9BYCtNMVYk6dLMdLhQrEObOpvQ9wRixkM3AubjgkHLkaDWnWblrqZyy+opqF+jXdCoY0QaTrPppDBbViNVBi7NtK7UD6MBVUM1URuHMYhGw5k7sLCMrBRLICwBonR2obb3cVJy2SQvZPFhLoIGJVZ0izCMSzpzK5WktvTki+5o7DucOGczixIXc0or0J7kAdvkjAfLPE8S8qPQGmQik0B6YEuO2oFVLAn2B9sEuMqDA4IJBG9KWNWLIAINgb2O3fftgZMXQVUfxRCNW/kCljtQDLqvYkmh7DckAXeKuZ8QyMSkMe4JBO5I3AFrp22N7+w771Shdy1KhkXV1FmZ7HUDenpugmzVsCL2BOPEo9KsZJGCnp5YYULK0Ai7Ciw3LjZhd4uoWMiyanaTMHUBrKag5QDS3TGvoG0tZb8qsHcs8cGh5hJmZy7xxnY+QEkqCQq7Dc7tq9TV4p5XJJp8rICgCLpKOrE0ObvaqR6NYokWdseZnhrRZiOPMqk0RZxAWdjoRIhQaMroJ2825s38Yx46saFF1Rokjlx2KzdYTnDnFZEe6DgFdVA9QsD6/GFjiedWTOM7bxZJdR/tSt2A+bAr+0pHrjUuZaGBZJU62KjKwczm9RUAGyAdrruQPTdsa4uDnVFkr1G/wCIzj/1E9lv5O30o98Xzl7RaDuO/YLefcmMEXPW/wBu8rVmAY8gFdgsudcvIx20q3UxPsoSgfazix/42ykCruW0gJGqigq0ABqalLEDeia7e97o4Bnc7MW3ihjaFf7zBlYj584+mjCPDmJsvOGj0hlILMV3Li1ZC1Xp6fLdbsRvuEVKxpXGmkxOnDz8ld5a1hc4aQYHH2sjXiDxvm5kEMUHK5/QurzMG26dWmgfLqCsASNxhbl8Pz6ly+azmpkARY0GuJWqlBBZPWgSkbVvvd0f47xBnMOeePScvMIsyo7dDB0b4o6kO5osNyBeMJuOciYqk6jmSPKHR71q+kqWVVc0oB2ZSbY7V1Gr3mJudPLu+2PHSLpZquytNMeQk80b+zSUS5OSCQWqNsp/okGqv8evBDKZlshIIZTeWc/cyH8BP4GPt8+nftehc+zrN1mnUEurh7IWuzalLKB0DzgXXcbDtjoueySTI0cgtW7/APUfI98aKMupgjUW6702qcryCLG/d8hAuO5N1k1LIVWQuWrUCKhokFbJYBbUVYJY79hVzEO5DyhrpiaBs7DzFkoU4Owpd9x2xMv9w65PN9cLbZeWyPjQSCCGo0CCNjXqMaPGOSOXiLRR6wsZIV3didFFlBYtp+6DMNIslO47HQHSEgsMgDbosonhEpDE2WcNI+lbZCArUE1UzXTA1Snf0xo/0lyigEB1dJH3UzC+ktRJIXqJUe5BPsD74azazBxloZcokwK/h1DptZq30k0UJa9XQQTRxnxfwzmGhgjaRndCGaQWSCHsBT57UeVjfbc+4XHYJVHhzJBFwmPgvFOagDgrJVlWFGr2PYA+gJHr7YJavTCXwrgE65ZYYvunjWi3WgtpWkIUjf2vuKsHvj2TWcw8ejLvsqrLmCNa6BpNrsz6iNa6SvmO/agOMXCqDIunPHHfEfDpszm4XQq8SiNnAmjsNrd3uMuG1LrYdr9u+OpcAUiEEsWssVLG+mzpP0K0a9LrFbjHDNb3yzIHTSSGClWU2jWTY8z9gfTYjFK1PtGFvx7+ibTeabw8bFy3iPAcy2dlmMEvLaRSGC6ulT3tbrYDDe+Zkliy+XCPTxxtM5BQBAg1pe3USoBUjsx+RjHg32SQQyc07tdi6kIPcG2UKTe9shP574acnwHQoTmNoWwoUBTpskAtu211alfpitOlkptpiwaA0dwJP7TRX+7ORc37iGho74DQe+VozMwQjUQATsLq/vLNAUTsvoD3wQ4KhGWhDAgiNAQRRBCjuD2PxjblshHHehQCe59T9T3P5nFjD1nQ3jvkW2KjWLINdlY7/F1+2OYeMpYmzsFTVpikOsS+VwkjR0dXfUO3933x03xLBry7DlrKRRCMAQSO1g7Vfr6YQpvCKLHlF/h+Y3PV52WNjfQ5NkDZA5AobdtsQZIgLp4J1NrSXG/x14ozwbiCsUaKRWleO9CyhjuoZhRJF2O5Gxq73vPjcD6jJKwiVvV1hHqQBq1k7BlGw7qDgnwrKBZE0w6Nz2i0ADS3wPXBfiHDVm06iw0tqGk0bqu/f9MWKyYggvkJQGdjNoHAIDG0ZxXUqHSEjAJDDajdX3sk4RCMSijbLpIRxSydfLoIWZrBWxWkdIBFdmxPD8I9GI9mkdh+hYj9sWsvkY4/5aIn91QP8sQs68iy3VqY6mqhtQA+Bv39++NsqqQQ1EHYg9v3xqzmfjiGqWRIx7uwUfvilw/jkOb5qRMTpABJWgQ1gFdQoiwR2rbFcwBiVMHVA8y6yO7CYSqHJjRHLkUU6Qi6Rsyf1CtRH4gcY6+lTFpGoDVZKlTpoClFhgSBpdqIBG1g4IZ/w4qCMRBzVggU1jSQLDEIKaj6frRx6vCig1yOqKtNcjagCNJsDpCmx7t3I7GsWUIIqlpVWSQCt9CaQNLGmVdIqzr92JCgGjeL/wBoEsISPmxmRhrKKDR8h28woM2kE9vf51pntZrJRGZh/rnGmNTQFqoCqSAKugdh5u2CeQ4CkBbMZmQPJ3aSQgKv0ugK7XtXoFsjCXOz2aJ47PlNDALv8tvwh2TVo1bP50aWVaii7aB2AA9Ga6A772dzS2YycplJszL/AD5etvhjtGn0WwK+uKytJnsxDMBWVjk+7BJHMIU/eFa3Udl/X+oYv+IhzMzk4D5Wd5W+eUAVH+JhgAgSOjv62cFJN4PQ3deqt+F+Ffw+WRWFO3U/94gbH6ABb+MKXiPg2YOZlWCEusgPdQVp9LNTMVUOJF1Dfb23GOhXjVayps1q67Mp7gjuCP8APA+i1zQ3d/FUVCCSbykDh/2dTspSaXRETfLvXZ27qNMQ2Aqg1UPbF+T7N8nl1aZVcyKCxJKkNt2MZXl186RXvjPwNCUfMshZcsDpVZH1EMo6j8Ct/wAx7YZzmVnhYwtHICpAIIZSa7GrBHuMMOFZROUXjqOCUzEGo0HTgEpZTINEpEMqB5LbSDywdTk2iBtlvXXWpokbHfBkcWlWWnKhXagHUportufNdG6sAkb0DYGFD1qikqpCqjEM4IoSaqBkO5J6SFpWHrWN+Wy8scQ5UpGoJSSHUQKagY2NDULsl/S72xZSimd4vlp4jFmRy9d9J3IqiGsDp7irruBW9HVw7NkMMpnCSxpoJgSvNUbjqBBEgHcXZHvvfuR4Sk6kSxmJwxI0AhaDAiunlncA7auws+gNZ/hKTxcuYahtuOkhh2ZSN1YHcEYqReQrA2gqzBAqCkUKPYCsbML6rncuKGjOIOxLCKWvnblufnoxRz/G31tqgzETvHpjYxs+hwGavudakGgSb7A32GJlRCbsVs3NFREhQjYENR79hXz7YV3Z3LCpWDEqC2lGAcsQNLunm1VWnsq1vRGc0rFWXo/mB1J76m1NpOhXD2LAArah3xKhM0WbUuY1u1AuhsNth9a9MbncAEnsN8KmVn5ksREykragiPy+Zfjc0RRULQv2JE/aH415ci5SLSx2MzG6A2pemuojf0/D6msLqvFNuYplOk6oYaE6pxiM6eper3ZfZTtvv5lG3vi1FOreU3645Wr8PcC8um7KW60a1UINJvQx2W7YbFmwLikRc2smXvTFCxAbrDaIzav6AEA9S6qJX4xlr4xtKmXiDGyfhOp4fMYcY8PLz0XaY5Abr0NYzxzXwLIIszLJzNpVWR4tiE1MbIIY+Q97ogNuBtjpWHUMQ2tMajUbrSlVWBhgGR3Qphf8ReOMtk3CSsxcgHSgsgGwCSSALo0Ls0aGGDHKeOccjyHGZZM1G8iyx1CqIHZtSRL0qSBVJIpPz/awyo4tFv4optDjddHyfHYJYROki8o/iY6QCDRDaqog7EGjgZnPH2US6kMpHpEpe/8AaHR/+WEDgHhmGemdygeVkjVAhPTpB1O1gFb01VnSQL2GGfhvh/LUhEKudYRuc7Sad6vQTpuwV8oFkVYG6GvrVAC0AcTJ5W9UwtpMMEk9b/hYSfaRLKSuVyxY/wBomRvzSK6/N8D+ILxiSi7NEjHfS0cQQbWWIbWBVnzk7emGyecxOU1FQsgKLsqlCi2FClWIU6tgG3O4PpRzQbQQVbSqktdIQgV112acEBmJIj3rbe7t2Lj+bz4W+eajtWj8Wjxv8ckn8Q8LyQo8ryBnDBC4BJAdW0MxkGvUWMfTZA1Hc+hng2YGTnWSUGKJ1OkO1uyuqSKqpZlZkbo8u1NZwc4i8eVKPmpylgxqI100pNtZAsKNrYaar533ZHj3D1kQQPGzzNo1p1MSLHW/fdhpFnc7Dsaq3ANDxUaD/Jm/cb9yHYoluVx6t7LZ/pTNT7QQ8lP/AFZxR/2Yxvf1NY8m4HClS5yRp2sAczy6iaASMbWTQAo4z45x2SIsiBA9Lyy5sGyAbC9QonYV1UcB3jkL8zNSaAyyqAw/1ZJYjQO+lBs7BGHYhvXRkG26XnI0smfiPFYssq6rs7Rxoup3I9EUbn/IepAwD4lwabORuc391EASmXUhjYFgzN2Yg76F2HucZcAz0f8AEEAku4Ik5lllcEFU1lR1FSSYhYUg1t3scf8AE0cM8WWYgGZH7+h2CC/TU1qPcjFjG1DQ4/iEXnKosfYAMqj/AHf8jivxjhrSGOSIqJYWLJqvSwI0ujVuAy+oBohTRqimfaRx2WLN5NI7ADCQnYh6cDSb9B3/ADHzjoOYzKxqXdlRV3LMQAB8k7DFQ4OJbuV30X02NqHR0x4WKTBlXcEyuaQ6PvJAKCsRQ5dtIOpQS2kki9rABfg/E1VliSQTWx1OKUKWVpBQ3J1bm+2zbiqwBz/iDJS5iNYZUd2lWg8UjKrMVUsrAqu9DuSL+puxlOIxHTy1mdLUOVUQovYHUYxrsA1RJHzVW1zXN1ELOHB2hR1MsMrDmXZYylyShVXSNOnsx3smtyf/AGwM8D5ApzZyiwpmCrRRKwIAAJBH1B7beuw2GM+GZt8yjQsOUjxaQYqfQx1ahrGpbqtz713GMfGeT1xxZdIlJokSudIhCabawKBr6djV4ax0gt36ngEmo3LD92g4nruWXFuB6GMm7i6AvV5nJC8pqRjqcgNYO471eKqgsyq5oVWm/wAYLK2nm9J7jZKIp97AtphVJYV6hIpApge9VTAjsbF2Oxwu8U4N/DxkpOFVmr740CzWAGaiCC2nYrvpUE7m0LQqcEJWf+ZoZHUutspou++xZSH6idTeUAkABcOyuCLBse4wgHMLVSBSgNAqUkSiFXfdkB3YtaAmjXcYtZHIzdXIJR2RHKam0gHZapihakqgyDb2NkQnfFHi3DecmnVpIujQPdWU2D3Glj+2LU0wVSzdlBJ/IWcV4+KoTROn5Ygb+3fv6/OBCUsqjqyglupC7NGmkLIg0lLshWqxWw3oAYvcOSGWV0d2JBIXrQagS16QgB7XdbbgbjBDjnCS7iRI1ZtOk7LqHUrA2asUCpFg7iiMCcqZDo0zsNQXSkkiKbemXoRX/pFD2D99RIEIxxTh6xQSSRxc2VEZo1ctISwBKgaiT39sccz+abOrHNr5zruMosUjXT9fUCbLKC5NWRtjsOQzgivXMjKRqFWQNT15y1EXfYDsfbFCbIRJmP4mGLqRGUW/LSwKAACkbgkXY9frjFisL25aZiD/AHrXitmFxRw8lovv4bR479VzvMeF81mxz2yv8OEFCJYmGura6UWCT09S+259Nua4Xmc2ypHkJMo1nVIFKrpI7NSLe4Fb+/vjo0XiRzKAEDRhnDGP7w0CBGQFJ7iyfb2wbbPxi7dAQAxGoWAdgSPa9sZ//FUbXNtL6e/jK0j6pUbo0W/G2nv4yuJzhssf4BoUaZwNM41RMisT5iU1Mq6STvRG3pjsvARKMtEJzcgUBjVX7Ej0JFEj3vAufw3ls7NBndTsUVeXRpSFcuLBWz1b/kD84Y8PwuDGHc4gm/U/yAsuIxRrgSI2nvPp3KY5z9q7NHNkpxCuYCc5OWVLbsqtr0ggsFVGsWO+OjYWftDyobJlqBZGQofUEsF2/I/9kDGmsYpuPBZ6f5hU/BvBGbLPI+iM5iaSXQiqyhGCoFAYVRCBu3rjbmHkLyKjcwA0CGJJ2QklIVC/1r1A76fnBtCGy8ZyxGgBSgXsyjso3Hp8/X1wsy51DeuRnDBVPMcEWwdQKRWUE6mHnWqHaicMaICqTJVjMUhYBuSDuVsLsVGxCKzUKarC3qF71iiVRQKduVKdI02C+tyXAU9TEHeid9R6CSwa2MwOUr6TXSB5Yl0jULErluwsCpAdwNgcTKQSyKAsY1NrDtbBKYUrF+8hU9up/X4YSoS3414OTRlBDyqrN7gkda+vTuVq9h27YVPDWS5h1NuSRGqUKpTSbdh0kmvc77jHUPtJg05QSbkxXZ9TtXb3JrCL4ARopyoRTy61Ku7KxAAF+XWCwJZ6Utfa7Hfo12igHuGgPwuPUpONUsB1P9TfliyhVV2MkQMbFbYWpQ6RJJQUaQwI1Dte+9181IRI/S2pSTQIVVJa9LS9BNiSQDT1WxGplNixJnHFGXWSKRt7FoHJbqpUYmlLLq86+ZTeNOYdyoc/dgVWwLXuSgqtQZD5FUKauwLGOCTJldcCFchBDt2VIxGzxAENSvrXSCOliSpqgWIPbVYGeNuHFuM5BvR9A/8Atylj+zA42TyJQlYs9dKvKQoJ0vpIPdWUgFVvXeq+wODHD2bOS5WcpRyzSK5Nd2iqx86qsehwqozMI4j1WvCVuxqF3Bw82kDmtP2gcL5k3D2/+oCH6NTf8hwy8c4UMzl5ISa1rs1XpYG1atrpgDXxi1PlVcqWF6G1L8NRF/oTjbizRlcXBLqVe0ptpnQTzMri3inwHLlIVlaWNgWCsnY7/wBGw1V3IPpftgt4P41qiZT99Or2DPzJAsZQAFSQ1aXBsAb3840/aTwt1zhfUxEkepLJIBWlZV9heliBXmwwfZ7kYYMo2ZZxpYHUzUNKirLfLbGv6Qg3Nk9mu/NhWl5kk24cFwaADMWWUxAAv7qzJLmJBqM5VCOlgBCo6W78zqIohrCk9IqsF81JzYpGiCNOqtECo1BS2mx1UCB0kj47emObZjxQGntUTlApGrSqzMIg3dlV1UkKSdxdKoNkHDa/EeXbAAoDaySZlI43qlUgJpU9KjuGoae+OfUovpEZxEro061OsDkMwimVzKZaJ8tCsjPAqnqQnVrPnGnzAEkkCuxA7YGZjICVgZEeVtN20bOAxViANtK0dI9Bu3xRfwrmYnV2jYSO7apZFVtJbYUGIGrTVbfoLwdxixFAVnS4nZbmfP0ttKfTOVsdRsSI0xKRulRqwdrscxlVlBCpRXmUxFPYJHUBuQX8FZrXFvl3hcABi6BS1AdyDuwsiyB27DsFzj8MdZklXYwuZ4VXf7vm1OAo7nnK5rvTLuO2Df2dtWWQaSoZRIQe4YkhvpYCNXuxxWjRFH7Wi2/edL8d+9XLpF0S4lxI3pogEhBqBAJLaSd9iB6D17+2B+YXShJO/bfYG9qsdrNCvrtubM8eLCBmUgaAXo9jpUkDYj8VH8sUeF8KA6mZmN6rJ2J330jp9fbE1a/ZkCLlDWyJW7h855ikAFHBUMpBsg7eu9AHfc7/AKCc9GqMkiWE1MovRSEOunSzqQg0mQ7+wANBRi3kp+XJIyqArS6NRX8KgIeq/SRSf1xa4ZnOWh1sZLa7AAC6vT3q73r8sNYSWglVOtkIGcMuohWk2OiTmPIt+gIy40i63o/rjFYnV1d0iVVBJ6EUsK/qZ2lFWOy3+orzN8FWSRBzGCm0VWuqtjTBXGrzFfT8N2d8FIvB8YBttyCCURQTYCnqYM26qoO/ZQOwGLKEP4vleTApzDWqtShnaUsTRrflgABL3ahTWThSyHjLKcyS1+7VOoJLHqYDqYgHcgADZXJsN3NYZvtLyS/wMcb9a85b1b30Se1fthJPhPLDLlxpRu6mRmcH1KhWatR3ArcE2N8cbH/UP81QN3xsnb3pBqgVMm2Otq7PlMuqLSXXfdi37sScbsAfBOcklyaNKba2AJ7lQxA/ba/WsHsddrswBG1OBkSpgV4n4a8+WaNK1FkO5oELIrHf6A4KDHuBzQ5padqsDBkKlwXJtFl4o3NsiKrEEkWBvRO9Yrx8AUMW1EWTsgVNiSa1Aa/U/i9cFcTFlCqwcMiQ6lQav6j1N/ia2/fFrExMCEH8XZAzZKZE2fQWTa+pepdvXcdsKXgDgYmyMpUaY5nXSXBZnRDZdgSOqRrY36HcemOi48Va2G2GiqQws3pRpAvD9yQVdlbSF+8jEnMYlmGjVoQq9ag4WhSACzuRprGWRBnMwImdn030hBdEEsoYIjABSNZYigavYOmd4cktBxdexI2PcEjcqfVexoXjdDCqKFUBVHYAUB9AMKTUA4b4VIpp31NtenbcADdtm9B20+24wfiiCgKoCgbAAUB9BjPEwIUxMTEwIQjxJ4aizkYSUHpOpSPeqII7FSO6nbt7A45l4W4sJllyb5cKnNjkYDUNLCWOMo67AEdPlC7jcWbx2TGiXIxtq1Ijaq1WoN12v3r5w1tSG5T4cEl9IF2Yf1c2yvhpFGg5SSS1ASWpFGq61OupXUWaqjspJoG8W08N5RWnCZVHdJogtK6nQzIGGosbI6ra/wBKw6N4dy5/1KfkK/yx7/4fy/rEp+u/+eDtXHafNL/zgaR5IJ4Kyqo0umPlakRmS2NNzJ17MTvpVRY70PjBfiLPq6ZXFGyqxFr27agjV+hxayfDIoiTFGqFq1FQBdXV/Sz+pxawsmTJWhrYEJGn4ZKsokjiYksRJ1ksYW0WfvACSrIDQBO7Da7waijLzs6tyCwS1PnbTq7qensQL6th3G1H8YvEGFEAj5F4hSqWd4YZFA1ksLFmqIbuCAK7djVih6WCMyvEhDEEkDc1F06NLEuVFDTtuGIuxffeqOGFVoUNgMe4VUpB8E7FYGEtwcOMSAMaZl6mYKVJrqH57+xNnvjbTKf5YfUSBTlCdz6A/F3W3rVXg8RjRl8iqEkdz7+g9h8f+3sKaoWpuERsACG/xvt9Orb8vjFnMThFZ2NKoLE+wAs/tjZiEYEL5y8Yfa1/G5latcrGToQEamsFdb+mqjst0Be97435/wC0LJHKPEglaQqQprSFaiA2q7BF3tftj6AGTQfgX/CMZiFR2A/THPxH0+liHh7yZCoabS8PIuuU/Y99pv8AEacjPbSqp5TgeZVHlf2IXs3qBvv5us4xWMDsAPpjLG8CEwrwY9xMTEqFMTExMCFMTExMCFMTExMCFMTExMCFMTExMCFMTExMCFMeHExMCFBj3ExMCFMTExMCFMTExMCFMTExMCFMTExMCFMTExMCFMTExMCFMTExMCF//9k="/>
          <p:cNvSpPr>
            <a:spLocks noChangeAspect="1" noChangeArrowheads="1"/>
          </p:cNvSpPr>
          <p:nvPr/>
        </p:nvSpPr>
        <p:spPr bwMode="auto">
          <a:xfrm>
            <a:off x="155575" y="-898525"/>
            <a:ext cx="2419350" cy="18859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1" descr="data:image/jpeg;base64,/9j/4AAQSkZJRgABAQAAAQABAAD/2wCEAAkGBhQSERUUEhQWFRUWGBwYFxgXGB0aHRwcHhocHBwfHB0dIScfIB0jGiAeIDAgJCgpLS0sIB8yNTAqNScrLSkBCQoKDgwOGg8PGi4jHyQuMDQsLCwsLC0sLCwvLCwtLCwxLSwvLCwqLSwtLSwvLCw0LCosLiwsLCwsNCwpLCosLf/AABEIAMYA/gMBIgACEQEDEQH/xAAcAAACAgMBAQAAAAAAAAAAAAAFBgAEAgMHAQj/xABFEAACAgAEBAUBBgMECAQHAAABAgMRAAQSIQUTIjEGMkFRYXEHI0KBkaEUM1JicpKxFUOCssHC0fAWJFPhNGNkk6LS8f/EABoBAAIDAQEAAAAAAAAAAAAAAAADAQIEBQb/xAAzEQABAwIDBQcFAQACAwAAAAABAAIRAyEEEjFBUWGh8BNxgZGx0eEFIjLB8RRikhUjUv/aAAwDAQACEQMRAD8A7jiYmJgQpiYmKnFc9yYmerIFKO+pidKKPqxA/PAhbsxmVQWx+BQsk+wA3J+BinFxfUzKI2JQgOAyFlsWLUNe43xU4VxDmASzUpjhBexQVtTrKa9KMf5C/c4HZfMSRlcw0EqBmdp2Yx0I2JKkgOWuIBfTZeZtvgQmfK5tJF1IwYWR9CNiCO4IOxB3GN2FibN8ni0aKenNQuXX/wCZFWl/qYyVJ9Qqewwz4iVMKXipxHOaIpGUrqVGIs7WASL/ADxYljv1I+mAfGHCyRRBr5hOsMb6e1abHcnudtj60DKhZZfjMreVCy70aXcAkXs/rV7Kcbv/ABAF86Mv1DKP8Uiov6E4HxZqLbUjoC5WM7dQs9XUoFbA7E+YepwUhgBvlyXpNH6gkHAhb04tGRdkD3IIH+KtP74sxTqwtWDD4IP+WBT8Ms6iihq86Eq3b+paP/f6jxGsmYaP7wFL6zpbtXq6sQDe247GsCE0YmFzLZ54pipYstGwSTuHYWNRJHTp27fS8MKOCAR2OBCyxMTAriwEQac9TgUgbsCaUfPezfei2JAlQTF1dn4hGgcs4GganF2QPcgb/tiiPFOX/rI3qyjAX9SK/wCx6YTJEshy2pmOolhVKwAfV7BrYEdqobBNt0akRiwhtdluizadYINkhrDbH4N98bBhRMErC7FmJaE9ZjOEKGRTIG7FSK38pJ70TW4Brv2xvRrANEWLo9/zwseGuIrHFM0hCxhiy17BTq0qLtaQmwN2D1dWd0nicvfK0qAy0SdWpSQNqIqjf9VhWrftkc3KSFta7MAUx41w5hXBKmwDVj3GFZ87mBUjuIwtm5RV0psctQGY6bbYC9thp3mTz/L1MhlmUOSSAI4RYo6NwNINeZjVsaJ71Vk24mMYpAwDKbBFgj1GBHG8xIrDSwVDG+5IUaxWkWRuTew1L5Sd8CEYJxXl4nEqljItAAk2DQOwO3p84XZJiBcul1KFHZ6RXABYEI41A0pY6dQOk7HuBhXVpZgWjk5TFkXptUFEOzKVAMd0VFMRfbAhP2JgZ4dzLPl0L6tVU2plY3/eXpb6jBPAhTExrgzCuLQhhZFj3UlSPyII/LGzAhTFPiee5cbFaLDSACaALsEUt6hbO59gcXMLviOVS6gxg1/MYkq/LI30UCHUEgsptaBsb3gQieWzTrJy5SrMwLKUUr0igdQLNXUQAb3vtsTi8yg9xfrhSyuZeN2MRRi0YGnR1IEJVSY0N6AdViPUC11oBJxpyWYnXTHE5kkmkkkMx06Tp6EBux1KpcrHuFUgBLFCEV8S8NchZYV16dpYQQvNjLByAe2oMLo7MGddtVgbnftPyaKQ4lD9jG0dH6HV0fvg8ePxgBmDBGdkR6JBI9dtwCQ1E7Ut3RGLz5dGIYqpI7EgE/ripDthVgRtC5T9nHHEzfE3aVijxQ8vLRP35dknc1ZVCNzuwa+wx1vCB9pvgVswBnMnaZ2CmUrsZAvp8sPw++6nY7FPs88cpxLLavLPHSzJ7N/UL/C1GvbcemIaIspcZumvFfPRIUPMVXUAtTAEbf3tsWMDOJ8Si6omNsy9r03ZqtRIFnfYnfF1RAclnSBrDKGropjoIdlKovMBoAVZGnVsdhjbw+cAxoOW+nUQjDQx8pJCnp1rt1avU33vAuRjGOtGiJYlmQhRepixOmlINb0rnrNkbkWJFYSHYsgBB0JZ1MhChGQaaIJBJS9zvvQEIkOKtEobUdLdVuSwohmtWLFW/Cqorn572L+X48mn70iM1Zo2vwA1bnbt3qrq6wIyeRnYKYXMdDUVKaV6u6FSoVqAHtp7Chi1FwNpSC6GKixOkpXm6QAuxGwJYgHYDezQhaM4pGYY0SrKxVhdbCEg323LN+h+cFOB5+y0Z7jcfTsf+B/PFZoHhkLzMBGxt5FFAnYAOK6UAsWSRu1kGqMDIIHDgU1VY9vpgQt0kgUEsQABZJ2AA7knC34i4kp5ToweIMQzIQwDHSFuj7av/wC1i/xvd4lPkOo16FxpKg+9DU1e4B9MC+MCEIWlRW2qiBZ+LPxZJ7AAk7A48/jfr4wOKFHsy7xjXda6uaHasN4QrMZdkiOrUDUn1ckEWSBQtjsPlR8YtnhiRyOcz5Wc6Yl6mmOssvQCSVAPsCezbDqTM34glyrKYIVfmMFjtWYh7ocoN5NVsq6r8hNAE6eocC4IYrkmbmZhx1ufT+yvso+O/wBKA9CMY6uAQ0tkXnZw7+uCy0sK2mDmMoEuWFh1hK83S6gbkq8oO53jXQOsqFbZfNj1cy5UkkQ7DUykMRYYOrSNdENuCWUdqxYzuYj5hBhYBGNblkcU2qk9KPV5StgWR3FHIPHOgKSNmuUKJjOqiw7EAoi7dh1AevpghPleRrHTCNTNINWxXX1xxhbZmXQhNBS4Diz3F4O8K5SxvJLoqNzpckMAo8tMbA+g/Qdhpzs8MComh5pWH3cJon6lR0KPdq9Cd6OF/jfG4YHDcQYT5gUY8pFukd9tQ7Fvlr+AaGFuqAJ1Kg+q4NaJJ2DrmmA8emzF/wAIgSId8xMCFr3RNi3vZoe9YCZziEEjiLLSvnM3T6nA1qFKkGyCkaJdeT1ABBJ3G8T4JxPiygyBMpAPLGxbUfYsALJFeun6YevDXhmHJRcuIbnd3Pmc+5/4DsMUaXE8OP6C1VKNGkz73S/cLgd7tvcPNKOXpmbo0lX6pAmm21+uqirsh1C22NrW942cPduejK6sEYh2YBgA2kMXYDSxDA1T2CbNjsxcf8P8xhKilmDAsmoANQIUi+zA6eoEGgd8Ck8OSFSZFSIDe9ekr27MNZPrvqX8PtZeueiE3Gppxpy40tvdBZKWtiG1CO9VjzH88Us/wl7DZmbc+UWWIFbgBeWoHa71AmvesE+A8OjWV5FmEkhWmCk9rJFhmZu91RA3O2APHeKXK4kZAAxABsFdOwPYjeyb9/ijjDja76FOaYBcdJMDmR6qzAHFNXBJE0FEZjp/qUKaPagqqK29Bgljn3AOLqM1EiSrTMQQpB2Kk6dwDWoDt7Y6DicFWqVqWaqAHbYII5E+ql7cphDeOZ0IgGoqWNbe1G7IIIFeqnVttfbC26kIoj6kALLHYcONWomNwRqayx1ghlUDps7tudyCyjq2I7MKsX3G9gg+qkEHaxhek4ZyDRVBGdvURbmwSo/lsGJa/XanXZcbFRZQTNQ0G/6brVsALUDSZYwtgEBSQbpiQcaudq3fSrFiOdGdq0qoMgOm2JZlJGllpqoAnHscUgtVDIaGqO9VKCWHXQQ9z5iL6hraiBoZthzGYtSqzCkYOE1EkkWCTYVXBNKSp3AIhEosysemSUBY449MRTeIehIb8JICqAwAG4BOo4vcDyTImppCddvo6Sia2L0pAsgXVknYemFfN8VjgPMaW4nHZQ2tmDglQrGgzDTRLdtR7veM58zAdbRTS5ZxIQzIjhK720bLyzt3NA7HfEFwFlMJ4xQyPAoIZJJYokR5jcjKKLHfc/mSfrha4d43dGkTMKHSJgjyxKRpsAqZIzbAEH9bFWMN+XzKyKHRgytuCDYOIDg5SWkKnxjhzyhdDldB1UCy2R26lPbvsQwPqMAZuGygVOobqU69OqwFN2yUdReiC60owU4l4hEU4jtCBG7uCyqRVEG2I2Au/hgfTe14f4oMxl45QwbUosrsCfUgegPf6EYmRMKqVsv0hRCShCaVjPVHbnSADGeWxFWNu1bE7YJ8Gly6kvShmYGlDNR0DvpXTrq7obb/ADgjx/LIImflo0nZdQAtjsLP/X0vCxl0DKyyqmoBmClka1PmXoA6QWobWNQ+h4v1X6p/ihrBLj6f1MYzMU75bNrJek3XcUQR9QdxiZnNpGAXYKCasmhf17DthG/0ksbhg8iitVEMxFixTBSNJ76TqB2qhWDnEM4ZuHNMQEKrzlJBqo2EitRo0QoNGvr64fgMc/Es/wDZTLXDeCAe4n09UOYAdUTzXG8uoppUOrYKCHZr9FRbZtvQA4HcLlOWnGWN8qRS+XvulbtF9FG49ht7Ve4VwwKeaWV2YdJRQqBTv0gE+bYk2boegxW8XLpiSYd4JUcfTVpYfQqTjfJy5nWQ0S7LvVvj8f3Jcd4yJBW5pfMAPcpqH54S89I0h5khA/8ATTUBsD5j8Ajv22vsow+Ty2dNWPxfN+n/AH8e+OT8a8AuvEIo0kRxLIsgZh96iqunT5aK6VYg6gD94CtkHGLE4NjqwxEDMBAnfNv2ppkn7eo2o/4Z4Y7N/FaeYIzpjBFXuBI4X0oCgu52C0Sll1yGdaQva0ATpYbhgCR399rqh3FX3wNm4ESeSplWHStU+lVA2KrppmY1vqJG/v39h4MkWXKysY0jJIdZXAob6iCdIJJNrVe2NlGl2TQ3zO87SqvdmdbTYt0sMk0rxyqP4cA2K8/alJJoqRZIA9gdr1L+d5UbnL5CIMwbWwBqGNuxZgKDEV2YlQR6sNONub43LnG0QExQ3Rf/AFj/AAi7H6+w3Yr5TfXhEEEC84rHCK1RsR1t6cw/jNbaB0/BAAE5y8faYG/29/JXyBh+4Sd3v7eapcDyTtqbLtqZ/wCZnZFvV2sQKfMNh1no2FBwNIvw8FyWUmEhS55O8rhpGJtVJLGwlllG2kbgD2xrXxVJOayWXMg7c2Q8uMfsWNe2x+MaeMLmF0vNyWKqzArFJpB1KdJOthVDVbLRKrWmrFmZSPt0VXF4N9euoRz/AE9DyxJrGg6aNH8ZKrtV7kVj2XjsKsFL9RYoq0bZgCSAP9ki+1iu+2FEZpNCaQh6QCNSUoWmXzMxoXYsA/ljZz1EjlQWII0sOSdZ5np922mvNvW523vF0tHj4wywTUzFRtsVO2qit1sLBB3Ow3NUcDvE3GEf7qpSoCs5jG9nqVbuwdO9D3GNIlbRZjcsaXQEF6NG4LCADv0hdh2xjmSrT7R5lA4XmOoajQYWVMZsgBexBOrf5uwgGSlVmF7co2ofw/ivKljMaZlmZwDrQC1alYWSDewbf1Uel4WeISRpmc0JMg+cIzMpMyKWBBIIQkjYx+UgbY6JkvC8LHUsmYBVgeoaNxv6xqT+WPJvAq65GjzWZhEjtIURk0h23YrqRiLO+xxWr95lThM2GaWs27/ghInh3PA53LcrhLxfeUXZKoFSCb0/hB1d/THYsLOR8DLHMkpzWakZDqp3SiaI3CoDVE7XhmxRohPdULzJ/f7JUxCMTExZUQfO8AUjpRWX/wBJ/L3B6D3Q2AaHTsNgd8CcxGYzsNQH4JG5cgs9RVuxG19LaNzsABTdjF0B2IB+uBCToMglltTKSrsrnSKDSN1AUACU/FpvqPf0EK2cjdUkmhaIo0skyhhJrRwFULuGGlkGsqexO2lcNnHMlKx/8uqaxuWlBKkEi0AFGyN9V7EAeprnmcgMebWSXKSCRAEXTK5VVIW9JHR3LbG/LZBJW+bWEVZNx3JjdE28FyrvEumWFsxJGwln5AKuNYPkBXUApKgsd+5HcYH5jw0uUnhE8sr5Zmuw7RKsu+7KhAqtv7t35TqYvD8b6jz4BCaHKAfXSLtTMNtV7/Su9HBrP5BJo2jkFq3f/gR7EHe8aabc1MEa9WVmVMhg6JU434fLzXpEjWrlr5ZCEgNGSB1I4Sip2IJuu5N+HsiIw4UaFDaRGOyAKoFVsQVo/F16Ypw5bOZUBUCZmIeUM2iQD0F+U1/3Wwxn/p7NHYZFvzlUD9axDQQ8uOm6D63Cgs3EeY/aIcb4UZ0UBqKtqF7g7Eb/AK4C5LwUVEgeUtrUAXvpYEkFdhQNkMPxCu1Ysf6T4ge2UiX+9MD/ALuMhx7NJ/OyTV6mGRZD/h2P74H0qT3ZnDkVGRw3eYVd/CcrXcux9BQ/5MeeKMiYuEzQ6rqPl2fYsFo0O2k6bo/Q4M8K4/DmLEb9Q8yMCrD6qd/z7YCfaXmAuTo1TyKpB7HZmrsfb2/TuGBjWguaT5k+pUsBLwDvQX7HePs0L5OViXgJMd+sV1QsAnQ23bsyj02aPHP/AMBP9B/vrjkeRlbLSLPF0cplaiaDKaLAml7qa8rHqHxfUvFfFY5eGNIrCpEVkBIs9Smtj3HY1iC7Mwjgnvp5KrXbCQjmXiNgkex/Y/8ARf0wA4Ef4jP5if8ADH90n+R/3WP0fB7iud5GXkk9UQkfJrYfmaGBXgjJcnJqzGtZMhJ9tgpP1RVP54s+7wPH9fvkks+2m52+37PpzR7MZhUUu5Cqosk+gGEp3k4jKCQywKfu49wXN1qcjsBvv6eVbayLLynic2lbGUiYFjuOaw3AHx6/Ao9ypXLi/H2Z/wCE4eAXrSzrQVANqB7CuxbsvYAtsFvcHXOnr8evdqxjS2w/Lf8A/I9/Tv03cQ45HkwIol5s5oBEFBf6RQsgeyCybv1LYx4d4TaV+fn25sh7R/gQH0obfkNvcud8X/DvhdMqNR65T5nPz3C3uATuT3J3J7UbxcMLrv8ALrXrvVC8MtT89vwOe/cqGX4tl9fJSSMOvSIwQDtsQq+oHbbtjR4h4xBAqLPIkayto6yACD5h+hq/Sx2wN+0E/wDlgugMrPTEqG09JIIsdJvbXsR6b1jlWe4dLmtPNnnlRAeXr3oHTdF6JuhuQfTfDC6FnzAaro3iLhkaGmzDvayNyy8eryAdgutlIFNWo/vgTyQsyuxkReaCS16hTMS38sLqDOBW+7Hbthdg8QtlJhI2XyyhQQwEMS6lPSVDRrqDE13J+hw/57hAfLxTwRO1rzOW0h21JqrqO253re/Q7gyDKJB0TBDxiHlqeaCPLbbMTqC+Wgb1ECqG5HuMbZOLQrqDSIuk0dRA3ABPfvsR29xjnsma0uGVBHSA6m1gAXEdi0i7FSvrsSvfTvmJw+lmVXuRdemQGwbD0pdjZ6eo+lj5MqV0LLZ+OTyMG2Dbex7HFjC3wGPKTAnLmQHShIDzJQIJUeYDsSdvfDGooYEL3ExMTAhTFfOcQjhGqWRUB2BZgLPsL7n4GMOLRO0EixNpkKMEI9Grb98cuXJVJG0ue0fxBAUKgaVlkVgoLnVIgplALMwDAbg1jm4/HjBgSJJmNdncCrsZmTfxHin8TPGkXNWgxR+qLU2xqnUE9IY+gI1URWJFmZFkCmSUMJKK2h1eVyDqk76VJ2oDUdq2IDhsZjVnRGtCs7E6i+uOldHYoqtI8WpTpveySdVlp4hOus3pK7MrNDrHUt9JDDfSv+WJ+n4x2IDg8AOadl7EAjaegh7Y0WiQyEFkeTaNdR5q1sGBeubQsgH/AGCCeo4ySfMjWA7EtIxDHltpBYHRoDEnSgPybParxozZy7CneFlIIPVKq+ZSSSGK2WC9RNn3N77HVUXVrRApd7tjWutdjR2OoGj617Y6KorGV4nOZU1AlSGLAKxAGo+WgNRHStn09Ae5KfjQX/VTt/diY4DpmCIgFY6iFjioUQHUMWa/xqgJrbsP6sDG4hnIGa2kaPV0kASUNR813IaUatmHoO5xzcX9ToYWoKVQ3IlMawuEhH5PFir5svmgPfkmv88SHxrlWNFyh/toy/vVYocN8XSOgYIsgtAaDRNb6SoCtrUmmH4xXrWGiWBWFMoYexFj98PoYlmJaXUXSBwPwggN/Ic/hY5bOJILjdXHupB/yxo4vxRcvEZHVmAKilAu2IUdyANyNyRgVnfDuUMlIwgm9OU4Rvjpv/IA/OKfEVnijaLNj+IyzCjKnS6D0JHwQDd7Vd3thpe4C48dR4qwY0mx8ND4bEF4vxlsxIkiosDIbDqdUh+CaCj6U3qOxIKR4i46M1moYUzTTMS2uMyMykgg3QZYw2jmChXeq3wzL9nywI+dTPT5mjsHICiMsAwYV5lHVfT27DCn4dRctxDN5YqoEw5kbEDayCu/ell0/FB/cY5mWqKv3vm0iNN198W8F1GvpCmHU26GDOo2+E38UXXw9OIuY4RE0aiylb0ldBcqKfSaY3q9TtuQNSDXBBG9OI5M2u4JAAlRBWok7hCe/wCI4YF4jI+VMAVQroEMhZi/L26QhFBivSSDV70fLhd4c4ph7Sz/AJasxL/0xWtXY6m7IZsJ8wnYenU7VvaDaY8itfCvEkojzXDbJIlR4ARemNgzt/sLIENfND0GPOMLNEsEMM0oEj6Xt2IKBGLWt6PTtVXXpti1w3icDSxlVHMmDDarqO7s+wO31ON/EmBk37RrX5tRP6KF/wAWMVTFVC8bIHnqPVbKeGpwQLyZ7pg+itjxBmf4cZaN0VBsSFKuV9QWU9yTZNAnezuTh38A5vLPA4yyFTG/Ll1UW1hQdyuxFNtVAbgAVWOf+CvAeUzqTh5Zkz0cmqWWGQrtJbRgKbXSFFURdg79sM3hZMrwiOSBJXzc8krSPy01OzHYA0dIIAFi7sk1vWO1h2ub973yCLLiYp7HkspsLSDfrqE+5icIpZjSjufbFGXxFAp3f1VRQLWWrSFIBBJ1Dt6b+mA8n8fmkZGjhy8TgqRIDK5UijsCBuPQ1gFxTKHLF+dRANpK8caJqILCqiI1FzW5sHftWNgdN1gLYT5luKxSKGRwVNAH3s0K9xe19r2wqS+EstJIVizLrqJ+7UIwXsxAtSQBY7nawPYYoS8Sj5REL2bBGkqNwyH8CBh+LYeqjve+SZzkssnlNsVJ5aCnNd2ADEqqdjtibEKlii+Q4fkYhzWmWbQNepypCA11BVAUea9VX1GjucF8z4mgQMQ2vRs2gXR1hK+uo/lR9sLXB8nl+WGBcEdPTGu+k7XesVsCFc2NjQOLJSIbLFqI7cxiburqOMaDdDt7DFDUY20qwadiM8Q8OwunTHGpsEHSAO4JG3of+mx7YAw+EJQrBRlmsKAdIsaQPxCOzvZ+LoVQOPeK+H8xnFQHSgj8qNGBH6UdN6wRWxvazj3wt4LzWXnEs2b1gXcaKwU2pAs31EE3bA9vTFW1HOd+Nt/wrFoA1ujfAOD8nVqjjViWIZWLGmawu6LQC0Nu9XWDOJiYcqKYmJiYEKYVshAFMsRAuOU1/dJ5kf8AhVgo+VOGnFRuGKZTLvZUIR6HSWIP16jjj/WPp7sdQ7NhhwIInnyTKb8plV8llrNnsMC85mGEr1smoVqmlj20nVQ1AeevYUD8YuZ/h0jS6lMukFTQZdO1bAalIBrfffGAinBF84gMTQ5Y2IG183+932GrYChhv0z6czAUezaZJuTvPsoe8vMqp/pEajdkHTprNb7qb1DWez0Nr2N+hxhmM3A1LKzaGD6jz5CVFUBQPcgncbe14smLMDQPvQqkagQGLDTpYag7EblnHfcKO14lZgACJn2C7NHd0VLWWI81Ear2vsfTpqi1R5AnTzEAXlBaNHUzgNKx73Zpd78p9DgbnOAOqVlmo6mapJJQAWYWQVb0UUFII/e2XIyCCBVzLxo1Em2AAsk0LoUBttsK2xrzeay6x8znRhL0hjIukn2Bur+MeO+qfTMZ/odiqDg7/iRuERBkG3j4rSx7YylUuC5Nmmp2DiLqJChQZGWgKF9ltjZ7uhwY4zxHkQvJtYG19r9L+B3PwDgPw7jscMAZwxZjrc1pGpj2DPpVqFIKJuhilxTiDZwMvJddCF0RqJk3CvaDqXpbT7kO23bHb+n0m4XDNotIzbdPyOvl6BLdLjOxCSRy9UrMS+5tyACd9wNifc0bPxQHnBvGM0ZIP3sQNdVkgfUC/wBBt6KcaeM8KkMacs5XLgowY5gvzFa6HLSze1HfV2PcYteG+Kw5WLTJNLm5G8+mNVRfhAwQ18mz9O2NUNp7Y65pwp52y0T5/wARGbLqVebKC0Zany/ujA7qFvYi6K366ezKeV+IZ1SXJ5hm0gOYJm2J0MSrN3o6SC3qLrD43HHVXly8EgYKwjIDEAlpH0nSpBUhl2v0vagcY5vw3w+bNKZMoGZIhpkcHS4GxLDymgB1NudQ7ijjA+q0kOg2nTQ22d83T2Oc1pYRrG29jbyQ7j3EIeHuRmJGCMdUbEFi17t5Vqw9+2xXChB4py0atKWOiaSUoQpO4kdqatw2llNH0Ix1/i3A4czAYZkDxkVVdvQFf6SPQjHIM/wqfw/OZIwuZyswK8t/cC11iqtSfMO4sbXhGGZSq5gZzHmnuxVWmWkRAWXhrJQ5PK5bOTy7z6gCwJCDrOkEf1Elvy+MXcy65yA6JFYSMGfS2+ksCV28p0AJuMPUMMGcysZaJGikVXCFQVFixQ9KvChnvsxyUzSPlZHyzRmmZDaA1Z2JvYexA7+xqXFj35ySCDukJ9N7qTMkAgjfBuivhjh+W5s8MTjIQPUjoZLeRR0D7xiQEBPls+YghrFdL4Dw3LRJWWCEdiykMT9W3/TsPQDHKvsu+zWSZ48/nJhPE8A5Shm1AsezkV5Re1nc79sdFzXgKAnVEXhcdmRjf7kn9CMdlrXiCQCd/suS51N0gEgbo9bplwueLeHGdOXLGGgsE1dk0e5BBWibsA9hZHbGn+D4lDtHLDmFHbmgq37f8WOPRxviA75BT8idR+25xNSHsLXAietQltaWuDmkW4x6wkPLeACvMCRysuo6dSatvSmDLY+KGHTgnhidIVBZEflgdQZyDQ2O4IA7UGxvPFeJPsuUjj+XkDD9AwOPRwXPy/zs2Ix/TEv/ADUrD9ThLaTQIAJ5esJjnPcZc4evpKTuK+EOOzTFBmsvHCOzR6ksWdvK0gI9tVdt8MPgPwXmOHJmTLOJ3lCldm8yh+5JJN2P0wVXwPEd5pJ5j/blb9gKxUHhKCMh1gJ0sCy27Wu4ICkkGrDUBvp7XQxpY2NgCS4jejU3FraPQQUYGyPQ9NC996Ymq3r0xRzPGOXH1Sa3V3JUuiswUtoG1AKaXevXfa8CJJLBMJyrFtejSkbAdVRlgtuRo6qAJ9MWkmmVGro1MwGlOXoDghVGvlgshog3vZ7erEtXYeIsJddOQ216iEN6QoXmaVsG913Psb2YsJsYLONMqB1Kdrle1VhXT/UoII11V7WbwRj8VKEB0u43DOQEGrbaib7Eb9vk0aEJhxMBuDcdaZiGQqDWmusfiu3UlewHt39cGcCFMKfijxucrmYoBGDzADrc6VFtp7/Hf537VhswI4lEOYoaQgNqNnlgKFAvSShOo3fcbBje2KVGuc2GmDviVIIBuha+JZ2HRob5SKSQf4lYL+4xrfjub941sXuEXb3/AJzNXzpxlms8qMv/AJdCFbq5jnYX3pxTS0D73a0xs49yvF5wDUcaljsY4309qGokAG2B7H8SizROMrMNUH51XH/qByH7Vy8bGha2zGfdlMc8QQXq0wNMG7UFI5Y99wxH6YKStPqFycvUdg5j7dz0hSSQL2D/AJ+uKDcYlFFnTup6pFVKZ2RTaMWolkABFEiifXFfLxrYRpQLVjre2Ol9YI5jcvYkFglEjY7DGtrcohUJlacxw53LwrJlWZ2/mazzSdRYFgo2IKkVddNADyj2XhGWgDfxWZRZndHCp3tVZBSEs7WrMCTfp7YN8L4HG8aSOCXO93p33FgLXSQTQPZSBjDjPApSunKcqIUS1XGS34SXQE6R3I9dt6sHMcPTp5ntbJM+M66lTnKXjkYQDJDkz0jefNVAgHvoUKSP9kYtcH4MMwWU5odNa48rHyV3ugWA6ht2O+C6eDYmF5hpJ3rdndqBr8IFAfG14M5PJJEoVBQ/cn1JJ3JPucXbSM6ADrdH7U9o7Z7lCo/BmWQdEYDd9RAcn667H6V+WPJ8hmVQxxmNlIobaNvY12B7Eiz7V3BqWUKCWIAHck0MV+KcUjy8ZeQ0OwHck+wHqf8As0MXNNovpyRmc43ugk+cjygHMkEsw2SJSAdTdzp3Nm92PvSi2AKvxHKyxxXm4CMvdo0ep+SobUEnRTZiG4DCwoPUAVBwycJ4NK8kM7oIyupqY6idRY6qoaXYGmJvbatzVzxtnTHlWVd2lIiUD11dwPkqGA+SMJfQZk3AaR1qrscZiLylfhmemI1xzJmYzrOqMh9y1rQHYKLsXdkDsoON+b4vMfIm/LRgsgIYlmF2AT2X2GxPfasVYfBOTlzTCSJNOVhVZJIyYmeUjUzFoyrGhfc7HHnhvwTBJlRNmGzTcxiY4xmp/KTSqBr3Jom77UT2Jxj/AMUnXktHbZb9XQ7ifEJEVxmpVgHT1EhU2JDKLNsCvoASSe66cDZcxJmFiDRzx5ORVjnzWhlMyAXUSMdQVrI1ncgsFB7Yd+H/AGb5fLpI3Iy7O2o6mRmZVI2Alcs9gfiqz32xb8IZsNw+MTIzIQwsrqUqHYAULIAG24AoY0NwoaePLZ1qg4jMOHO89aLTFwN8sBPw1g8TAEw3asvboP07XuK7kDTg3wXxJFmbUHRKvnibZlPrt6j5/WjtgFl5f4Bw6NzMjMbDKdWgn1BHcH39R/aHWy5rhUE+lnjRzsVehY9irDcfUHGinwtvHt1zlJq7zfcffj1cQq8niBU5mtSNGqqNkhSBe4AFk7UT8kEECHxJGNIKuC0ixAEAHUy6vf0F3+14BTtDCWR7MmqQ1JOy0C2lK1Nurp6i7prOxqCRHZCkbtqdTKQskgZdDWDZK3rAG52Bu+4w9Z0Vl8Q3pOyDVuGIs0SrDfYENt+R37Ys8CzLGImUkkUWYggE1vX4dO34TX0xnFPl4iABHGx/CAoPlLUdPrSt+mNWclhzatlnBKyJ1b16kae96gVNr8b+owIXOvHH2ps7cnIsVW95V8z1/R7Jf4u7elDc5/Z5xKZpJIZ55HOZRlBd2fQ4ViCLO1rq7f0r9cX/ABH9l1qP4RI9asCD5NqIYHvfv9a+cM/hXwamUAZqeat29FvuE/8A27n4GwwGnXNYGbbfZd12IwX+Msa37tOOwyT+v6gv8aCv30xjDg0paQqFYkjSDFXSsiiw2w0+2PcmIQjGMFlJV7WJrJXsRcl7WdtN0DYIGCGZcQzSruoNFBzDGtaV7G9hqMnqBsAMU/4skMWMDFWHcSTAKGIP3kh0XSn1G4I2onG9cJecMliaNjypAyMgSLpDFbDGhEFYFbbuav1NnG2Hh2aYkrGiXeghQjAFSBqdy0h6iGsAbitxhezvjkxl4S7ynRoITTGq6lAsMhIJs2DR02QRYGHLhOcnEAL8pFVBu1sVAA76aVtiOxX88GwHepgzHWgPoQfFHsrq0jWAG9aJYfqQDjbhUzvEZXQ6BO1qaYkZdQSBRA/m+vamww8MldokaTTqYBui6Fi633P12+gxEyrOYW6q1ijxhYBGZMyFMcfWdYsCvWvU+3r7YHeOJMyuUc5T+Z+IjzBN9RT+12+aut6xy3P8ddRHCxz08crgyxSoSzBOoiM2T5gFNehugQMUc8gwAtmGwYqtzl1puNsbTw4SulcB4zls7DMMogQgFCNIjI1AgG1BoHevXbtgbm+HtGxPkYOmnfSuyBC2t7/CTsAb9he9r7PIFKTzkaJJpLaPQyCNVFIoDAEgAnqqibHpjzjmTVJT92sf3bOvLvcRurdgqguduknsPjFmzF1nxLWNqkU9OPPdN9qGZaC9BYCtNMVYk6dLMdLhQrEObOpvQ9wRixkM3AubjgkHLkaDWnWblrqZyy+opqF+jXdCoY0QaTrPppDBbViNVBi7NtK7UD6MBVUM1URuHMYhGw5k7sLCMrBRLICwBonR2obb3cVJy2SQvZPFhLoIGJVZ0izCMSzpzK5WktvTki+5o7DucOGczixIXc0or0J7kAdvkjAfLPE8S8qPQGmQik0B6YEuO2oFVLAn2B9sEuMqDA4IJBG9KWNWLIAINgb2O3fftgZMXQVUfxRCNW/kCljtQDLqvYkmh7DckAXeKuZ8QyMSkMe4JBO5I3AFrp22N7+w771Shdy1KhkXV1FmZ7HUDenpugmzVsCL2BOPEo9KsZJGCnp5YYULK0Ai7Ciw3LjZhd4uoWMiyanaTMHUBrKag5QDS3TGvoG0tZb8qsHcs8cGh5hJmZy7xxnY+QEkqCQq7Dc7tq9TV4p5XJJp8rICgCLpKOrE0ObvaqR6NYokWdseZnhrRZiOPMqk0RZxAWdjoRIhQaMroJ2825s38Yx46saFF1Rokjlx2KzdYTnDnFZEe6DgFdVA9QsD6/GFjiedWTOM7bxZJdR/tSt2A+bAr+0pHrjUuZaGBZJU62KjKwczm9RUAGyAdrruQPTdsa4uDnVFkr1G/wCIzj/1E9lv5O30o98Xzl7RaDuO/YLefcmMEXPW/wBu8rVmAY8gFdgsudcvIx20q3UxPsoSgfazix/42ykCruW0gJGqigq0ABqalLEDeia7e97o4Bnc7MW3ihjaFf7zBlYj584+mjCPDmJsvOGj0hlILMV3Li1ZC1Xp6fLdbsRvuEVKxpXGmkxOnDz8ld5a1hc4aQYHH2sjXiDxvm5kEMUHK5/QurzMG26dWmgfLqCsASNxhbl8Pz6ly+azmpkARY0GuJWqlBBZPWgSkbVvvd0f47xBnMOeePScvMIsyo7dDB0b4o6kO5osNyBeMJuOciYqk6jmSPKHR71q+kqWVVc0oB2ZSbY7V1Gr3mJudPLu+2PHSLpZquytNMeQk80b+zSUS5OSCQWqNsp/okGqv8evBDKZlshIIZTeWc/cyH8BP4GPt8+nftehc+zrN1mnUEurh7IWuzalLKB0DzgXXcbDtjoueySTI0cgtW7/APUfI98aKMupgjUW6702qcryCLG/d8hAuO5N1k1LIVWQuWrUCKhokFbJYBbUVYJY79hVzEO5DyhrpiaBs7DzFkoU4Owpd9x2xMv9w65PN9cLbZeWyPjQSCCGo0CCNjXqMaPGOSOXiLRR6wsZIV3didFFlBYtp+6DMNIslO47HQHSEgsMgDbosonhEpDE2WcNI+lbZCArUE1UzXTA1Snf0xo/0lyigEB1dJH3UzC+ktRJIXqJUe5BPsD74azazBxloZcokwK/h1DptZq30k0UJa9XQQTRxnxfwzmGhgjaRndCGaQWSCHsBT57UeVjfbc+4XHYJVHhzJBFwmPgvFOagDgrJVlWFGr2PYA+gJHr7YJavTCXwrgE65ZYYvunjWi3WgtpWkIUjf2vuKsHvj2TWcw8ejLvsqrLmCNa6BpNrsz6iNa6SvmO/agOMXCqDIunPHHfEfDpszm4XQq8SiNnAmjsNrd3uMuG1LrYdr9u+OpcAUiEEsWssVLG+mzpP0K0a9LrFbjHDNb3yzIHTSSGClWU2jWTY8z9gfTYjFK1PtGFvx7+ibTeabw8bFy3iPAcy2dlmMEvLaRSGC6ulT3tbrYDDe+Zkliy+XCPTxxtM5BQBAg1pe3USoBUjsx+RjHg32SQQyc07tdi6kIPcG2UKTe9shP574acnwHQoTmNoWwoUBTpskAtu211alfpitOlkptpiwaA0dwJP7TRX+7ORc37iGho74DQe+VozMwQjUQATsLq/vLNAUTsvoD3wQ4KhGWhDAgiNAQRRBCjuD2PxjblshHHehQCe59T9T3P5nFjD1nQ3jvkW2KjWLINdlY7/F1+2OYeMpYmzsFTVpikOsS+VwkjR0dXfUO3933x03xLBry7DlrKRRCMAQSO1g7Vfr6YQpvCKLHlF/h+Y3PV52WNjfQ5NkDZA5AobdtsQZIgLp4J1NrSXG/x14ozwbiCsUaKRWleO9CyhjuoZhRJF2O5Gxq73vPjcD6jJKwiVvV1hHqQBq1k7BlGw7qDgnwrKBZE0w6Nz2i0ADS3wPXBfiHDVm06iw0tqGk0bqu/f9MWKyYggvkJQGdjNoHAIDG0ZxXUqHSEjAJDDajdX3sk4RCMSijbLpIRxSydfLoIWZrBWxWkdIBFdmxPD8I9GI9mkdh+hYj9sWsvkY4/5aIn91QP8sQs68iy3VqY6mqhtQA+Bv39++NsqqQQ1EHYg9v3xqzmfjiGqWRIx7uwUfvilw/jkOb5qRMTpABJWgQ1gFdQoiwR2rbFcwBiVMHVA8y6yO7CYSqHJjRHLkUU6Qi6Rsyf1CtRH4gcY6+lTFpGoDVZKlTpoClFhgSBpdqIBG1g4IZ/w4qCMRBzVggU1jSQLDEIKaj6frRx6vCig1yOqKtNcjagCNJsDpCmx7t3I7GsWUIIqlpVWSQCt9CaQNLGmVdIqzr92JCgGjeL/wBoEsISPmxmRhrKKDR8h28woM2kE9vf51pntZrJRGZh/rnGmNTQFqoCqSAKugdh5u2CeQ4CkBbMZmQPJ3aSQgKv0ugK7XtXoFsjCXOz2aJ47PlNDALv8tvwh2TVo1bP50aWVaii7aB2AA9Ga6A772dzS2YycplJszL/AD5etvhjtGn0WwK+uKytJnsxDMBWVjk+7BJHMIU/eFa3Udl/X+oYv+IhzMzk4D5Wd5W+eUAVH+JhgAgSOjv62cFJN4PQ3deqt+F+Ffw+WRWFO3U/94gbH6ABb+MKXiPg2YOZlWCEusgPdQVp9LNTMVUOJF1Dfb23GOhXjVayps1q67Mp7gjuCP8APA+i1zQ3d/FUVCCSbykDh/2dTspSaXRETfLvXZ27qNMQ2Aqg1UPbF+T7N8nl1aZVcyKCxJKkNt2MZXl186RXvjPwNCUfMshZcsDpVZH1EMo6j8Ct/wAx7YZzmVnhYwtHICpAIIZSa7GrBHuMMOFZROUXjqOCUzEGo0HTgEpZTINEpEMqB5LbSDywdTk2iBtlvXXWpokbHfBkcWlWWnKhXagHUportufNdG6sAkb0DYGFD1qikqpCqjEM4IoSaqBkO5J6SFpWHrWN+Wy8scQ5UpGoJSSHUQKagY2NDULsl/S72xZSimd4vlp4jFmRy9d9J3IqiGsDp7irruBW9HVw7NkMMpnCSxpoJgSvNUbjqBBEgHcXZHvvfuR4Sk6kSxmJwxI0AhaDAiunlncA7auws+gNZ/hKTxcuYahtuOkhh2ZSN1YHcEYqReQrA2gqzBAqCkUKPYCsbML6rncuKGjOIOxLCKWvnblufnoxRz/G31tqgzETvHpjYxs+hwGavudakGgSb7A32GJlRCbsVs3NFREhQjYENR79hXz7YV3Z3LCpWDEqC2lGAcsQNLunm1VWnsq1vRGc0rFWXo/mB1J76m1NpOhXD2LAArah3xKhM0WbUuY1u1AuhsNth9a9MbncAEnsN8KmVn5ksREykragiPy+Zfjc0RRULQv2JE/aH415ci5SLSx2MzG6A2pemuojf0/D6msLqvFNuYplOk6oYaE6pxiM6eper3ZfZTtvv5lG3vi1FOreU3645Wr8PcC8um7KW60a1UINJvQx2W7YbFmwLikRc2smXvTFCxAbrDaIzav6AEA9S6qJX4xlr4xtKmXiDGyfhOp4fMYcY8PLz0XaY5Abr0NYzxzXwLIIszLJzNpVWR4tiE1MbIIY+Q97ogNuBtjpWHUMQ2tMajUbrSlVWBhgGR3Qphf8ReOMtk3CSsxcgHSgsgGwCSSALo0Ls0aGGDHKeOccjyHGZZM1G8iyx1CqIHZtSRL0qSBVJIpPz/awyo4tFv4optDjddHyfHYJYROki8o/iY6QCDRDaqog7EGjgZnPH2US6kMpHpEpe/8AaHR/+WEDgHhmGemdygeVkjVAhPTpB1O1gFb01VnSQL2GGfhvh/LUhEKudYRuc7Sad6vQTpuwV8oFkVYG6GvrVAC0AcTJ5W9UwtpMMEk9b/hYSfaRLKSuVyxY/wBomRvzSK6/N8D+ILxiSi7NEjHfS0cQQbWWIbWBVnzk7emGyecxOU1FQsgKLsqlCi2FClWIU6tgG3O4PpRzQbQQVbSqktdIQgV112acEBmJIj3rbe7t2Lj+bz4W+eajtWj8Wjxv8ckn8Q8LyQo8ryBnDBC4BJAdW0MxkGvUWMfTZA1Hc+hng2YGTnWSUGKJ1OkO1uyuqSKqpZlZkbo8u1NZwc4i8eVKPmpylgxqI100pNtZAsKNrYaar533ZHj3D1kQQPGzzNo1p1MSLHW/fdhpFnc7Dsaq3ANDxUaD/Jm/cb9yHYoluVx6t7LZ/pTNT7QQ8lP/AFZxR/2Yxvf1NY8m4HClS5yRp2sAczy6iaASMbWTQAo4z45x2SIsiBA9Lyy5sGyAbC9QonYV1UcB3jkL8zNSaAyyqAw/1ZJYjQO+lBs7BGHYhvXRkG26XnI0smfiPFYssq6rs7Rxoup3I9EUbn/IepAwD4lwabORuc391EASmXUhjYFgzN2Yg76F2HucZcAz0f8AEEAku4Ik5lllcEFU1lR1FSSYhYUg1t3scf8AE0cM8WWYgGZH7+h2CC/TU1qPcjFjG1DQ4/iEXnKosfYAMqj/AHf8jivxjhrSGOSIqJYWLJqvSwI0ujVuAy+oBohTRqimfaRx2WLN5NI7ADCQnYh6cDSb9B3/ADHzjoOYzKxqXdlRV3LMQAB8k7DFQ4OJbuV30X02NqHR0x4WKTBlXcEyuaQ6PvJAKCsRQ5dtIOpQS2kki9rABfg/E1VliSQTWx1OKUKWVpBQ3J1bm+2zbiqwBz/iDJS5iNYZUd2lWg8UjKrMVUsrAqu9DuSL+puxlOIxHTy1mdLUOVUQovYHUYxrsA1RJHzVW1zXN1ELOHB2hR1MsMrDmXZYylyShVXSNOnsx3smtyf/AGwM8D5ApzZyiwpmCrRRKwIAAJBH1B7beuw2GM+GZt8yjQsOUjxaQYqfQx1ahrGpbqtz713GMfGeT1xxZdIlJokSudIhCabawKBr6djV4ax0gt36ngEmo3LD92g4nruWXFuB6GMm7i6AvV5nJC8pqRjqcgNYO471eKqgsyq5oVWm/wAYLK2nm9J7jZKIp97AtphVJYV6hIpApge9VTAjsbF2Oxwu8U4N/DxkpOFVmr740CzWAGaiCC2nYrvpUE7m0LQqcEJWf+ZoZHUutspou++xZSH6idTeUAkABcOyuCLBse4wgHMLVSBSgNAqUkSiFXfdkB3YtaAmjXcYtZHIzdXIJR2RHKam0gHZapihakqgyDb2NkQnfFHi3DecmnVpIujQPdWU2D3Glj+2LU0wVSzdlBJ/IWcV4+KoTROn5Ygb+3fv6/OBCUsqjqyglupC7NGmkLIg0lLshWqxWw3oAYvcOSGWV0d2JBIXrQagS16QgB7XdbbgbjBDjnCS7iRI1ZtOk7LqHUrA2asUCpFg7iiMCcqZDo0zsNQXSkkiKbemXoRX/pFD2D99RIEIxxTh6xQSSRxc2VEZo1ctISwBKgaiT39sccz+abOrHNr5zruMosUjXT9fUCbLKC5NWRtjsOQzgivXMjKRqFWQNT15y1EXfYDsfbFCbIRJmP4mGLqRGUW/LSwKAACkbgkXY9frjFisL25aZiD/AHrXitmFxRw8lovv4bR479VzvMeF81mxz2yv8OEFCJYmGura6UWCT09S+259Nua4Xmc2ypHkJMo1nVIFKrpI7NSLe4Fb+/vjo0XiRzKAEDRhnDGP7w0CBGQFJ7iyfb2wbbPxi7dAQAxGoWAdgSPa9sZ//FUbXNtL6e/jK0j6pUbo0W/G2nv4yuJzhssf4BoUaZwNM41RMisT5iU1Mq6STvRG3pjsvARKMtEJzcgUBjVX7Ej0JFEj3vAufw3ls7NBndTsUVeXRpSFcuLBWz1b/kD84Y8PwuDGHc4gm/U/yAsuIxRrgSI2nvPp3KY5z9q7NHNkpxCuYCc5OWVLbsqtr0ggsFVGsWO+OjYWftDyobJlqBZGQofUEsF2/I/9kDGmsYpuPBZ6f5hU/BvBGbLPI+iM5iaSXQiqyhGCoFAYVRCBu3rjbmHkLyKjcwA0CGJJ2QklIVC/1r1A76fnBtCGy8ZyxGgBSgXsyjso3Hp8/X1wsy51DeuRnDBVPMcEWwdQKRWUE6mHnWqHaicMaICqTJVjMUhYBuSDuVsLsVGxCKzUKarC3qF71iiVRQKduVKdI02C+tyXAU9TEHeid9R6CSwa2MwOUr6TXSB5Yl0jULErluwsCpAdwNgcTKQSyKAsY1NrDtbBKYUrF+8hU9up/X4YSoS3414OTRlBDyqrN7gkda+vTuVq9h27YVPDWS5h1NuSRGqUKpTSbdh0kmvc77jHUPtJg05QSbkxXZ9TtXb3JrCL4ARopyoRTy61Ku7KxAAF+XWCwJZ6Utfa7Hfo12igHuGgPwuPUpONUsB1P9TfliyhVV2MkQMbFbYWpQ6RJJQUaQwI1Dte+9181IRI/S2pSTQIVVJa9LS9BNiSQDT1WxGplNixJnHFGXWSKRt7FoHJbqpUYmlLLq86+ZTeNOYdyoc/dgVWwLXuSgqtQZD5FUKauwLGOCTJldcCFchBDt2VIxGzxAENSvrXSCOliSpqgWIPbVYGeNuHFuM5BvR9A/8Atylj+zA42TyJQlYs9dKvKQoJ0vpIPdWUgFVvXeq+wODHD2bOS5WcpRyzSK5Nd2iqx86qsehwqozMI4j1WvCVuxqF3Bw82kDmtP2gcL5k3D2/+oCH6NTf8hwy8c4UMzl5ISa1rs1XpYG1atrpgDXxi1PlVcqWF6G1L8NRF/oTjbizRlcXBLqVe0ptpnQTzMri3inwHLlIVlaWNgWCsnY7/wBGw1V3IPpftgt4P41qiZT99Or2DPzJAsZQAFSQ1aXBsAb3840/aTwt1zhfUxEkepLJIBWlZV9heliBXmwwfZ7kYYMo2ZZxpYHUzUNKirLfLbGv6Qg3Nk9mu/NhWl5kk24cFwaADMWWUxAAv7qzJLmJBqM5VCOlgBCo6W78zqIohrCk9IqsF81JzYpGiCNOqtECo1BS2mx1UCB0kj47emObZjxQGntUTlApGrSqzMIg3dlV1UkKSdxdKoNkHDa/EeXbAAoDaySZlI43qlUgJpU9KjuGoae+OfUovpEZxEro061OsDkMwimVzKZaJ8tCsjPAqnqQnVrPnGnzAEkkCuxA7YGZjICVgZEeVtN20bOAxViANtK0dI9Bu3xRfwrmYnV2jYSO7apZFVtJbYUGIGrTVbfoLwdxixFAVnS4nZbmfP0ttKfTOVsdRsSI0xKRulRqwdrscxlVlBCpRXmUxFPYJHUBuQX8FZrXFvl3hcABi6BS1AdyDuwsiyB27DsFzj8MdZklXYwuZ4VXf7vm1OAo7nnK5rvTLuO2Df2dtWWQaSoZRIQe4YkhvpYCNXuxxWjRFH7Wi2/edL8d+9XLpF0S4lxI3pogEhBqBAJLaSd9iB6D17+2B+YXShJO/bfYG9qsdrNCvrtubM8eLCBmUgaAXo9jpUkDYj8VH8sUeF8KA6mZmN6rJ2J330jp9fbE1a/ZkCLlDWyJW7h855ikAFHBUMpBsg7eu9AHfc7/AKCc9GqMkiWE1MovRSEOunSzqQg0mQ7+wANBRi3kp+XJIyqArS6NRX8KgIeq/SRSf1xa4ZnOWh1sZLa7AAC6vT3q73r8sNYSWglVOtkIGcMuohWk2OiTmPIt+gIy40i63o/rjFYnV1d0iVVBJ6EUsK/qZ2lFWOy3+orzN8FWSRBzGCm0VWuqtjTBXGrzFfT8N2d8FIvB8YBttyCCURQTYCnqYM26qoO/ZQOwGLKEP4vleTApzDWqtShnaUsTRrflgABL3ahTWThSyHjLKcyS1+7VOoJLHqYDqYgHcgADZXJsN3NYZvtLyS/wMcb9a85b1b30Se1fthJPhPLDLlxpRu6mRmcH1KhWatR3ArcE2N8cbH/UP81QN3xsnb3pBqgVMm2Otq7PlMuqLSXXfdi37sScbsAfBOcklyaNKba2AJ7lQxA/ba/WsHsddrswBG1OBkSpgV4n4a8+WaNK1FkO5oELIrHf6A4KDHuBzQ5padqsDBkKlwXJtFl4o3NsiKrEEkWBvRO9Yrx8AUMW1EWTsgVNiSa1Aa/U/i9cFcTFlCqwcMiQ6lQav6j1N/ia2/fFrExMCEH8XZAzZKZE2fQWTa+pepdvXcdsKXgDgYmyMpUaY5nXSXBZnRDZdgSOqRrY36HcemOi48Va2G2GiqQws3pRpAvD9yQVdlbSF+8jEnMYlmGjVoQq9ag4WhSACzuRprGWRBnMwImdn030hBdEEsoYIjABSNZYigavYOmd4cktBxdexI2PcEjcqfVexoXjdDCqKFUBVHYAUB9AMKTUA4b4VIpp31NtenbcADdtm9B20+24wfiiCgKoCgbAAUB9BjPEwIUxMTEwIQjxJ4aizkYSUHpOpSPeqII7FSO6nbt7A45l4W4sJllyb5cKnNjkYDUNLCWOMo67AEdPlC7jcWbx2TGiXIxtq1Ijaq1WoN12v3r5w1tSG5T4cEl9IF2Yf1c2yvhpFGg5SSS1ASWpFGq61OupXUWaqjspJoG8W08N5RWnCZVHdJogtK6nQzIGGosbI6ra/wBKw6N4dy5/1KfkK/yx7/4fy/rEp+u/+eDtXHafNL/zgaR5IJ4Kyqo0umPlakRmS2NNzJ17MTvpVRY70PjBfiLPq6ZXFGyqxFr27agjV+hxayfDIoiTFGqFq1FQBdXV/Sz+pxawsmTJWhrYEJGn4ZKsokjiYksRJ1ksYW0WfvACSrIDQBO7Da7waijLzs6tyCwS1PnbTq7qensQL6th3G1H8YvEGFEAj5F4hSqWd4YZFA1ksLFmqIbuCAK7djVih6WCMyvEhDEEkDc1F06NLEuVFDTtuGIuxffeqOGFVoUNgMe4VUpB8E7FYGEtwcOMSAMaZl6mYKVJrqH57+xNnvjbTKf5YfUSBTlCdz6A/F3W3rVXg8RjRl8iqEkdz7+g9h8f+3sKaoWpuERsACG/xvt9Orb8vjFnMThFZ2NKoLE+wAs/tjZiEYEL5y8Yfa1/G5latcrGToQEamsFdb+mqjst0Be97435/wC0LJHKPEglaQqQprSFaiA2q7BF3tftj6AGTQfgX/CMZiFR2A/THPxH0+liHh7yZCoabS8PIuuU/Y99pv8AEacjPbSqp5TgeZVHlf2IXs3qBvv5us4xWMDsAPpjLG8CEwrwY9xMTEqFMTExMCFMTExMCFMTExMCFMTExMCFMTExMCFMTExMCFMeHExMCFBj3ExMCFMTExMCFMTExMCFMTExMCFMTExMCFMTExMCFMTExMCFMTExMCF//9k="/>
          <p:cNvSpPr>
            <a:spLocks noChangeAspect="1" noChangeArrowheads="1"/>
          </p:cNvSpPr>
          <p:nvPr/>
        </p:nvSpPr>
        <p:spPr bwMode="auto">
          <a:xfrm>
            <a:off x="307975" y="-746125"/>
            <a:ext cx="2419350" cy="18859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descr="http://www.mindtools.com/media/Diagrams/mindmap.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01413" y="3200400"/>
            <a:ext cx="3118460" cy="24321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048000" y="1144495"/>
            <a:ext cx="6096000" cy="1754326"/>
          </a:xfrm>
          <a:prstGeom prst="rect">
            <a:avLst/>
          </a:prstGeom>
          <a:noFill/>
        </p:spPr>
        <p:txBody>
          <a:bodyPr wrap="square" rtlCol="0">
            <a:spAutoFit/>
          </a:bodyPr>
          <a:lstStyle/>
          <a:p>
            <a:pPr>
              <a:buFont typeface="Arial"/>
              <a:buChar char="•"/>
            </a:pPr>
            <a:r>
              <a:rPr lang="en-US" dirty="0" smtClean="0">
                <a:solidFill>
                  <a:srgbClr val="0070C0"/>
                </a:solidFill>
              </a:rPr>
              <a:t>Brainstorm</a:t>
            </a:r>
          </a:p>
          <a:p>
            <a:pPr>
              <a:buFont typeface="Arial"/>
              <a:buChar char="•"/>
            </a:pPr>
            <a:r>
              <a:rPr lang="en-US" dirty="0" smtClean="0">
                <a:solidFill>
                  <a:srgbClr val="0070C0"/>
                </a:solidFill>
              </a:rPr>
              <a:t>Visualize </a:t>
            </a:r>
          </a:p>
          <a:p>
            <a:pPr>
              <a:buFont typeface="Arial"/>
              <a:buChar char="•"/>
            </a:pPr>
            <a:r>
              <a:rPr lang="en-US" dirty="0" smtClean="0">
                <a:solidFill>
                  <a:srgbClr val="0070C0"/>
                </a:solidFill>
              </a:rPr>
              <a:t>Think in a new way</a:t>
            </a:r>
          </a:p>
          <a:p>
            <a:pPr>
              <a:buFont typeface="Arial"/>
              <a:buChar char="•"/>
            </a:pPr>
            <a:r>
              <a:rPr lang="en-US" dirty="0" smtClean="0">
                <a:solidFill>
                  <a:srgbClr val="0070C0"/>
                </a:solidFill>
              </a:rPr>
              <a:t>Outline without the bullets</a:t>
            </a:r>
          </a:p>
          <a:p>
            <a:pPr>
              <a:buFont typeface="Arial"/>
              <a:buChar char="•"/>
            </a:pPr>
            <a:r>
              <a:rPr lang="en-US" dirty="0" smtClean="0">
                <a:solidFill>
                  <a:srgbClr val="0070C0"/>
                </a:solidFill>
              </a:rPr>
              <a:t>Organize and find relationships</a:t>
            </a:r>
          </a:p>
          <a:p>
            <a:pPr>
              <a:buFont typeface="Arial"/>
              <a:buChar char="•"/>
            </a:pPr>
            <a:r>
              <a:rPr lang="en-US" dirty="0" smtClean="0">
                <a:solidFill>
                  <a:srgbClr val="0070C0"/>
                </a:solidFill>
              </a:rPr>
              <a:t>Make decisions</a:t>
            </a:r>
            <a:endParaRPr lang="en-US" dirty="0">
              <a:solidFill>
                <a:srgbClr val="0070C0"/>
              </a:solidFill>
            </a:endParaRPr>
          </a:p>
        </p:txBody>
      </p:sp>
      <p:pic>
        <p:nvPicPr>
          <p:cNvPr id="2054"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 y="1144495"/>
            <a:ext cx="2305820" cy="14189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48614" y="5867400"/>
            <a:ext cx="3352799" cy="646331"/>
          </a:xfrm>
          <a:prstGeom prst="rect">
            <a:avLst/>
          </a:prstGeom>
          <a:noFill/>
        </p:spPr>
        <p:txBody>
          <a:bodyPr wrap="square" rtlCol="0">
            <a:spAutoFit/>
          </a:bodyPr>
          <a:lstStyle/>
          <a:p>
            <a:r>
              <a:rPr lang="en-US" dirty="0" smtClean="0"/>
              <a:t>As a study tool: research shows 10% increase in memory recall</a:t>
            </a:r>
            <a:endParaRPr lang="en-US" dirty="0"/>
          </a:p>
        </p:txBody>
      </p:sp>
    </p:spTree>
    <p:extLst>
      <p:ext uri="{BB962C8B-B14F-4D97-AF65-F5344CB8AC3E}">
        <p14:creationId xmlns="" xmlns:p14="http://schemas.microsoft.com/office/powerpoint/2010/main" val="208871968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0"/>
              </a:srgbClr>
            </a:gs>
            <a:gs pos="25000">
              <a:srgbClr val="21D6E0"/>
            </a:gs>
            <a:gs pos="75000">
              <a:srgbClr val="0087E6"/>
            </a:gs>
            <a:gs pos="100000">
              <a:srgbClr val="005CBF"/>
            </a:gs>
          </a:gsLst>
          <a:lin ang="3600000" scaled="0"/>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53600" cy="7410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145265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49808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Minds and Machines</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1371600"/>
            <a:ext cx="7498080" cy="1143000"/>
          </a:xfrm>
        </p:spPr>
        <p:txBody>
          <a:bodyPr>
            <a:normAutofit fontScale="90000"/>
          </a:bodyPr>
          <a:lstStyle/>
          <a:p>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7406640" cy="1392702"/>
          </a:xfrm>
        </p:spPr>
        <p:txBody>
          <a:bodyPr/>
          <a:lstStyle/>
          <a:p>
            <a:r>
              <a:rPr lang="en-US" dirty="0" smtClean="0"/>
              <a:t>Multiple Intelligences</a:t>
            </a:r>
            <a:endParaRPr lang="en-US" dirty="0"/>
          </a:p>
        </p:txBody>
      </p:sp>
      <p:pic>
        <p:nvPicPr>
          <p:cNvPr id="28674" name="Picture 2" descr="http://old.dmps.k12.ia.us/schools/2Goodrell/Multiple_Intelligences_diagram3.jpg"/>
          <p:cNvPicPr>
            <a:picLocks noChangeAspect="1" noChangeArrowheads="1"/>
          </p:cNvPicPr>
          <p:nvPr/>
        </p:nvPicPr>
        <p:blipFill>
          <a:blip r:embed="rId3" cstate="print"/>
          <a:srcRect/>
          <a:stretch>
            <a:fillRect/>
          </a:stretch>
        </p:blipFill>
        <p:spPr bwMode="auto">
          <a:xfrm>
            <a:off x="1904999" y="1905000"/>
            <a:ext cx="5982703" cy="4210050"/>
          </a:xfrm>
          <a:prstGeom prst="rect">
            <a:avLst/>
          </a:prstGeom>
          <a:noFill/>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2514600" y="533400"/>
            <a:ext cx="6400800" cy="533400"/>
          </a:xfrm>
        </p:spPr>
        <p:txBody>
          <a:bodyPr>
            <a:normAutofit/>
          </a:bodyPr>
          <a:lstStyle/>
          <a:p>
            <a:r>
              <a:rPr lang="en-US" sz="2800" dirty="0" smtClean="0">
                <a:latin typeface="+mj-lt"/>
              </a:rPr>
              <a:t>Five Minds for the Future</a:t>
            </a:r>
            <a:endParaRPr lang="en-US" sz="2800" dirty="0">
              <a:latin typeface="+mj-lt"/>
            </a:endParaRPr>
          </a:p>
        </p:txBody>
      </p:sp>
      <p:sp>
        <p:nvSpPr>
          <p:cNvPr id="3" name="TextBox 2"/>
          <p:cNvSpPr txBox="1"/>
          <p:nvPr/>
        </p:nvSpPr>
        <p:spPr>
          <a:xfrm>
            <a:off x="3886200" y="2286000"/>
            <a:ext cx="2266967" cy="3693319"/>
          </a:xfrm>
          <a:prstGeom prst="rect">
            <a:avLst/>
          </a:prstGeom>
          <a:noFill/>
        </p:spPr>
        <p:txBody>
          <a:bodyPr wrap="none" rtlCol="0">
            <a:spAutoFit/>
          </a:bodyPr>
          <a:lstStyle/>
          <a:p>
            <a:r>
              <a:rPr lang="en-US" dirty="0" smtClean="0"/>
              <a:t>The Disciplinary Mind</a:t>
            </a:r>
          </a:p>
          <a:p>
            <a:endParaRPr lang="en-US" dirty="0" smtClean="0"/>
          </a:p>
          <a:p>
            <a:r>
              <a:rPr lang="en-US" dirty="0" smtClean="0"/>
              <a:t>The Synthesizing Mind</a:t>
            </a:r>
          </a:p>
          <a:p>
            <a:endParaRPr lang="en-US" dirty="0" smtClean="0"/>
          </a:p>
          <a:p>
            <a:r>
              <a:rPr lang="en-US" dirty="0" smtClean="0"/>
              <a:t>The Creating Mind</a:t>
            </a:r>
          </a:p>
          <a:p>
            <a:endParaRPr lang="en-US" dirty="0" smtClean="0"/>
          </a:p>
          <a:p>
            <a:r>
              <a:rPr lang="en-US" dirty="0" smtClean="0"/>
              <a:t>The Respectful Mind</a:t>
            </a:r>
          </a:p>
          <a:p>
            <a:endParaRPr lang="en-US" dirty="0" smtClean="0"/>
          </a:p>
          <a:p>
            <a:r>
              <a:rPr lang="en-US" dirty="0" smtClean="0"/>
              <a:t>The Ethical Mind</a:t>
            </a:r>
          </a:p>
          <a:p>
            <a:endParaRPr lang="en-US" dirty="0" smtClean="0"/>
          </a:p>
          <a:p>
            <a:endParaRPr lang="en-US" dirty="0" smtClean="0"/>
          </a:p>
          <a:p>
            <a:endParaRPr lang="en-US" dirty="0" smtClean="0"/>
          </a:p>
          <a:p>
            <a:endParaRPr lang="en-US" dirty="0"/>
          </a:p>
        </p:txBody>
      </p:sp>
      <p:sp>
        <p:nvSpPr>
          <p:cNvPr id="4" name="TextBox 3"/>
          <p:cNvSpPr txBox="1"/>
          <p:nvPr/>
        </p:nvSpPr>
        <p:spPr>
          <a:xfrm>
            <a:off x="2514600" y="1143000"/>
            <a:ext cx="6248400" cy="923330"/>
          </a:xfrm>
          <a:prstGeom prst="rect">
            <a:avLst/>
          </a:prstGeom>
          <a:noFill/>
        </p:spPr>
        <p:txBody>
          <a:bodyPr wrap="square" rtlCol="0">
            <a:spAutoFit/>
          </a:bodyPr>
          <a:lstStyle/>
          <a:p>
            <a:r>
              <a:rPr lang="en-US" dirty="0" smtClean="0"/>
              <a:t>Howard  Gardner believes that the specific cognitive abilities that will be sought and cultivated by leaders in the years ahead include:</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685800"/>
            <a:ext cx="6934200" cy="5200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49058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7030A0"/>
                </a:solidFill>
              </a:rPr>
              <a:t>The Mind Body Problem</a:t>
            </a:r>
            <a:r>
              <a:rPr lang="en-US" dirty="0" smtClean="0">
                <a:solidFill>
                  <a:srgbClr val="7030A0"/>
                </a:solidFill>
              </a:rPr>
              <a:t/>
            </a:r>
            <a:br>
              <a:rPr lang="en-US" dirty="0" smtClean="0">
                <a:solidFill>
                  <a:srgbClr val="7030A0"/>
                </a:solidFill>
              </a:rPr>
            </a:br>
            <a:endParaRPr lang="en-US" dirty="0">
              <a:solidFill>
                <a:srgbClr val="7030A0"/>
              </a:solidFill>
            </a:endParaRPr>
          </a:p>
        </p:txBody>
      </p:sp>
      <p:sp>
        <p:nvSpPr>
          <p:cNvPr id="3" name="Content Placeholder 2"/>
          <p:cNvSpPr>
            <a:spLocks noGrp="1"/>
          </p:cNvSpPr>
          <p:nvPr>
            <p:ph idx="4294967295"/>
          </p:nvPr>
        </p:nvSpPr>
        <p:spPr>
          <a:xfrm>
            <a:off x="1143000" y="914400"/>
            <a:ext cx="8001000" cy="5334000"/>
          </a:xfrm>
        </p:spPr>
        <p:txBody>
          <a:bodyPr>
            <a:normAutofit fontScale="92500" lnSpcReduction="10000"/>
          </a:bodyPr>
          <a:lstStyle/>
          <a:p>
            <a:pPr>
              <a:buNone/>
            </a:pPr>
            <a:r>
              <a:rPr lang="en-US" sz="2000" dirty="0" smtClean="0">
                <a:solidFill>
                  <a:srgbClr val="7030A0"/>
                </a:solidFill>
                <a:effectLst>
                  <a:outerShdw blurRad="38100" dist="38100" dir="2700000" algn="tl">
                    <a:srgbClr val="000000">
                      <a:alpha val="43137"/>
                    </a:srgbClr>
                  </a:outerShdw>
                </a:effectLst>
              </a:rPr>
              <a:t>                                                                                                                                </a:t>
            </a:r>
            <a:endParaRPr lang="en-US" sz="2000" b="1" dirty="0" smtClean="0">
              <a:hlinkClick r:id="rId3"/>
            </a:endParaRPr>
          </a:p>
          <a:p>
            <a:pPr>
              <a:buNone/>
            </a:pPr>
            <a:r>
              <a:rPr lang="en-US" sz="2000" dirty="0" smtClean="0">
                <a:solidFill>
                  <a:srgbClr val="7030A0"/>
                </a:solidFill>
              </a:rPr>
              <a:t>					</a:t>
            </a:r>
            <a:endParaRPr lang="en-US" sz="2000" b="1" dirty="0" smtClean="0">
              <a:effectLst>
                <a:outerShdw blurRad="38100" dist="38100" dir="2700000" algn="tl">
                  <a:srgbClr val="000000">
                    <a:alpha val="43137"/>
                  </a:srgbClr>
                </a:outerShdw>
              </a:effectLst>
              <a:hlinkClick r:id="rId3"/>
            </a:endParaRPr>
          </a:p>
          <a:p>
            <a:pPr>
              <a:buNone/>
            </a:pPr>
            <a:endParaRPr lang="en-US" sz="2000" b="1" dirty="0" smtClean="0">
              <a:hlinkClick r:id="rId3"/>
            </a:endParaRPr>
          </a:p>
          <a:p>
            <a:pPr>
              <a:buNone/>
            </a:pPr>
            <a:endParaRPr lang="en-US" sz="2000" b="1" dirty="0" smtClean="0">
              <a:hlinkClick r:id="rId3"/>
            </a:endParaRPr>
          </a:p>
          <a:p>
            <a:pPr>
              <a:buNone/>
            </a:pPr>
            <a:endParaRPr lang="en-US" sz="2000" b="1" dirty="0" smtClean="0">
              <a:hlinkClick r:id="rId3"/>
            </a:endParaRPr>
          </a:p>
          <a:p>
            <a:pPr>
              <a:buNone/>
            </a:pPr>
            <a:endParaRPr lang="en-US" sz="2000" b="1" dirty="0" smtClean="0">
              <a:hlinkClick r:id="rId3"/>
            </a:endParaRPr>
          </a:p>
          <a:p>
            <a:pPr>
              <a:buNone/>
            </a:pPr>
            <a:endParaRPr lang="en-US" sz="2000" b="1" dirty="0" smtClean="0">
              <a:hlinkClick r:id="rId3"/>
            </a:endParaRPr>
          </a:p>
          <a:p>
            <a:pPr>
              <a:buNone/>
            </a:pPr>
            <a:endParaRPr lang="en-US" sz="2000" b="1" dirty="0" smtClean="0">
              <a:hlinkClick r:id="rId3"/>
            </a:endParaRPr>
          </a:p>
          <a:p>
            <a:pPr>
              <a:buNone/>
            </a:pPr>
            <a:endParaRPr lang="en-US" sz="2000" b="1" dirty="0" smtClean="0">
              <a:hlinkClick r:id="rId3"/>
            </a:endParaRPr>
          </a:p>
          <a:p>
            <a:pPr>
              <a:buNone/>
            </a:pPr>
            <a:endParaRPr lang="en-US" sz="2000" b="1" dirty="0" smtClean="0">
              <a:hlinkClick r:id="rId3"/>
            </a:endParaRPr>
          </a:p>
          <a:p>
            <a:pPr>
              <a:buNone/>
            </a:pPr>
            <a:endParaRPr lang="en-US" sz="2000" b="1" dirty="0" smtClean="0">
              <a:hlinkClick r:id="rId3"/>
            </a:endParaRPr>
          </a:p>
          <a:p>
            <a:pPr>
              <a:buNone/>
            </a:pPr>
            <a:endParaRPr lang="en-US" sz="2000" b="1" dirty="0" smtClean="0">
              <a:hlinkClick r:id="rId3"/>
            </a:endParaRPr>
          </a:p>
          <a:p>
            <a:pPr>
              <a:buNone/>
            </a:pPr>
            <a:endParaRPr lang="en-US" sz="2000" b="1" dirty="0" smtClean="0">
              <a:hlinkClick r:id="rId3"/>
            </a:endParaRPr>
          </a:p>
          <a:p>
            <a:pPr>
              <a:buNone/>
            </a:pPr>
            <a:endParaRPr lang="en-US" sz="1600" b="1" dirty="0" smtClean="0">
              <a:solidFill>
                <a:srgbClr val="0070C0"/>
              </a:solidFill>
              <a:hlinkClick r:id="rId3"/>
            </a:endParaRPr>
          </a:p>
          <a:p>
            <a:pPr>
              <a:buNone/>
            </a:pPr>
            <a:r>
              <a:rPr lang="en-US" sz="1500" dirty="0" smtClean="0">
                <a:solidFill>
                  <a:srgbClr val="0070C0"/>
                </a:solidFill>
                <a:hlinkClick r:id="rId3"/>
              </a:rPr>
              <a:t>http://www.thefreedictionary.com/embodiment</a:t>
            </a:r>
            <a:endParaRPr lang="en-US" sz="1500" dirty="0" smtClean="0">
              <a:solidFill>
                <a:srgbClr val="0070C0"/>
              </a:solidFill>
            </a:endParaRPr>
          </a:p>
          <a:p>
            <a:pPr>
              <a:buNone/>
            </a:pPr>
            <a:r>
              <a:rPr lang="en-US" sz="1500" dirty="0" smtClean="0">
                <a:solidFill>
                  <a:srgbClr val="0070C0"/>
                </a:solidFill>
                <a:hlinkClick r:id="rId4"/>
              </a:rPr>
              <a:t>http://www.youtube.com/user/mindsignonline</a:t>
            </a:r>
            <a:endParaRPr lang="en-US" sz="1500" dirty="0" smtClean="0">
              <a:solidFill>
                <a:srgbClr val="0070C0"/>
              </a:solidFill>
            </a:endParaRPr>
          </a:p>
          <a:p>
            <a:pPr>
              <a:buNone/>
            </a:pPr>
            <a:endParaRPr lang="en-US" sz="1600" b="1" dirty="0" smtClean="0">
              <a:solidFill>
                <a:srgbClr val="0070C0"/>
              </a:solidFill>
            </a:endParaRPr>
          </a:p>
          <a:p>
            <a:endParaRPr lang="en-US" sz="1600" dirty="0">
              <a:solidFill>
                <a:srgbClr val="0070C0"/>
              </a:solidFill>
            </a:endParaRPr>
          </a:p>
        </p:txBody>
      </p:sp>
      <p:pic>
        <p:nvPicPr>
          <p:cNvPr id="4" name="Picture 3" descr="avatar sully.jpeg"/>
          <p:cNvPicPr>
            <a:picLocks noChangeAspect="1"/>
          </p:cNvPicPr>
          <p:nvPr/>
        </p:nvPicPr>
        <p:blipFill>
          <a:blip r:embed="rId5" cstate="print"/>
          <a:stretch>
            <a:fillRect/>
          </a:stretch>
        </p:blipFill>
        <p:spPr>
          <a:xfrm>
            <a:off x="1524000" y="3886200"/>
            <a:ext cx="2857500" cy="1600200"/>
          </a:xfrm>
          <a:prstGeom prst="rect">
            <a:avLst/>
          </a:prstGeom>
        </p:spPr>
      </p:pic>
      <p:pic>
        <p:nvPicPr>
          <p:cNvPr id="5" name="Picture 4" descr="avatar__jake_sully_avatar-1024x768.jpg"/>
          <p:cNvPicPr>
            <a:picLocks noChangeAspect="1"/>
          </p:cNvPicPr>
          <p:nvPr/>
        </p:nvPicPr>
        <p:blipFill>
          <a:blip r:embed="rId6" cstate="print"/>
          <a:srcRect t="1563"/>
          <a:stretch>
            <a:fillRect/>
          </a:stretch>
        </p:blipFill>
        <p:spPr>
          <a:xfrm>
            <a:off x="5105400" y="2971800"/>
            <a:ext cx="3495040" cy="2580298"/>
          </a:xfrm>
          <a:prstGeom prst="rect">
            <a:avLst/>
          </a:prstGeom>
        </p:spPr>
      </p:pic>
      <p:pic>
        <p:nvPicPr>
          <p:cNvPr id="6" name="Picture 5" descr="avatar bed.jpeg"/>
          <p:cNvPicPr>
            <a:picLocks noChangeAspect="1"/>
          </p:cNvPicPr>
          <p:nvPr/>
        </p:nvPicPr>
        <p:blipFill>
          <a:blip r:embed="rId7" cstate="print"/>
          <a:srcRect l="17391"/>
          <a:stretch>
            <a:fillRect/>
          </a:stretch>
        </p:blipFill>
        <p:spPr>
          <a:xfrm>
            <a:off x="1524000" y="1828800"/>
            <a:ext cx="2826200" cy="1447800"/>
          </a:xfrm>
          <a:prstGeom prst="rect">
            <a:avLst/>
          </a:prstGeom>
        </p:spPr>
      </p:pic>
      <p:sp>
        <p:nvSpPr>
          <p:cNvPr id="7" name="TextBox 6"/>
          <p:cNvSpPr txBox="1"/>
          <p:nvPr/>
        </p:nvSpPr>
        <p:spPr>
          <a:xfrm>
            <a:off x="4953000" y="1600200"/>
            <a:ext cx="3733800" cy="830997"/>
          </a:xfrm>
          <a:prstGeom prst="rect">
            <a:avLst/>
          </a:prstGeom>
          <a:noFill/>
        </p:spPr>
        <p:txBody>
          <a:bodyPr wrap="square" rtlCol="0">
            <a:spAutoFit/>
          </a:bodyPr>
          <a:lstStyle/>
          <a:p>
            <a:r>
              <a:rPr lang="en-US" sz="2400" dirty="0" smtClean="0">
                <a:solidFill>
                  <a:schemeClr val="accent4">
                    <a:lumMod val="75000"/>
                  </a:schemeClr>
                </a:solidFill>
                <a:effectLst>
                  <a:outerShdw blurRad="38100" dist="38100" dir="2700000" algn="tl">
                    <a:srgbClr val="000000">
                      <a:alpha val="43137"/>
                    </a:srgbClr>
                  </a:outerShdw>
                </a:effectLst>
              </a:rPr>
              <a:t> EMBODIMENT</a:t>
            </a:r>
          </a:p>
          <a:p>
            <a:pPr>
              <a:buFont typeface="Arial" pitchFamily="34" charset="0"/>
              <a:buChar char="•"/>
            </a:pPr>
            <a:r>
              <a:rPr lang="en-US" sz="2400" dirty="0" smtClean="0">
                <a:solidFill>
                  <a:schemeClr val="accent4">
                    <a:lumMod val="75000"/>
                  </a:schemeClr>
                </a:solidFill>
                <a:effectLst>
                  <a:outerShdw blurRad="38100" dist="38100" dir="2700000" algn="tl">
                    <a:srgbClr val="000000">
                      <a:alpha val="43137"/>
                    </a:srgbClr>
                  </a:outerShdw>
                </a:effectLst>
              </a:rPr>
              <a:t> AVATAR ?</a:t>
            </a:r>
            <a:endParaRPr lang="en-US" sz="2400" dirty="0">
              <a:solidFill>
                <a:schemeClr val="accent4">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7030A0"/>
                </a:solidFill>
              </a:rPr>
              <a:t>Creating Mind</a:t>
            </a:r>
            <a:endParaRPr lang="en-US" sz="2800" b="1" dirty="0">
              <a:solidFill>
                <a:srgbClr val="7030A0"/>
              </a:solidFill>
            </a:endParaRPr>
          </a:p>
        </p:txBody>
      </p:sp>
      <p:sp>
        <p:nvSpPr>
          <p:cNvPr id="3" name="Content Placeholder 2"/>
          <p:cNvSpPr>
            <a:spLocks noGrp="1"/>
          </p:cNvSpPr>
          <p:nvPr>
            <p:ph idx="1"/>
          </p:nvPr>
        </p:nvSpPr>
        <p:spPr/>
        <p:txBody>
          <a:bodyPr>
            <a:normAutofit/>
          </a:bodyPr>
          <a:lstStyle/>
          <a:p>
            <a:pPr marL="82296" indent="0">
              <a:buClr>
                <a:srgbClr val="00B050"/>
              </a:buClr>
              <a:buNone/>
            </a:pPr>
            <a:r>
              <a:rPr lang="en-US" sz="2000" dirty="0" smtClean="0">
                <a:solidFill>
                  <a:srgbClr val="002060"/>
                </a:solidFill>
              </a:rPr>
              <a:t> </a:t>
            </a:r>
            <a:r>
              <a:rPr lang="en-US" sz="2000" dirty="0" smtClean="0">
                <a:solidFill>
                  <a:srgbClr val="7030A0"/>
                </a:solidFill>
              </a:rPr>
              <a:t>The creating mind brings forth new ideas, poses unfamiliar questions,    conjures up fresh ways of thinking, arrives at unexpected answers.”</a:t>
            </a:r>
          </a:p>
        </p:txBody>
      </p:sp>
      <p:pic>
        <p:nvPicPr>
          <p:cNvPr id="819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987" t="3628" r="3679" b="29071"/>
          <a:stretch/>
        </p:blipFill>
        <p:spPr bwMode="auto">
          <a:xfrm>
            <a:off x="914400" y="2362200"/>
            <a:ext cx="4894729" cy="3962400"/>
          </a:xfrm>
          <a:prstGeom prst="rect">
            <a:avLst/>
          </a:prstGeom>
          <a:noFill/>
          <a:ln w="38100">
            <a:solidFill>
              <a:srgbClr val="00B05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5400" y="2133600"/>
            <a:ext cx="2047875" cy="2228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29337" y="5181600"/>
            <a:ext cx="2895600" cy="1169551"/>
          </a:xfrm>
          <a:prstGeom prst="rect">
            <a:avLst/>
          </a:prstGeom>
        </p:spPr>
        <p:txBody>
          <a:bodyPr wrap="square">
            <a:spAutoFit/>
          </a:bodyPr>
          <a:lstStyle/>
          <a:p>
            <a:r>
              <a:rPr lang="en-US" sz="1400" dirty="0">
                <a:solidFill>
                  <a:prstClr val="black"/>
                </a:solidFill>
              </a:rPr>
              <a:t> The creative person takes chances, and therefore must also be ready for negative feedback,  </a:t>
            </a:r>
            <a:r>
              <a:rPr lang="en-US" sz="1400" dirty="0" smtClean="0">
                <a:solidFill>
                  <a:prstClr val="black"/>
                </a:solidFill>
              </a:rPr>
              <a:t>which </a:t>
            </a:r>
            <a:r>
              <a:rPr lang="en-US" sz="1400" dirty="0">
                <a:solidFill>
                  <a:prstClr val="black"/>
                </a:solidFill>
              </a:rPr>
              <a:t>can often be used to change direction and make forward progress.</a:t>
            </a:r>
            <a:endParaRPr lang="en-US" dirty="0"/>
          </a:p>
        </p:txBody>
      </p:sp>
    </p:spTree>
    <p:extLst>
      <p:ext uri="{BB962C8B-B14F-4D97-AF65-F5344CB8AC3E}">
        <p14:creationId xmlns="" xmlns:p14="http://schemas.microsoft.com/office/powerpoint/2010/main" val="36982255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a:bodyPr>
          <a:lstStyle/>
          <a:p>
            <a:r>
              <a:rPr lang="en-US" sz="3200" b="1" dirty="0" smtClean="0">
                <a:solidFill>
                  <a:schemeClr val="accent3">
                    <a:lumMod val="75000"/>
                  </a:schemeClr>
                </a:solidFill>
              </a:rPr>
              <a:t>Discipline Mind</a:t>
            </a:r>
            <a:endParaRPr lang="en-US" sz="3200" b="1" dirty="0">
              <a:solidFill>
                <a:schemeClr val="accent3">
                  <a:lumMod val="75000"/>
                </a:schemeClr>
              </a:solidFill>
            </a:endParaRPr>
          </a:p>
        </p:txBody>
      </p:sp>
      <p:sp>
        <p:nvSpPr>
          <p:cNvPr id="7" name="TextBox 6"/>
          <p:cNvSpPr txBox="1"/>
          <p:nvPr/>
        </p:nvSpPr>
        <p:spPr>
          <a:xfrm>
            <a:off x="4114800" y="4891833"/>
            <a:ext cx="3692754" cy="1323439"/>
          </a:xfrm>
          <a:prstGeom prst="rect">
            <a:avLst/>
          </a:prstGeom>
          <a:noFill/>
        </p:spPr>
        <p:txBody>
          <a:bodyPr wrap="square" rtlCol="0">
            <a:spAutoFit/>
          </a:bodyPr>
          <a:lstStyle/>
          <a:p>
            <a:pPr algn="just"/>
            <a:r>
              <a:rPr lang="en-US" sz="1600" dirty="0"/>
              <a:t>In this age of digital media and information overload, students with knowledge within a discipline must be able to sort out what is important and what is not from the massive amount of available information</a:t>
            </a:r>
          </a:p>
        </p:txBody>
      </p:sp>
      <p:sp>
        <p:nvSpPr>
          <p:cNvPr id="8" name="Rectangle 7"/>
          <p:cNvSpPr/>
          <p:nvPr/>
        </p:nvSpPr>
        <p:spPr>
          <a:xfrm>
            <a:off x="1143000" y="2590800"/>
            <a:ext cx="4835754" cy="1754326"/>
          </a:xfrm>
          <a:prstGeom prst="rect">
            <a:avLst/>
          </a:prstGeom>
        </p:spPr>
        <p:txBody>
          <a:bodyPr wrap="square">
            <a:spAutoFit/>
          </a:bodyPr>
          <a:lstStyle/>
          <a:p>
            <a:r>
              <a:rPr lang="en-GB" dirty="0">
                <a:solidFill>
                  <a:schemeClr val="accent4">
                    <a:lumMod val="50000"/>
                  </a:schemeClr>
                </a:solidFill>
                <a:latin typeface="Times New Roman"/>
                <a:ea typeface="Times New Roman"/>
              </a:rPr>
              <a:t>Disciplinary thinking is the deeply different ways in which scientists or historians or artists approach their daily work. </a:t>
            </a:r>
            <a:r>
              <a:rPr lang="en-GB" dirty="0" smtClean="0">
                <a:solidFill>
                  <a:schemeClr val="accent4">
                    <a:lumMod val="50000"/>
                  </a:schemeClr>
                </a:solidFill>
                <a:latin typeface="Times New Roman"/>
                <a:ea typeface="Times New Roman"/>
              </a:rPr>
              <a:t>.. </a:t>
            </a:r>
          </a:p>
          <a:p>
            <a:r>
              <a:rPr lang="en-GB" dirty="0" smtClean="0">
                <a:solidFill>
                  <a:schemeClr val="accent4">
                    <a:lumMod val="50000"/>
                  </a:schemeClr>
                </a:solidFill>
                <a:latin typeface="Times New Roman"/>
                <a:ea typeface="Times New Roman"/>
              </a:rPr>
              <a:t>A discipline mind studies an area to </a:t>
            </a:r>
            <a:r>
              <a:rPr lang="en-GB" dirty="0">
                <a:solidFill>
                  <a:schemeClr val="accent4">
                    <a:lumMod val="50000"/>
                  </a:schemeClr>
                </a:solidFill>
                <a:latin typeface="Times New Roman"/>
                <a:ea typeface="Times New Roman"/>
              </a:rPr>
              <a:t>make sense of what is happening in our world in terms of current events and new discoveries</a:t>
            </a:r>
            <a:endParaRPr lang="en-US" dirty="0">
              <a:solidFill>
                <a:schemeClr val="accent4">
                  <a:lumMod val="50000"/>
                </a:schemeClr>
              </a:solidFill>
            </a:endParaRPr>
          </a:p>
        </p:txBody>
      </p:sp>
      <p:sp>
        <p:nvSpPr>
          <p:cNvPr id="9" name="TextBox 8"/>
          <p:cNvSpPr txBox="1"/>
          <p:nvPr/>
        </p:nvSpPr>
        <p:spPr>
          <a:xfrm>
            <a:off x="1295400" y="1307943"/>
            <a:ext cx="7397292" cy="923330"/>
          </a:xfrm>
          <a:prstGeom prst="rect">
            <a:avLst/>
          </a:prstGeom>
          <a:noFill/>
        </p:spPr>
        <p:txBody>
          <a:bodyPr wrap="square" rtlCol="0">
            <a:spAutoFit/>
          </a:bodyPr>
          <a:lstStyle/>
          <a:p>
            <a:pPr algn="just"/>
            <a:r>
              <a:rPr lang="en-US" dirty="0" smtClean="0">
                <a:solidFill>
                  <a:schemeClr val="accent4">
                    <a:lumMod val="50000"/>
                  </a:schemeClr>
                </a:solidFill>
              </a:rPr>
              <a:t>A discipline mind, is mastery of at least one way of thinking, a distinctive mode of cognition that recognizes a specific scholarly discipline, craft or profession.” </a:t>
            </a:r>
            <a:r>
              <a:rPr lang="en-US" sz="1400" dirty="0" smtClean="0">
                <a:solidFill>
                  <a:schemeClr val="accent4">
                    <a:lumMod val="50000"/>
                  </a:schemeClr>
                </a:solidFill>
              </a:rPr>
              <a:t>Gardner </a:t>
            </a:r>
            <a:endParaRPr lang="en-US" sz="1400" dirty="0">
              <a:solidFill>
                <a:schemeClr val="accent4">
                  <a:lumMod val="50000"/>
                </a:schemeClr>
              </a:solidFill>
            </a:endParaRPr>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86270" y="4775683"/>
            <a:ext cx="2137994" cy="1448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14667"/>
          <a:stretch/>
        </p:blipFill>
        <p:spPr bwMode="auto">
          <a:xfrm>
            <a:off x="5978754" y="2232055"/>
            <a:ext cx="1828800" cy="2143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163402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44650" y="1447800"/>
            <a:ext cx="7499350" cy="4800600"/>
          </a:xfrm>
        </p:spPr>
        <p:txBody>
          <a:bodyPr>
            <a:normAutofit/>
          </a:bodyPr>
          <a:lstStyle/>
          <a:p>
            <a:pPr marL="356616" lvl="1" indent="0">
              <a:buClr>
                <a:srgbClr val="0070C0"/>
              </a:buClr>
              <a:buNone/>
            </a:pPr>
            <a:r>
              <a:rPr lang="en-US" sz="1800" dirty="0" smtClean="0">
                <a:solidFill>
                  <a:srgbClr val="002060"/>
                </a:solidFill>
              </a:rPr>
              <a:t>Responding sympathetically, and constructively to differences among groups, seeking to understand to understand and work with others who are different; extending beyond mere tolerance and political correctness. (Gardner, pg. 157)</a:t>
            </a:r>
            <a:endParaRPr lang="en-US" sz="1800" dirty="0">
              <a:solidFill>
                <a:srgbClr val="002060"/>
              </a:solidFill>
            </a:endParaRPr>
          </a:p>
        </p:txBody>
      </p:sp>
      <p:sp>
        <p:nvSpPr>
          <p:cNvPr id="2" name="Title 1"/>
          <p:cNvSpPr>
            <a:spLocks noGrp="1"/>
          </p:cNvSpPr>
          <p:nvPr>
            <p:ph type="title" idx="4294967295"/>
          </p:nvPr>
        </p:nvSpPr>
        <p:spPr>
          <a:xfrm>
            <a:off x="1644650" y="274638"/>
            <a:ext cx="7499350" cy="1143000"/>
          </a:xfrm>
        </p:spPr>
        <p:txBody>
          <a:bodyPr>
            <a:normAutofit/>
          </a:bodyPr>
          <a:lstStyle/>
          <a:p>
            <a:r>
              <a:rPr lang="en-US" sz="3600" dirty="0" smtClean="0">
                <a:solidFill>
                  <a:schemeClr val="accent4">
                    <a:lumMod val="50000"/>
                  </a:schemeClr>
                </a:solidFill>
              </a:rPr>
              <a:t>Respectful Mind</a:t>
            </a:r>
            <a:endParaRPr lang="en-US" sz="3600" dirty="0">
              <a:solidFill>
                <a:schemeClr val="accent4">
                  <a:lumMod val="50000"/>
                </a:schemeClr>
              </a:solidFill>
            </a:endParaRPr>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195" y="2019300"/>
            <a:ext cx="1845207"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48200" y="5791200"/>
            <a:ext cx="4777563" cy="830997"/>
          </a:xfrm>
          <a:prstGeom prst="rect">
            <a:avLst/>
          </a:prstGeom>
        </p:spPr>
        <p:txBody>
          <a:bodyPr wrap="square">
            <a:spAutoFit/>
          </a:bodyPr>
          <a:lstStyle/>
          <a:p>
            <a:r>
              <a:rPr lang="en-US" sz="1600" dirty="0" smtClean="0"/>
              <a:t>A </a:t>
            </a:r>
            <a:r>
              <a:rPr lang="en-US" sz="1600" dirty="0"/>
              <a:t>respectful and ethical mind is developed </a:t>
            </a:r>
            <a:r>
              <a:rPr lang="en-US" sz="1600" dirty="0" smtClean="0"/>
              <a:t>when </a:t>
            </a:r>
            <a:r>
              <a:rPr lang="en-US" sz="1600" dirty="0"/>
              <a:t>students are exposed to various people </a:t>
            </a:r>
            <a:r>
              <a:rPr lang="en-US" sz="1600" dirty="0" smtClean="0"/>
              <a:t>and </a:t>
            </a:r>
          </a:p>
          <a:p>
            <a:r>
              <a:rPr lang="en-US" sz="1600" dirty="0" smtClean="0"/>
              <a:t>opinions </a:t>
            </a:r>
            <a:r>
              <a:rPr lang="en-US" sz="1600" dirty="0"/>
              <a:t>from a young age.</a:t>
            </a:r>
          </a:p>
        </p:txBody>
      </p:sp>
      <p:pic>
        <p:nvPicPr>
          <p:cNvPr id="921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3352800"/>
            <a:ext cx="3116126" cy="2352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68571" y="3733800"/>
            <a:ext cx="2819400" cy="1754326"/>
          </a:xfrm>
          <a:prstGeom prst="rect">
            <a:avLst/>
          </a:prstGeom>
        </p:spPr>
        <p:txBody>
          <a:bodyPr wrap="square">
            <a:spAutoFit/>
          </a:bodyPr>
          <a:lstStyle/>
          <a:p>
            <a:r>
              <a:rPr lang="en-US" dirty="0" smtClean="0"/>
              <a:t>Gardner: Cultivating </a:t>
            </a:r>
            <a:r>
              <a:rPr lang="en-US" dirty="0"/>
              <a:t>respect and emotional and interpersonal intelligence </a:t>
            </a:r>
            <a:r>
              <a:rPr lang="en-US" dirty="0" smtClean="0"/>
              <a:t>are </a:t>
            </a:r>
            <a:r>
              <a:rPr lang="en-US" dirty="0"/>
              <a:t>essential goals in a world where diversity of perspectives is a fact of life.</a:t>
            </a:r>
          </a:p>
        </p:txBody>
      </p:sp>
    </p:spTree>
    <p:extLst>
      <p:ext uri="{BB962C8B-B14F-4D97-AF65-F5344CB8AC3E}">
        <p14:creationId xmlns="" xmlns:p14="http://schemas.microsoft.com/office/powerpoint/2010/main" val="19011915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44650" y="1447800"/>
            <a:ext cx="7499350" cy="4800600"/>
          </a:xfrm>
        </p:spPr>
        <p:txBody>
          <a:bodyPr>
            <a:normAutofit/>
          </a:bodyPr>
          <a:lstStyle/>
          <a:p>
            <a:pPr marL="82296" indent="0">
              <a:buNone/>
            </a:pPr>
            <a:r>
              <a:rPr lang="en-US" sz="2000" dirty="0" smtClean="0"/>
              <a:t>The </a:t>
            </a:r>
            <a:r>
              <a:rPr lang="en-US" sz="2000" dirty="0"/>
              <a:t>Ethical mind is able to merge roles at work and as a citizen and act consistently with those </a:t>
            </a:r>
            <a:r>
              <a:rPr lang="en-US" sz="2000" dirty="0" smtClean="0"/>
              <a:t>conceptualizations, </a:t>
            </a:r>
            <a:r>
              <a:rPr lang="en-US" sz="2000" dirty="0"/>
              <a:t>striving towards good work and good citizenship.</a:t>
            </a:r>
          </a:p>
        </p:txBody>
      </p:sp>
      <p:sp>
        <p:nvSpPr>
          <p:cNvPr id="2" name="Title 1"/>
          <p:cNvSpPr>
            <a:spLocks noGrp="1"/>
          </p:cNvSpPr>
          <p:nvPr>
            <p:ph type="title" idx="4294967295"/>
          </p:nvPr>
        </p:nvSpPr>
        <p:spPr>
          <a:xfrm>
            <a:off x="1644650" y="274638"/>
            <a:ext cx="7499350" cy="1143000"/>
          </a:xfrm>
        </p:spPr>
        <p:txBody>
          <a:bodyPr>
            <a:normAutofit/>
          </a:bodyPr>
          <a:lstStyle/>
          <a:p>
            <a:r>
              <a:rPr lang="en-US" sz="3200" b="1" dirty="0" smtClean="0">
                <a:solidFill>
                  <a:srgbClr val="002060"/>
                </a:solidFill>
              </a:rPr>
              <a:t>Ethical Mind</a:t>
            </a:r>
            <a:endParaRPr lang="en-US" sz="3200" b="1" dirty="0">
              <a:solidFill>
                <a:srgbClr val="002060"/>
              </a:solidFill>
            </a:endParaRPr>
          </a:p>
        </p:txBody>
      </p:sp>
      <p:sp>
        <p:nvSpPr>
          <p:cNvPr id="4" name="Rectangle 3"/>
          <p:cNvSpPr/>
          <p:nvPr/>
        </p:nvSpPr>
        <p:spPr>
          <a:xfrm>
            <a:off x="3290777" y="3750309"/>
            <a:ext cx="3352800" cy="923330"/>
          </a:xfrm>
          <a:prstGeom prst="rect">
            <a:avLst/>
          </a:prstGeom>
        </p:spPr>
        <p:txBody>
          <a:bodyPr wrap="square">
            <a:spAutoFit/>
          </a:bodyPr>
          <a:lstStyle/>
          <a:p>
            <a:r>
              <a:rPr lang="en-US" dirty="0"/>
              <a:t>The fulfillment of one’s professional responsibilities and moral obligations as a citizen.</a:t>
            </a:r>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2971800"/>
            <a:ext cx="1763444" cy="17018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950381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4">
                    <a:lumMod val="75000"/>
                  </a:schemeClr>
                </a:solidFill>
              </a:rPr>
              <a:t>	</a:t>
            </a:r>
            <a:r>
              <a:rPr lang="en-US" sz="3200" dirty="0" smtClean="0">
                <a:solidFill>
                  <a:srgbClr val="0070C0"/>
                </a:solidFill>
              </a:rPr>
              <a:t>Synthesizing mind</a:t>
            </a:r>
            <a:endParaRPr lang="en-US" sz="3200" dirty="0">
              <a:solidFill>
                <a:srgbClr val="0070C0"/>
              </a:solidFill>
            </a:endParaRPr>
          </a:p>
        </p:txBody>
      </p:sp>
      <p:sp>
        <p:nvSpPr>
          <p:cNvPr id="3" name="Content Placeholder 2"/>
          <p:cNvSpPr>
            <a:spLocks noGrp="1"/>
          </p:cNvSpPr>
          <p:nvPr>
            <p:ph idx="1"/>
          </p:nvPr>
        </p:nvSpPr>
        <p:spPr>
          <a:xfrm>
            <a:off x="1447800" y="1447800"/>
            <a:ext cx="7498080" cy="4800600"/>
          </a:xfrm>
        </p:spPr>
        <p:txBody>
          <a:bodyPr>
            <a:normAutofit/>
          </a:bodyPr>
          <a:lstStyle/>
          <a:p>
            <a:pPr marL="82296" indent="0">
              <a:buNone/>
            </a:pPr>
            <a:r>
              <a:rPr lang="en-US" sz="2000" dirty="0" smtClean="0"/>
              <a:t>	</a:t>
            </a:r>
            <a:r>
              <a:rPr lang="en-US" sz="1800" dirty="0" smtClean="0"/>
              <a:t>A person who engages a synthesizing mind, takes information 	from disparate sources,  “understands and evaluates that 	information objectively,  and puts it together in ways that make 	sense to the synthesizer and also to other people” </a:t>
            </a:r>
            <a:r>
              <a:rPr lang="en-US" sz="1400" dirty="0"/>
              <a:t>H. </a:t>
            </a:r>
            <a:r>
              <a:rPr lang="en-US" sz="1400" dirty="0" smtClean="0"/>
              <a:t>Gardner</a:t>
            </a:r>
          </a:p>
          <a:p>
            <a:pPr marL="82296" indent="0">
              <a:buNone/>
            </a:pPr>
            <a:r>
              <a:rPr lang="en-US" sz="1400" dirty="0" smtClean="0"/>
              <a:t>	A </a:t>
            </a:r>
            <a:r>
              <a:rPr lang="en-US" sz="1400" dirty="0"/>
              <a:t>student with a synthesizing mind can make sense of what she has learned, and can </a:t>
            </a:r>
            <a:r>
              <a:rPr lang="en-US" sz="1400" dirty="0" smtClean="0"/>
              <a:t>	convey </a:t>
            </a:r>
            <a:r>
              <a:rPr lang="en-US" sz="1400" dirty="0"/>
              <a:t>it to others when she needs to do so.</a:t>
            </a:r>
          </a:p>
          <a:p>
            <a:pPr marL="82296" indent="0">
              <a:buNone/>
            </a:pPr>
            <a:endParaRPr lang="en-US" sz="2000" dirty="0" smtClean="0"/>
          </a:p>
          <a:p>
            <a:pPr marL="82296" indent="0">
              <a:buNone/>
            </a:pPr>
            <a:r>
              <a:rPr lang="en-US" sz="2000" dirty="0"/>
              <a:t>	</a:t>
            </a:r>
            <a:r>
              <a:rPr lang="en-US" sz="2000" dirty="0" smtClean="0"/>
              <a:t>		</a:t>
            </a:r>
            <a:endParaRPr lang="en-US" sz="1600"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69257" y="457200"/>
            <a:ext cx="1066800" cy="95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3697" b="-26302"/>
          <a:stretch/>
        </p:blipFill>
        <p:spPr bwMode="auto">
          <a:xfrm>
            <a:off x="4724400" y="3891440"/>
            <a:ext cx="3429000" cy="3290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76400" y="3505200"/>
            <a:ext cx="1502334" cy="2031325"/>
          </a:xfrm>
          <a:prstGeom prst="rect">
            <a:avLst/>
          </a:prstGeom>
          <a:noFill/>
        </p:spPr>
        <p:txBody>
          <a:bodyPr wrap="none" rtlCol="0">
            <a:spAutoFit/>
          </a:bodyPr>
          <a:lstStyle/>
          <a:p>
            <a:pPr marL="342900" indent="-342900">
              <a:buAutoNum type="arabicPeriod"/>
            </a:pPr>
            <a:r>
              <a:rPr lang="en-US" dirty="0" smtClean="0"/>
              <a:t>Define</a:t>
            </a:r>
          </a:p>
          <a:p>
            <a:pPr marL="342900" indent="-342900">
              <a:buAutoNum type="arabicPeriod"/>
            </a:pPr>
            <a:r>
              <a:rPr lang="en-US" dirty="0" smtClean="0"/>
              <a:t>Discover</a:t>
            </a:r>
          </a:p>
          <a:p>
            <a:pPr marL="342900" indent="-342900">
              <a:buAutoNum type="arabicPeriod"/>
            </a:pPr>
            <a:r>
              <a:rPr lang="en-US" dirty="0" smtClean="0"/>
              <a:t>Synthesize</a:t>
            </a:r>
          </a:p>
          <a:p>
            <a:pPr marL="342900" indent="-342900">
              <a:buAutoNum type="arabicPeriod"/>
            </a:pPr>
            <a:r>
              <a:rPr lang="en-US" dirty="0" smtClean="0"/>
              <a:t>Analyze</a:t>
            </a:r>
          </a:p>
          <a:p>
            <a:pPr marL="342900" indent="-342900">
              <a:buAutoNum type="arabicPeriod"/>
            </a:pPr>
            <a:r>
              <a:rPr lang="en-US" dirty="0" smtClean="0"/>
              <a:t>Design</a:t>
            </a:r>
          </a:p>
          <a:p>
            <a:pPr marL="342900" indent="-342900">
              <a:buAutoNum type="arabicPeriod"/>
            </a:pPr>
            <a:r>
              <a:rPr lang="en-US" dirty="0" smtClean="0"/>
              <a:t>Build</a:t>
            </a:r>
          </a:p>
          <a:p>
            <a:pPr marL="342900" indent="-342900">
              <a:buAutoNum type="arabicPeriod"/>
            </a:pPr>
            <a:endParaRPr lang="en-US" dirty="0"/>
          </a:p>
        </p:txBody>
      </p:sp>
      <p:sp>
        <p:nvSpPr>
          <p:cNvPr id="6" name="TextBox 5"/>
          <p:cNvSpPr txBox="1"/>
          <p:nvPr/>
        </p:nvSpPr>
        <p:spPr>
          <a:xfrm>
            <a:off x="4828067" y="3522657"/>
            <a:ext cx="2362200" cy="369332"/>
          </a:xfrm>
          <a:prstGeom prst="rect">
            <a:avLst/>
          </a:prstGeom>
          <a:noFill/>
        </p:spPr>
        <p:txBody>
          <a:bodyPr wrap="square" rtlCol="0">
            <a:spAutoFit/>
          </a:bodyPr>
          <a:lstStyle/>
          <a:p>
            <a:pPr lvl="0"/>
            <a:r>
              <a:rPr lang="en-US" dirty="0" smtClean="0">
                <a:solidFill>
                  <a:prstClr val="black"/>
                </a:solidFill>
              </a:rPr>
              <a:t>  Synthesize:</a:t>
            </a:r>
            <a:endParaRPr lang="en-US" dirty="0">
              <a:solidFill>
                <a:prstClr val="black"/>
              </a:solidFill>
            </a:endParaRPr>
          </a:p>
        </p:txBody>
      </p:sp>
      <p:pic>
        <p:nvPicPr>
          <p:cNvPr id="7174" name="Picture 6"/>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rot="5400000">
            <a:off x="-14177" y="762000"/>
            <a:ext cx="2381250" cy="1924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274248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alpha val="0"/>
              </a:srgbClr>
            </a:gs>
            <a:gs pos="25000">
              <a:srgbClr val="21D6E0"/>
            </a:gs>
            <a:gs pos="75000">
              <a:srgbClr val="0087E6"/>
            </a:gs>
            <a:gs pos="100000">
              <a:srgbClr val="005CBF"/>
            </a:gs>
          </a:gsLst>
          <a:lin ang="3600000" scaled="0"/>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0" y="0"/>
            <a:ext cx="7333488" cy="1143000"/>
          </a:xfrm>
        </p:spPr>
        <p:txBody>
          <a:bodyPr>
            <a:normAutofit/>
          </a:bodyPr>
          <a:lstStyle/>
          <a:p>
            <a:r>
              <a:rPr lang="en-US" sz="2800" dirty="0" smtClean="0"/>
              <a:t>Vocabulary and definitions</a:t>
            </a:r>
            <a:endParaRPr lang="en-US" sz="2800" dirty="0"/>
          </a:p>
        </p:txBody>
      </p:sp>
      <p:sp>
        <p:nvSpPr>
          <p:cNvPr id="5" name="Content Placeholder 4"/>
          <p:cNvSpPr>
            <a:spLocks noGrp="1"/>
          </p:cNvSpPr>
          <p:nvPr>
            <p:ph idx="1"/>
          </p:nvPr>
        </p:nvSpPr>
        <p:spPr>
          <a:xfrm>
            <a:off x="1295400" y="1143000"/>
            <a:ext cx="7638288" cy="5257800"/>
          </a:xfrm>
        </p:spPr>
        <p:txBody>
          <a:bodyPr>
            <a:normAutofit fontScale="92500" lnSpcReduction="10000"/>
          </a:bodyPr>
          <a:lstStyle/>
          <a:p>
            <a:r>
              <a:rPr lang="en-US" sz="1900" dirty="0" smtClean="0">
                <a:solidFill>
                  <a:srgbClr val="0070C0"/>
                </a:solidFill>
                <a:cs typeface="Arial" pitchFamily="34" charset="0"/>
              </a:rPr>
              <a:t>Philosophy vs. Hypothesis vs. Theory vs. Law </a:t>
            </a:r>
          </a:p>
          <a:p>
            <a:r>
              <a:rPr lang="en-US" sz="1900" dirty="0" smtClean="0">
                <a:solidFill>
                  <a:srgbClr val="0070C0"/>
                </a:solidFill>
                <a:cs typeface="Arial" pitchFamily="34" charset="0"/>
              </a:rPr>
              <a:t>Cognitive/cognition</a:t>
            </a:r>
          </a:p>
          <a:p>
            <a:r>
              <a:rPr lang="en-US" sz="1900" dirty="0" smtClean="0">
                <a:solidFill>
                  <a:srgbClr val="0070C0"/>
                </a:solidFill>
                <a:cs typeface="Arial" pitchFamily="34" charset="0"/>
              </a:rPr>
              <a:t>Mental event/function</a:t>
            </a:r>
          </a:p>
          <a:p>
            <a:r>
              <a:rPr lang="en-US" sz="1900" dirty="0" smtClean="0">
                <a:solidFill>
                  <a:srgbClr val="0070C0"/>
                </a:solidFill>
                <a:cs typeface="Arial" pitchFamily="34" charset="0"/>
              </a:rPr>
              <a:t>Property</a:t>
            </a:r>
          </a:p>
          <a:p>
            <a:r>
              <a:rPr lang="en-US" sz="1900" dirty="0" smtClean="0">
                <a:solidFill>
                  <a:srgbClr val="0070C0"/>
                </a:solidFill>
                <a:cs typeface="Arial" pitchFamily="34" charset="0"/>
              </a:rPr>
              <a:t>Subjective</a:t>
            </a:r>
          </a:p>
          <a:p>
            <a:r>
              <a:rPr lang="en-US" sz="1900" dirty="0" smtClean="0">
                <a:solidFill>
                  <a:srgbClr val="0070C0"/>
                </a:solidFill>
                <a:cs typeface="Arial" pitchFamily="34" charset="0"/>
              </a:rPr>
              <a:t>Intrinsic</a:t>
            </a:r>
          </a:p>
          <a:p>
            <a:r>
              <a:rPr lang="en-US" sz="1900" dirty="0" smtClean="0">
                <a:solidFill>
                  <a:srgbClr val="0070C0"/>
                </a:solidFill>
                <a:cs typeface="Arial" pitchFamily="34" charset="0"/>
              </a:rPr>
              <a:t>Extrinsic</a:t>
            </a:r>
          </a:p>
          <a:p>
            <a:r>
              <a:rPr lang="en-US" sz="1900" dirty="0" smtClean="0">
                <a:solidFill>
                  <a:srgbClr val="0070C0"/>
                </a:solidFill>
                <a:cs typeface="Arial" pitchFamily="34" charset="0"/>
              </a:rPr>
              <a:t>Conative</a:t>
            </a:r>
          </a:p>
          <a:p>
            <a:r>
              <a:rPr lang="en-US" sz="1900" dirty="0" smtClean="0">
                <a:solidFill>
                  <a:srgbClr val="0070C0"/>
                </a:solidFill>
                <a:cs typeface="Arial" pitchFamily="34" charset="0"/>
              </a:rPr>
              <a:t>Affective</a:t>
            </a:r>
          </a:p>
          <a:p>
            <a:r>
              <a:rPr lang="en-US" sz="1900" dirty="0" smtClean="0">
                <a:solidFill>
                  <a:srgbClr val="0070C0"/>
                </a:solidFill>
                <a:cs typeface="Arial" pitchFamily="34" charset="0"/>
              </a:rPr>
              <a:t>Consciousness</a:t>
            </a:r>
          </a:p>
          <a:p>
            <a:r>
              <a:rPr lang="en-US" sz="1900" dirty="0" smtClean="0">
                <a:solidFill>
                  <a:srgbClr val="0070C0"/>
                </a:solidFill>
                <a:cs typeface="Arial" pitchFamily="34" charset="0"/>
              </a:rPr>
              <a:t>Subconscious,  unconscious</a:t>
            </a:r>
          </a:p>
          <a:p>
            <a:r>
              <a:rPr lang="en-US" sz="1900" dirty="0" smtClean="0">
                <a:solidFill>
                  <a:srgbClr val="0070C0"/>
                </a:solidFill>
                <a:cs typeface="Arial" pitchFamily="34" charset="0"/>
              </a:rPr>
              <a:t>Theory of Mind</a:t>
            </a:r>
          </a:p>
          <a:p>
            <a:r>
              <a:rPr lang="en-US" sz="1900" dirty="0" smtClean="0">
                <a:solidFill>
                  <a:srgbClr val="0070C0"/>
                </a:solidFill>
                <a:cs typeface="Arial" pitchFamily="34" charset="0"/>
              </a:rPr>
              <a:t>Empathy</a:t>
            </a:r>
          </a:p>
          <a:p>
            <a:r>
              <a:rPr lang="en-US" sz="1900" dirty="0" smtClean="0">
                <a:solidFill>
                  <a:srgbClr val="0070C0"/>
                </a:solidFill>
                <a:cs typeface="Arial" pitchFamily="34" charset="0"/>
              </a:rPr>
              <a:t>TPJ: </a:t>
            </a:r>
            <a:r>
              <a:rPr lang="en-US" sz="1900" dirty="0" err="1" smtClean="0">
                <a:solidFill>
                  <a:srgbClr val="0070C0"/>
                </a:solidFill>
                <a:cs typeface="Arial" pitchFamily="34" charset="0"/>
              </a:rPr>
              <a:t>temporo</a:t>
            </a:r>
            <a:r>
              <a:rPr lang="en-US" sz="1900" dirty="0" smtClean="0">
                <a:solidFill>
                  <a:srgbClr val="0070C0"/>
                </a:solidFill>
                <a:cs typeface="Arial" pitchFamily="34" charset="0"/>
              </a:rPr>
              <a:t>-parietal junction </a:t>
            </a:r>
          </a:p>
          <a:p>
            <a:r>
              <a:rPr lang="en-US" sz="1900" dirty="0" smtClean="0">
                <a:solidFill>
                  <a:srgbClr val="0070C0"/>
                </a:solidFill>
                <a:cs typeface="Arial" pitchFamily="34" charset="0"/>
              </a:rPr>
              <a:t>Mirror neurons</a:t>
            </a:r>
          </a:p>
          <a:p>
            <a:r>
              <a:rPr lang="en-US" sz="1900" dirty="0" smtClean="0">
                <a:solidFill>
                  <a:srgbClr val="0070C0"/>
                </a:solidFill>
                <a:cs typeface="Arial" pitchFamily="34" charset="0"/>
              </a:rPr>
              <a:t>Thinking Fast, Thinking Slow: System One, System Two (Kahneman)</a:t>
            </a:r>
          </a:p>
          <a:p>
            <a:endParaRPr lang="en-US" sz="1800" dirty="0" smtClean="0">
              <a:solidFill>
                <a:srgbClr val="0070C0"/>
              </a:solidFill>
              <a:cs typeface="Arial" pitchFamily="34"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90600" y="274638"/>
            <a:ext cx="7943088" cy="868362"/>
          </a:xfrm>
        </p:spPr>
        <p:txBody>
          <a:bodyPr>
            <a:normAutofit fontScale="90000"/>
          </a:bodyPr>
          <a:lstStyle/>
          <a:p>
            <a:r>
              <a:rPr lang="en-US" sz="2800" dirty="0" smtClean="0"/>
              <a:t>Vocabulary and definitions, </a:t>
            </a:r>
            <a:r>
              <a:rPr lang="en-US" sz="2200" dirty="0" smtClean="0"/>
              <a:t>continued</a:t>
            </a:r>
            <a:r>
              <a:rPr lang="en-US" sz="2800" dirty="0" smtClean="0"/>
              <a:t/>
            </a:r>
            <a:br>
              <a:rPr lang="en-US" sz="2800" dirty="0" smtClean="0"/>
            </a:br>
            <a:endParaRPr lang="en-US" sz="2800" dirty="0"/>
          </a:p>
        </p:txBody>
      </p:sp>
      <p:sp>
        <p:nvSpPr>
          <p:cNvPr id="3" name="Content Placeholder 2"/>
          <p:cNvSpPr>
            <a:spLocks noGrp="1"/>
          </p:cNvSpPr>
          <p:nvPr>
            <p:ph idx="1"/>
          </p:nvPr>
        </p:nvSpPr>
        <p:spPr>
          <a:xfrm>
            <a:off x="1828800" y="1143000"/>
            <a:ext cx="6172200" cy="5105400"/>
          </a:xfrm>
        </p:spPr>
        <p:txBody>
          <a:bodyPr>
            <a:normAutofit fontScale="85000" lnSpcReduction="20000"/>
          </a:bodyPr>
          <a:lstStyle/>
          <a:p>
            <a:r>
              <a:rPr lang="en-US" sz="1800" dirty="0" smtClean="0">
                <a:solidFill>
                  <a:srgbClr val="002060"/>
                </a:solidFill>
              </a:rPr>
              <a:t>Embodiment</a:t>
            </a:r>
          </a:p>
          <a:p>
            <a:r>
              <a:rPr lang="en-US" sz="1800" dirty="0" smtClean="0">
                <a:solidFill>
                  <a:srgbClr val="002060"/>
                </a:solidFill>
              </a:rPr>
              <a:t>Mind Body Problem (The Big problem and the Little Problem)</a:t>
            </a:r>
          </a:p>
          <a:p>
            <a:r>
              <a:rPr lang="en-US" sz="1800" dirty="0" smtClean="0">
                <a:solidFill>
                  <a:srgbClr val="002060"/>
                </a:solidFill>
              </a:rPr>
              <a:t>Dualism</a:t>
            </a:r>
          </a:p>
          <a:p>
            <a:r>
              <a:rPr lang="en-US" sz="1800" dirty="0" smtClean="0">
                <a:solidFill>
                  <a:srgbClr val="002060"/>
                </a:solidFill>
              </a:rPr>
              <a:t>Property Dualism</a:t>
            </a:r>
          </a:p>
          <a:p>
            <a:r>
              <a:rPr lang="en-US" sz="1800" dirty="0" smtClean="0">
                <a:solidFill>
                  <a:srgbClr val="002060"/>
                </a:solidFill>
              </a:rPr>
              <a:t>Substance Dualism</a:t>
            </a:r>
          </a:p>
          <a:p>
            <a:r>
              <a:rPr lang="en-US" sz="1800" dirty="0" smtClean="0">
                <a:solidFill>
                  <a:srgbClr val="002060"/>
                </a:solidFill>
              </a:rPr>
              <a:t>Cartesian Dualism</a:t>
            </a:r>
          </a:p>
          <a:p>
            <a:r>
              <a:rPr lang="en-US" sz="1800" dirty="0" smtClean="0">
                <a:solidFill>
                  <a:srgbClr val="002060"/>
                </a:solidFill>
              </a:rPr>
              <a:t>Solipsism</a:t>
            </a:r>
          </a:p>
          <a:p>
            <a:r>
              <a:rPr lang="en-US" sz="1800" dirty="0" smtClean="0">
                <a:solidFill>
                  <a:srgbClr val="002060"/>
                </a:solidFill>
              </a:rPr>
              <a:t>Monism</a:t>
            </a:r>
          </a:p>
          <a:p>
            <a:r>
              <a:rPr lang="en-US" sz="1800" dirty="0" smtClean="0">
                <a:solidFill>
                  <a:srgbClr val="002060"/>
                </a:solidFill>
              </a:rPr>
              <a:t>Behaviorism</a:t>
            </a:r>
          </a:p>
          <a:p>
            <a:r>
              <a:rPr lang="en-US" sz="1800" dirty="0" smtClean="0">
                <a:solidFill>
                  <a:srgbClr val="002060"/>
                </a:solidFill>
              </a:rPr>
              <a:t>Functionalism</a:t>
            </a:r>
          </a:p>
          <a:p>
            <a:r>
              <a:rPr lang="en-US" sz="1800" dirty="0" smtClean="0">
                <a:solidFill>
                  <a:srgbClr val="002060"/>
                </a:solidFill>
                <a:cs typeface="Arial" pitchFamily="34" charset="0"/>
              </a:rPr>
              <a:t>Implicit</a:t>
            </a:r>
          </a:p>
          <a:p>
            <a:r>
              <a:rPr lang="en-US" sz="1800" dirty="0" smtClean="0">
                <a:solidFill>
                  <a:srgbClr val="002060"/>
                </a:solidFill>
                <a:cs typeface="Arial" pitchFamily="34" charset="0"/>
              </a:rPr>
              <a:t>Explicit</a:t>
            </a:r>
          </a:p>
          <a:p>
            <a:r>
              <a:rPr lang="en-US" sz="1800" dirty="0" smtClean="0">
                <a:solidFill>
                  <a:srgbClr val="002060"/>
                </a:solidFill>
              </a:rPr>
              <a:t> Working Memory</a:t>
            </a:r>
          </a:p>
          <a:p>
            <a:r>
              <a:rPr lang="en-US" sz="1800" dirty="0" err="1" smtClean="0">
                <a:solidFill>
                  <a:srgbClr val="002060"/>
                </a:solidFill>
              </a:rPr>
              <a:t>STM</a:t>
            </a:r>
            <a:r>
              <a:rPr lang="en-US" sz="1800" dirty="0" smtClean="0">
                <a:solidFill>
                  <a:srgbClr val="002060"/>
                </a:solidFill>
              </a:rPr>
              <a:t>- short term memory</a:t>
            </a:r>
          </a:p>
          <a:p>
            <a:r>
              <a:rPr lang="en-US" sz="1800" dirty="0" err="1" smtClean="0">
                <a:solidFill>
                  <a:srgbClr val="002060"/>
                </a:solidFill>
              </a:rPr>
              <a:t>LTM</a:t>
            </a:r>
            <a:r>
              <a:rPr lang="en-US" sz="1800" dirty="0" smtClean="0">
                <a:solidFill>
                  <a:srgbClr val="002060"/>
                </a:solidFill>
              </a:rPr>
              <a:t>- long term memory</a:t>
            </a:r>
          </a:p>
          <a:p>
            <a:r>
              <a:rPr lang="en-US" sz="1800" dirty="0" smtClean="0">
                <a:solidFill>
                  <a:srgbClr val="002060"/>
                </a:solidFill>
              </a:rPr>
              <a:t>Central Executive</a:t>
            </a:r>
          </a:p>
          <a:p>
            <a:endParaRPr lang="en-US" sz="1800" dirty="0" smtClean="0">
              <a:solidFill>
                <a:srgbClr val="002060"/>
              </a:solidFill>
            </a:endParaRPr>
          </a:p>
          <a:p>
            <a:endParaRPr lang="en-US" sz="1800" dirty="0" smtClean="0"/>
          </a:p>
          <a:p>
            <a:pPr lvl="1"/>
            <a:r>
              <a:rPr lang="en-US" sz="1400" dirty="0" smtClean="0"/>
              <a:t>-</a:t>
            </a:r>
            <a:endParaRPr lang="en-US" sz="1400"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9200" y="-152400"/>
            <a:ext cx="7498080" cy="1143000"/>
          </a:xfrm>
        </p:spPr>
        <p:txBody>
          <a:bodyPr>
            <a:normAutofit/>
          </a:bodyPr>
          <a:lstStyle/>
          <a:p>
            <a:r>
              <a:rPr lang="en-US" sz="2400" dirty="0" smtClean="0"/>
              <a:t>Vocabulary and definitions, </a:t>
            </a:r>
            <a:r>
              <a:rPr lang="en-US" sz="2000" dirty="0" smtClean="0"/>
              <a:t>continued</a:t>
            </a:r>
            <a:r>
              <a:rPr lang="en-US" sz="2800" dirty="0" smtClean="0"/>
              <a:t/>
            </a:r>
            <a:br>
              <a:rPr lang="en-US" sz="2800" dirty="0" smtClean="0"/>
            </a:br>
            <a:endParaRPr lang="en-US" sz="2800" dirty="0"/>
          </a:p>
        </p:txBody>
      </p:sp>
      <p:sp>
        <p:nvSpPr>
          <p:cNvPr id="3" name="Content Placeholder 2"/>
          <p:cNvSpPr>
            <a:spLocks noGrp="1"/>
          </p:cNvSpPr>
          <p:nvPr>
            <p:ph idx="1"/>
          </p:nvPr>
        </p:nvSpPr>
        <p:spPr>
          <a:xfrm>
            <a:off x="1066800" y="838200"/>
            <a:ext cx="7924800" cy="5410200"/>
          </a:xfrm>
        </p:spPr>
        <p:txBody>
          <a:bodyPr>
            <a:normAutofit fontScale="70000" lnSpcReduction="20000"/>
          </a:bodyPr>
          <a:lstStyle/>
          <a:p>
            <a:r>
              <a:rPr lang="en-US" sz="2100" dirty="0" smtClean="0">
                <a:solidFill>
                  <a:srgbClr val="002060"/>
                </a:solidFill>
              </a:rPr>
              <a:t>Interactionism</a:t>
            </a:r>
          </a:p>
          <a:p>
            <a:r>
              <a:rPr lang="en-US" sz="2100" dirty="0" smtClean="0">
                <a:solidFill>
                  <a:srgbClr val="002060"/>
                </a:solidFill>
              </a:rPr>
              <a:t>Behaviorism</a:t>
            </a:r>
          </a:p>
          <a:p>
            <a:r>
              <a:rPr lang="en-US" sz="2100" dirty="0" smtClean="0">
                <a:solidFill>
                  <a:srgbClr val="002060"/>
                </a:solidFill>
              </a:rPr>
              <a:t>Situationalism</a:t>
            </a:r>
          </a:p>
          <a:p>
            <a:r>
              <a:rPr lang="en-US" sz="2100" dirty="0" smtClean="0"/>
              <a:t>Classical conditioning</a:t>
            </a:r>
          </a:p>
          <a:p>
            <a:r>
              <a:rPr lang="en-US" sz="2100" dirty="0" smtClean="0"/>
              <a:t>Priming</a:t>
            </a:r>
          </a:p>
          <a:p>
            <a:r>
              <a:rPr lang="en-US" sz="2100" dirty="0" smtClean="0"/>
              <a:t>Confirmation Bias</a:t>
            </a:r>
          </a:p>
          <a:p>
            <a:r>
              <a:rPr lang="en-US" sz="2100" dirty="0" smtClean="0"/>
              <a:t>Operant conditioning</a:t>
            </a:r>
          </a:p>
          <a:p>
            <a:r>
              <a:rPr lang="en-US" sz="2100" dirty="0" smtClean="0"/>
              <a:t>Social Psychology</a:t>
            </a:r>
          </a:p>
          <a:p>
            <a:r>
              <a:rPr lang="en-US" sz="2100" dirty="0" smtClean="0"/>
              <a:t>Cognitive Dissonance Theory</a:t>
            </a:r>
          </a:p>
          <a:p>
            <a:r>
              <a:rPr lang="en-US" sz="2100" dirty="0" smtClean="0"/>
              <a:t>Internalization</a:t>
            </a:r>
          </a:p>
          <a:p>
            <a:r>
              <a:rPr lang="en-US" sz="2100" dirty="0" smtClean="0"/>
              <a:t>Compliance</a:t>
            </a:r>
          </a:p>
          <a:p>
            <a:r>
              <a:rPr lang="en-US" sz="2100" dirty="0" smtClean="0"/>
              <a:t>Disorientation</a:t>
            </a:r>
          </a:p>
          <a:p>
            <a:r>
              <a:rPr lang="en-US" sz="2100" dirty="0" smtClean="0"/>
              <a:t>Deindivdualization</a:t>
            </a:r>
          </a:p>
          <a:p>
            <a:r>
              <a:rPr lang="en-US" sz="2100" dirty="0" smtClean="0"/>
              <a:t>Depersonalization</a:t>
            </a:r>
          </a:p>
          <a:p>
            <a:r>
              <a:rPr lang="en-US" sz="2100" dirty="0" smtClean="0"/>
              <a:t>Obedience</a:t>
            </a:r>
          </a:p>
          <a:p>
            <a:r>
              <a:rPr lang="en-US" sz="2100" dirty="0" smtClean="0"/>
              <a:t>Conformity</a:t>
            </a:r>
          </a:p>
          <a:p>
            <a:r>
              <a:rPr lang="en-US" sz="2100" dirty="0" smtClean="0"/>
              <a:t>Theory of Conformism</a:t>
            </a:r>
          </a:p>
          <a:p>
            <a:r>
              <a:rPr lang="en-US" sz="2100" dirty="0" smtClean="0"/>
              <a:t>Autonomous State</a:t>
            </a:r>
          </a:p>
          <a:p>
            <a:r>
              <a:rPr lang="en-US" sz="2100" dirty="0" err="1" smtClean="0"/>
              <a:t>Agentic</a:t>
            </a:r>
            <a:r>
              <a:rPr lang="en-US" sz="2100" dirty="0" smtClean="0"/>
              <a:t> State</a:t>
            </a:r>
          </a:p>
          <a:p>
            <a:r>
              <a:rPr lang="en-US" sz="2100" dirty="0" smtClean="0"/>
              <a:t>Agency Theory</a:t>
            </a:r>
          </a:p>
          <a:p>
            <a:endParaRPr lang="en-US" sz="1400" dirty="0" smtClean="0"/>
          </a:p>
          <a:p>
            <a:endParaRPr lang="en-US" sz="1400" dirty="0" smtClean="0"/>
          </a:p>
          <a:p>
            <a:pPr lvl="1"/>
            <a:endParaRPr lang="en-US" sz="1400"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18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20762"/>
          </a:xfrm>
        </p:spPr>
        <p:txBody>
          <a:bodyPr>
            <a:normAutofit fontScale="90000"/>
          </a:bodyPr>
          <a:lstStyle/>
          <a:p>
            <a:r>
              <a:rPr lang="en-US" sz="3600" dirty="0" smtClean="0"/>
              <a:t>The Stanford Prison experiment</a:t>
            </a:r>
            <a:br>
              <a:rPr lang="en-US" sz="3600" dirty="0" smtClean="0"/>
            </a:br>
            <a:endParaRPr lang="en-US" sz="3600" dirty="0"/>
          </a:p>
        </p:txBody>
      </p:sp>
      <p:sp>
        <p:nvSpPr>
          <p:cNvPr id="3" name="Content Placeholder 2"/>
          <p:cNvSpPr>
            <a:spLocks noGrp="1"/>
          </p:cNvSpPr>
          <p:nvPr>
            <p:ph idx="1"/>
          </p:nvPr>
        </p:nvSpPr>
        <p:spPr/>
        <p:txBody>
          <a:bodyPr>
            <a:normAutofit fontScale="85000" lnSpcReduction="10000"/>
          </a:bodyPr>
          <a:lstStyle/>
          <a:p>
            <a:endParaRPr lang="en-US" sz="1600" dirty="0">
              <a:hlinkClick r:id="rId2"/>
            </a:endParaRPr>
          </a:p>
          <a:p>
            <a:r>
              <a:rPr lang="en-US" sz="1600" dirty="0" smtClean="0">
                <a:hlinkClick r:id="rId2"/>
              </a:rPr>
              <a:t>http</a:t>
            </a:r>
            <a:r>
              <a:rPr lang="en-US" sz="1600" dirty="0">
                <a:hlinkClick r:id="rId2"/>
              </a:rPr>
              <a:t>://</a:t>
            </a:r>
            <a:r>
              <a:rPr lang="en-US" sz="1600" dirty="0" smtClean="0">
                <a:hlinkClick r:id="rId2"/>
              </a:rPr>
              <a:t>www.youtube.com/watch?v=760lwYmpXbc&amp;feature=related</a:t>
            </a:r>
            <a:r>
              <a:rPr lang="en-US" sz="1600" dirty="0" smtClean="0"/>
              <a:t>  30 min.</a:t>
            </a:r>
          </a:p>
          <a:p>
            <a:pPr>
              <a:buNone/>
            </a:pPr>
            <a:r>
              <a:rPr lang="en-US" sz="1600" dirty="0" smtClean="0"/>
              <a:t>(Starts w/ how arrested at Stanford)</a:t>
            </a:r>
          </a:p>
          <a:p>
            <a:endParaRPr lang="en-US" sz="1600" dirty="0"/>
          </a:p>
          <a:p>
            <a:r>
              <a:rPr lang="en-US" sz="1600" dirty="0" smtClean="0">
                <a:hlinkClick r:id="rId3"/>
              </a:rPr>
              <a:t>http</a:t>
            </a:r>
            <a:r>
              <a:rPr lang="en-US" sz="1600" dirty="0">
                <a:hlinkClick r:id="rId3"/>
              </a:rPr>
              <a:t>://</a:t>
            </a:r>
            <a:r>
              <a:rPr lang="en-US" sz="1600" dirty="0" smtClean="0">
                <a:hlinkClick r:id="rId3"/>
              </a:rPr>
              <a:t>www.youtube.com/watch?v=qtnf0VKWNFo&amp;feature=related</a:t>
            </a:r>
            <a:endParaRPr lang="en-US" sz="1600" dirty="0" smtClean="0"/>
          </a:p>
          <a:p>
            <a:r>
              <a:rPr lang="en-US" sz="1600" dirty="0" smtClean="0"/>
              <a:t>Starts in present and how he set it up at Stanford</a:t>
            </a:r>
          </a:p>
          <a:p>
            <a:endParaRPr lang="en-US" sz="1800" dirty="0" smtClean="0"/>
          </a:p>
          <a:p>
            <a:pPr marL="82296" indent="0">
              <a:buNone/>
            </a:pPr>
            <a:r>
              <a:rPr lang="en-US" sz="1800" dirty="0" smtClean="0"/>
              <a:t>Why do good people turn evil? 24.53 min starts study &gt; 30. min</a:t>
            </a:r>
          </a:p>
          <a:p>
            <a:pPr marL="82296" indent="0">
              <a:buNone/>
            </a:pPr>
            <a:r>
              <a:rPr lang="en-US" sz="1800" dirty="0" smtClean="0"/>
              <a:t>34 minute starts Stanford</a:t>
            </a:r>
          </a:p>
          <a:p>
            <a:pPr marL="82296" indent="0">
              <a:buNone/>
            </a:pPr>
            <a:endParaRPr lang="en-US" sz="1800" dirty="0" smtClean="0"/>
          </a:p>
          <a:p>
            <a:pPr marL="82296" indent="0">
              <a:buNone/>
            </a:pPr>
            <a:r>
              <a:rPr lang="en-US" sz="1800" dirty="0" smtClean="0"/>
              <a:t>TED Talk; starts with Jekyll and Hyde</a:t>
            </a:r>
          </a:p>
          <a:p>
            <a:pPr marL="82296" indent="0">
              <a:buNone/>
            </a:pPr>
            <a:r>
              <a:rPr lang="en-US" sz="1800" dirty="0" smtClean="0"/>
              <a:t>Psychology of evil, and heroism includes experiment of shocking people</a:t>
            </a:r>
          </a:p>
          <a:p>
            <a:r>
              <a:rPr lang="en-US" sz="1800" dirty="0" smtClean="0">
                <a:hlinkClick r:id="rId4"/>
              </a:rPr>
              <a:t>http</a:t>
            </a:r>
            <a:r>
              <a:rPr lang="en-US" sz="1800" dirty="0">
                <a:hlinkClick r:id="rId4"/>
              </a:rPr>
              <a:t>://</a:t>
            </a:r>
            <a:r>
              <a:rPr lang="en-US" sz="1800" dirty="0" smtClean="0">
                <a:hlinkClick r:id="rId4"/>
              </a:rPr>
              <a:t>www.youtube.com/watch?v=cMoZ3ThW6x0&amp;feature=related</a:t>
            </a:r>
            <a:endParaRPr lang="en-US" sz="1800" dirty="0" smtClean="0"/>
          </a:p>
          <a:p>
            <a:endParaRPr lang="en-US" sz="1800" dirty="0" smtClean="0"/>
          </a:p>
          <a:p>
            <a:endParaRPr lang="en-US" sz="1800" dirty="0" smtClean="0"/>
          </a:p>
          <a:p>
            <a:pPr>
              <a:buNone/>
            </a:pPr>
            <a:r>
              <a:rPr lang="en-US" sz="1800" dirty="0" smtClean="0"/>
              <a:t>Rebecca Saxe: TPJ </a:t>
            </a:r>
          </a:p>
          <a:p>
            <a:r>
              <a:rPr lang="en-US" sz="1800" dirty="0" smtClean="0">
                <a:hlinkClick r:id="rId5"/>
              </a:rPr>
              <a:t>http://www.ted.com/talks/rebecca_saxe_how_brains_make_moral_judgments.html</a:t>
            </a:r>
            <a:endParaRPr lang="en-US" sz="1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0" y="274638"/>
            <a:ext cx="8171688" cy="792162"/>
          </a:xfrm>
        </p:spPr>
        <p:txBody>
          <a:bodyPr>
            <a:normAutofit fontScale="90000"/>
          </a:bodyPr>
          <a:lstStyle/>
          <a:p>
            <a:r>
              <a:rPr lang="en-US" sz="2400" dirty="0" smtClean="0"/>
              <a:t>Bibliography</a:t>
            </a:r>
            <a:br>
              <a:rPr lang="en-US" sz="2400" dirty="0" smtClean="0"/>
            </a:br>
            <a:r>
              <a:rPr lang="en-US" sz="2400" dirty="0" smtClean="0"/>
              <a:t> links, books, citations</a:t>
            </a:r>
            <a:endParaRPr lang="en-US" sz="2400" dirty="0"/>
          </a:p>
        </p:txBody>
      </p:sp>
      <p:sp>
        <p:nvSpPr>
          <p:cNvPr id="3" name="Content Placeholder 2"/>
          <p:cNvSpPr>
            <a:spLocks noGrp="1"/>
          </p:cNvSpPr>
          <p:nvPr>
            <p:ph idx="1"/>
          </p:nvPr>
        </p:nvSpPr>
        <p:spPr>
          <a:xfrm>
            <a:off x="228600" y="1295400"/>
            <a:ext cx="8705088" cy="4953000"/>
          </a:xfrm>
        </p:spPr>
        <p:txBody>
          <a:bodyPr>
            <a:normAutofit lnSpcReduction="10000"/>
          </a:bodyPr>
          <a:lstStyle/>
          <a:p>
            <a:pPr>
              <a:buNone/>
            </a:pPr>
            <a:r>
              <a:rPr lang="en-US" sz="1400" dirty="0" smtClean="0">
                <a:solidFill>
                  <a:srgbClr val="0070C0"/>
                </a:solidFill>
                <a:latin typeface="Arial" pitchFamily="34" charset="0"/>
                <a:cs typeface="Arial" pitchFamily="34" charset="0"/>
              </a:rPr>
              <a:t>Franklin Institute for Science Learning</a:t>
            </a:r>
          </a:p>
          <a:p>
            <a:pPr marL="365760" lvl="1" indent="-283464">
              <a:spcBef>
                <a:spcPts val="600"/>
              </a:spcBef>
              <a:buSzPct val="80000"/>
              <a:buNone/>
            </a:pPr>
            <a:r>
              <a:rPr lang="en-US" sz="1400" dirty="0" smtClean="0">
                <a:solidFill>
                  <a:srgbClr val="0070C0"/>
                </a:solidFill>
                <a:latin typeface="Arial" pitchFamily="34" charset="0"/>
                <a:cs typeface="Arial" pitchFamily="34" charset="0"/>
              </a:rPr>
              <a:t>MRI video of a person watching various movies </a:t>
            </a:r>
            <a:r>
              <a:rPr lang="en-US" sz="1600" dirty="0" smtClean="0">
                <a:solidFill>
                  <a:srgbClr val="0070C0"/>
                </a:solidFill>
                <a:hlinkClick r:id="rId2"/>
              </a:rPr>
              <a:t>ww.youtube.com/user/</a:t>
            </a:r>
            <a:r>
              <a:rPr lang="en-US" sz="1600" dirty="0" err="1" smtClean="0">
                <a:solidFill>
                  <a:srgbClr val="0070C0"/>
                </a:solidFill>
                <a:hlinkClick r:id="rId2"/>
              </a:rPr>
              <a:t>mindsignonline</a:t>
            </a:r>
            <a:endParaRPr lang="en-US" sz="1400" dirty="0" smtClean="0">
              <a:solidFill>
                <a:srgbClr val="0070C0"/>
              </a:solidFill>
              <a:latin typeface="Arial" pitchFamily="34" charset="0"/>
              <a:cs typeface="Arial" pitchFamily="34" charset="0"/>
            </a:endParaRPr>
          </a:p>
          <a:p>
            <a:pPr>
              <a:buNone/>
            </a:pPr>
            <a:r>
              <a:rPr lang="en-US" sz="1400" dirty="0" smtClean="0">
                <a:latin typeface="Arial" pitchFamily="34" charset="0"/>
                <a:cs typeface="Arial" pitchFamily="34" charset="0"/>
              </a:rPr>
              <a:t>http://www.simplypsychology.org/cognitive.html </a:t>
            </a:r>
          </a:p>
          <a:p>
            <a:pPr>
              <a:buNone/>
            </a:pPr>
            <a:r>
              <a:rPr lang="en-US" sz="1400" dirty="0" smtClean="0">
                <a:latin typeface="Arial" pitchFamily="34" charset="0"/>
                <a:cs typeface="Arial" pitchFamily="34" charset="0"/>
              </a:rPr>
              <a:t>George </a:t>
            </a:r>
            <a:r>
              <a:rPr lang="en-US" sz="1400" dirty="0" err="1" smtClean="0">
                <a:latin typeface="Arial" pitchFamily="34" charset="0"/>
                <a:cs typeface="Arial" pitchFamily="34" charset="0"/>
              </a:rPr>
              <a:t>Lakoff</a:t>
            </a:r>
            <a:r>
              <a:rPr lang="en-US" sz="1400" dirty="0" smtClean="0">
                <a:latin typeface="Arial" pitchFamily="34" charset="0"/>
                <a:cs typeface="Arial" pitchFamily="34" charset="0"/>
              </a:rPr>
              <a:t>: </a:t>
            </a:r>
          </a:p>
          <a:p>
            <a:r>
              <a:rPr lang="en-US" sz="1200" dirty="0" smtClean="0">
                <a:solidFill>
                  <a:srgbClr val="0070C0"/>
                </a:solidFill>
                <a:latin typeface="Arial" pitchFamily="34" charset="0"/>
                <a:cs typeface="Arial" pitchFamily="34" charset="0"/>
              </a:rPr>
              <a:t>http://www.youtube.com/watch?v=T46bSyh0xc0&amp;feature=related </a:t>
            </a:r>
          </a:p>
          <a:p>
            <a:r>
              <a:rPr lang="en-US" sz="1800" dirty="0" smtClean="0">
                <a:latin typeface="Arial" pitchFamily="34" charset="0"/>
                <a:cs typeface="Arial" pitchFamily="34" charset="0"/>
              </a:rPr>
              <a:t>Rebecca Saxe  - social cognitive neuroscience</a:t>
            </a:r>
          </a:p>
          <a:p>
            <a:pPr lvl="1"/>
            <a:r>
              <a:rPr lang="en-US" sz="1200" dirty="0" smtClean="0">
                <a:solidFill>
                  <a:srgbClr val="0070C0"/>
                </a:solidFill>
                <a:latin typeface="Arial" pitchFamily="34" charset="0"/>
                <a:cs typeface="Arial" pitchFamily="34" charset="0"/>
                <a:hlinkClick r:id="rId3"/>
              </a:rPr>
              <a:t>http://bcs.mit.edu/people/saxe.html</a:t>
            </a:r>
            <a:r>
              <a:rPr lang="en-US" sz="1200" dirty="0" smtClean="0">
                <a:solidFill>
                  <a:srgbClr val="0070C0"/>
                </a:solidFill>
                <a:latin typeface="Arial" pitchFamily="34" charset="0"/>
                <a:cs typeface="Arial" pitchFamily="34" charset="0"/>
              </a:rPr>
              <a:t> </a:t>
            </a:r>
          </a:p>
          <a:p>
            <a:pPr lvl="1"/>
            <a:r>
              <a:rPr lang="en-US" sz="1200" dirty="0" smtClean="0">
                <a:solidFill>
                  <a:srgbClr val="0070C0"/>
                </a:solidFill>
                <a:latin typeface="Arial" pitchFamily="34" charset="0"/>
                <a:cs typeface="Arial" pitchFamily="34" charset="0"/>
                <a:hlinkClick r:id="rId4"/>
              </a:rPr>
              <a:t>http://saxelab.mit.edu/index.php</a:t>
            </a:r>
            <a:endParaRPr lang="en-US" sz="1200" dirty="0" smtClean="0">
              <a:solidFill>
                <a:srgbClr val="0070C0"/>
              </a:solidFill>
              <a:latin typeface="Arial" pitchFamily="34" charset="0"/>
              <a:cs typeface="Arial" pitchFamily="34" charset="0"/>
            </a:endParaRPr>
          </a:p>
          <a:p>
            <a:pPr lvl="1"/>
            <a:r>
              <a:rPr lang="en-US" sz="1200" dirty="0" smtClean="0">
                <a:hlinkClick r:id="rId5"/>
              </a:rPr>
              <a:t>http://www.ted.com/talks/rebecca_saxe_how_brains_make_moral_judgments.html</a:t>
            </a:r>
            <a:endParaRPr lang="en-US" sz="1400" dirty="0" smtClean="0"/>
          </a:p>
          <a:p>
            <a:r>
              <a:rPr lang="en-US" sz="1800" dirty="0" smtClean="0">
                <a:latin typeface="Arial" pitchFamily="34" charset="0"/>
                <a:cs typeface="Arial" pitchFamily="34" charset="0"/>
              </a:rPr>
              <a:t>Richard Snow, Stanford University (conation)</a:t>
            </a:r>
          </a:p>
          <a:p>
            <a:pPr lvl="1"/>
            <a:r>
              <a:rPr lang="en-US" sz="1200" dirty="0" smtClean="0">
                <a:solidFill>
                  <a:srgbClr val="0070C0"/>
                </a:solidFill>
                <a:latin typeface="Arial" pitchFamily="34" charset="0"/>
                <a:cs typeface="Arial" pitchFamily="34" charset="0"/>
                <a:hlinkClick r:id="rId6"/>
              </a:rPr>
              <a:t>http://www.questia.com/PM.qst?a=o&amp;d=35518415</a:t>
            </a:r>
            <a:endParaRPr lang="en-US" sz="1200" dirty="0" smtClean="0">
              <a:solidFill>
                <a:srgbClr val="0070C0"/>
              </a:solidFill>
              <a:latin typeface="Arial" pitchFamily="34" charset="0"/>
              <a:cs typeface="Arial" pitchFamily="34" charset="0"/>
            </a:endParaRPr>
          </a:p>
          <a:p>
            <a:pPr lvl="1"/>
            <a:r>
              <a:rPr lang="en-US" sz="1400" dirty="0" smtClean="0">
                <a:solidFill>
                  <a:srgbClr val="0070C0"/>
                </a:solidFill>
                <a:hlinkClick r:id="rId2"/>
              </a:rPr>
              <a:t>http://whttp://www.cse.ucla.edu/products/reports/tech447.pdf</a:t>
            </a:r>
          </a:p>
          <a:p>
            <a:r>
              <a:rPr lang="en-US" sz="1800" dirty="0" smtClean="0"/>
              <a:t>Video Robotics and Embodiment:  </a:t>
            </a:r>
            <a:r>
              <a:rPr lang="en-US" sz="1400" dirty="0" smtClean="0">
                <a:hlinkClick r:id="rId7"/>
              </a:rPr>
              <a:t>http://phys.org/news/2010-11-armar-iii-robot-video.html</a:t>
            </a:r>
            <a:endParaRPr lang="en-US" sz="1400" dirty="0" smtClean="0"/>
          </a:p>
          <a:p>
            <a:r>
              <a:rPr lang="en-US" sz="1600" dirty="0" smtClean="0"/>
              <a:t>John </a:t>
            </a:r>
            <a:r>
              <a:rPr lang="en-US" sz="1600" dirty="0" err="1" smtClean="0"/>
              <a:t>Bargh</a:t>
            </a:r>
            <a:r>
              <a:rPr lang="en-US" sz="1600" dirty="0" smtClean="0"/>
              <a:t> Yale experiments </a:t>
            </a:r>
            <a:r>
              <a:rPr lang="en-US" sz="1400" dirty="0" smtClean="0"/>
              <a:t>the video clips includes a </a:t>
            </a:r>
            <a:r>
              <a:rPr lang="en-US" sz="1400" dirty="0" err="1" smtClean="0"/>
              <a:t>pdf</a:t>
            </a:r>
            <a:r>
              <a:rPr lang="en-US" sz="1400" dirty="0" smtClean="0"/>
              <a:t> file</a:t>
            </a:r>
          </a:p>
          <a:p>
            <a:pPr lvl="1"/>
            <a:r>
              <a:rPr lang="en-US" sz="1400" dirty="0" smtClean="0"/>
              <a:t>http://www.youtube.com/watch?v=i1OVhlRpwJc   (Temperature)</a:t>
            </a:r>
          </a:p>
          <a:p>
            <a:pPr lvl="1"/>
            <a:r>
              <a:rPr lang="en-US" sz="1400" dirty="0" smtClean="0">
                <a:hlinkClick r:id="rId8"/>
              </a:rPr>
              <a:t>http://www.youtube.com/watch?v=5g4_v4JStOU</a:t>
            </a:r>
            <a:endParaRPr lang="en-US" sz="1400" dirty="0" smtClean="0"/>
          </a:p>
          <a:p>
            <a:pPr lvl="1"/>
            <a:r>
              <a:rPr lang="en-US" sz="1400" dirty="0" smtClean="0">
                <a:hlinkClick r:id="rId9"/>
              </a:rPr>
              <a:t>http://www.youtube.com/watch?v=pWSC48EUg-8&amp;feature=related</a:t>
            </a:r>
            <a:r>
              <a:rPr lang="en-US" sz="1400" dirty="0" smtClean="0"/>
              <a:t>  (Lecture at University at Missouri)</a:t>
            </a:r>
          </a:p>
          <a:p>
            <a:endParaRPr lang="en-US" sz="1400" dirty="0" smtClean="0">
              <a:solidFill>
                <a:srgbClr val="0070C0"/>
              </a:solidFill>
              <a:latin typeface="Arial" pitchFamily="34" charset="0"/>
              <a:cs typeface="Arial" pitchFamily="34" charset="0"/>
            </a:endParaRPr>
          </a:p>
          <a:p>
            <a:endParaRPr lang="en-US" sz="18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42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435608" y="274638"/>
            <a:ext cx="7498080" cy="944562"/>
          </a:xfrm>
        </p:spPr>
        <p:txBody>
          <a:bodyPr/>
          <a:lstStyle/>
          <a:p>
            <a:r>
              <a:rPr lang="en-US" dirty="0" smtClean="0">
                <a:solidFill>
                  <a:srgbClr val="002060"/>
                </a:solidFill>
              </a:rPr>
              <a:t>Theory of Mind</a:t>
            </a:r>
            <a:endParaRPr lang="en-US" dirty="0">
              <a:solidFill>
                <a:srgbClr val="002060"/>
              </a:solidFill>
            </a:endParaRPr>
          </a:p>
        </p:txBody>
      </p:sp>
      <p:sp>
        <p:nvSpPr>
          <p:cNvPr id="20482" name="AutoShape 2" descr="data:image/jpeg;base64,/9j/4AAQSkZJRgABAQAAAQABAAD/2wBDAAkGBwgHBgkIBwgKCgkLDRYPDQwMDRsUFRAWIB0iIiAdHx8kKDQsJCYxJx8fLT0tMTU3Ojo6Iys/RD84QzQ5Ojf/2wBDAQoKCg0MDRoPDxo3JR8lNzc3Nzc3Nzc3Nzc3Nzc3Nzc3Nzc3Nzc3Nzc3Nzc3Nzc3Nzc3Nzc3Nzc3Nzc3Nzc3Nzf/wAARCAB4ANgDASIAAhEBAxEB/8QAGwAAAgMBAQEAAAAAAAAAAAAAAAUBBAYDAgf/xAA/EAACAQIFAwMCAwUFBwUBAAABAgMEEQAFEiExE0FRBiJhFHEygZEVI0JSoWKxwdHwFiQzU3Lh8QclNEOCkv/EABoBAAIDAQEAAAAAAAAAAAAAAAMEAAECBQb/xAApEQACAgEFAAEEAgIDAAAAAAABAgADEQQSITFBURMicZFhgQUyobHB/9oADAMBAAIRAxEAPwD4bicGDGgJIYMTbE/ljWJJ5wY9YLYvEki2DHq2PSrfGwhMk8HEhCbbYYUGWVFdIUgjJt+JjsqfJPA/1a+NXlnpSmhANceoT3e6oPgLcE/mRfsDhyrRO8G9irMRHBI7aURmPhRfDBMizFyo+lZGbhZCFY//AJO5/TH0vL6WGGBoIVTWruC0MajuLbbgDSwN7dsS0DdemRpWZROji+n23DLYEAeB+uG10CAYJgTqPiYKk9H5pO5UxhEAu7srWUWJ5tiaH0pVVEh1VFOkQGzK2vUeygbXJNu/f8sfSsviarjlaikEaspTpsoGo3X+TdSLnjsT4vhfDQyRwxQU8weKKViagEKJ3uRe29txcDk9sBFdIfZ/7CA2Fd2J81qcnzCmjR56GeNTcC6HkefH5884oshBIINxyLY+yU8E1RZHn99jM6oRYE/0J5wtrstimLRVdLHyVswDBuLkHkcnYWO2CrplcZBmWuKHawnyorbtjzbG6zP0jAZSlPqp5AL6dWseeDvx8324OMvX5RU0QLuBJEDYyxe5QfB/lPwbYWs0zr+IRbVbqLLYMdo4mdwgB1HHOx8bYVK4hJ5wDHtV1EAX5x4xnqSTfEYMGJmSFsTbEXxN8WMS55PODEnBjMqeMSMRicDEkMSMGJtvjQkgBfFmjoqism6VNE0j2JIHYeSew+cco4yxCqLsxsFHJxqqWkGU0U3UljndjGzwiEsgZG1aCx2Pe47274cooDnnqUT8TOT0M8BXqKtjwyurA/mCRhtkWQvX2klukFzuOXtyF/Lk9vnjFqaKG881beUxya5IoTpUyOb6Ad9Ki29t97Dzh99ekJp6br0r0wHskpAzRRDhdTEDm5B8X35OH6aag3EFaXUdSzNS/T0aU0dOkKBw0bC46bjcEjjnknffnF6OonqKf98GuzEMAfct+QR+ZtvvcWta+LJZVonevZo4okOtpCTYf64HJ8X3wpg9TZfW1BokM1OWPTgqJAGBBNgDtdeed/JPh04ETG5owjqMvy60dXMEnmIIi0a3a1wCF7c2/TxhlWUBzXLKOoSWSGjlBaRxs5Wx0cG+7W+d/wAxhpcsraGrApy6VME2uJtXuVjfVv8AcA/rzfGufI8yWliq6OqhmgkQM7Mi8ke+4bexINxxfe198CuViBtIGYatK0YF+pTyOg0rU0zyVE5WeyhJX2BUbNp7jfn4HjC3OK6DL5QzU8idEjZ9UbSsP4V76Rfdvy746PXZvlFQ0OlDSMxdoYYljBvtqBsCTa25J4xnM1geaujin63TWXVLI0Wh7Na5CnYbC9vOFBo2rYs33R1rkZQFmlPqOhhyeCqjpOvE+lJIml90J9xIBINx447b7i13LfUGSZg0emp6M/ZKn273uLHgn8/8sIvUWR5XDlK/smjnapVQzMRYjc9ibkkaeN/jCTLPT1bVU0dTI9NBSyo0gllqE2QMVLFb3sCCD3244vE1SmLWVq3Jn0HMKWSeUdU2jKe1rW1E2/8AH5/GL1P6ekqIUl6apGVsZX9qi19vtt2uMVfStIclySOoz2YqpBeKGQFzEON9zsey/wCe1HPvWprUaGJ3SJGvIi3KuhH4gew34NiOD3xVmtOcV/vyDr0ljHJ4HzPdb6I9Px1cc75tHRvuTEkOtWP31ALb/VsJf9i8llRoo89RJRKIrz0hSzi912c74pxmszSZaumQ1EkJLoHQ6ZwGN/dxexJ53ttvsetRRVtJTCXoVRh+pSSojC6niW1iwNrEglgTa/4b4SfUNk5bP9CdNaUXjMqVvobMaOj+spxFV0wYN1qe7qfdbSQNx3JuB2F/GUqKcRSiK4LrfVY3tv5G2NvQ5rUZZVELrWSNywVZCE3sST3IIK7bYbZlkSepMtr58vp4KbMqfVNUUMLpokbgtsTpbn2+b/fGWdAOZH07qNw5E+UkWxGLcdDUVE4hponlkbdQovfz/wCceZaCpiaUSRMDEAX/ALIPGBlT5AHiVsGJItiMVJA4MGDFGSeMTgUXOLuX0E9fUJBTqNTn+I2AHck9hjKKT1KJAGTKdsehYb41dBlrZdHmIjqKWSsgMaiSP3oqnc2uObjSbjb9MXskp6ukoZaimpz9XPKW6xj2ZbqQqnwfcPbhyvSs2DBG5R1Ffp1VnppoRBE8q+9W6Gpx8hgbi23Y46MK+q6NDSRvU1DJ1bIAFjU7KSe57XY2Gq25scPFjFRT3qstWmeWVxUtGgDK5JcOh72AsNxYje9zhvlVXllVTx0dEssc6/vij1BcgWvvawZgxsBtbV45avJACETDWsi7gIuh9I5lKitUVMUVRNGeqiRGdJdNiCeAGtvtf45OKaZPLH04opqczCTXFJChjOhCRLrB20jYW5v8Y3FAv1EHQqFRQmzRM9u21wPIv4vccYS5qrxzMal6rVpZUQwgL0jayKbkhS25JIuBxbfA6VO4YmU1L2EhzxMZn9dLPKaKF5BQUjFYwSfeb7sd/N7DsNsc8ryeszNGemRWjXYl3AB523O/GNMmTykS1MEd2uWFlvpH2/1+uOs2U5j0RUVcz6UKiNZG3+3O1rf3Y7IrX0yvqccSzNUD/ZqGtqIw9QqCJ9e5Z09vu+91J+3zjGzVuY1EzNNVzPc3Kl20/pe1sbmAST5JKks6OVqhfWCy2KKAOP7GPUdNTuUlbKqCTQN1hZlvbuRsT84sJjP5mhYvonHJc6OZlo86qpBKsQSAIo93wce/UFMhiBqYI1qNS/vpyE6gZrad7WAvcn5OLWVU+YIxfLsrCDWHJEd7c2sW4GLeaZrPmi6cwWAxaJVdA1yXsNKvcDQObaTvbcjjAL/tIC4/fUGgVrBiLK2DqZZSs0zfUyRStJKkns6kbHVpuBYNpJ87+cU8gigq3CvL9RRrP9X0nSxQArZTvxrAv2PxivfRlUVDMDKVZ+oyrsis5cknzcgW8X+MOvS2Vw1UVRHNWEJG2pIEe119xJ3HH4fi9+NscvUMqIdw4PsfVCcemKP/AFBzQSV8lIszKpCluoNlN73Xa9rX45/uqZdQUeWwxVdWzVLToJKZHp9Nhv7jvuLb2vxvhrXua7PKeI0+iJWGpXQGOVAN9DflY+SR9ylrp5czzTWOhB15GIQaienfvbZRYDvzuAL459ZG0DyMu+0czlFmtTLXU0j65UkewgjFwiryBbte9uL6SMLZKzNsmR1LSR6Zmd7hlLvtuxG9twbeSe+LEtQ6ypDkh6JgY2b8RlJt7r8m9jz57YmH9pOH1hmp50AlQtuYyBt8dwD22P3MoXHMWFjE8R1TpQ+pJTFPMKeukLCKoUANKFOk6lGwBIsO/tve22K9DU1OT55Vs5Z29qzS6TpRgt7X4N9iT+m3MTx5dJlsFbQiOKVWvJ02FkYkk9jfe/ew2sLYd5hUU2Y5HR19eLyC8LSaoy623unuO5C23HYbixwEEDjzqb+u6nBnrOcqhXO/rzR6osyjMEuz2imVdWqyn8LC219j+ePn2fF6RlpA+qSNmMiNZtIuNO+/IAOPrGZ0KN6arYAxik+kWrjkJF0ZD+K/F/nbbHyjOpRXyzTSQLC8bfvinDHYKAN99j3P9Ma09jtWfgSWBS/H5mfc6mLWAv2AtiPyx2eFgfw2+PGOZQjkY1tmJ4ODEnBiiJUiMgG54xoMrrKGJGDyvGzoUJ0E7H7Yzq4a5TUNRsJadj1m9oPGn7eeLWwxo7ihx5MOu4TW5OtNSu1fVrPOipqgPQdElbtqbuo5O+4G/fHbOMueerEkkpq5qjYVejUkRFtrHYc8D9PCaM10NQHOYUEL89KaQIx8AkA2/wD6/TFxK9BL0ZYqmlqDYNHDKNL376gQum1zcDzjqHU1qM4gDUQY/FHPRwO7RgwSXmhjWXV0AAeWftbkk997DcKHrKUTQyUlT0mWUPUPDJfUwJIWwHmxufJ8Yr5hWTVFDI309ZLQhAr1YIYIAwIIBF2XUFPa/wChxa9O5dJn1ZUZfFURQRq3VLoGtGthZhuCQdhp/rzhN7w7ZPksgKhzNB6dzJWq2WRnnFQOvFqfSt13K2JFze+25I7YuV75Q0scE9bTipWNdcN7sBa9zYW4OFNRlzw/QGnMdRSZfFI87JL0gTqA1tq4Ht+fub49P6WSszKesjzhHq5C4lSs9mxX2sHAta2kWtt5ON0WKtpYHAg/oALn2OaWqy6KaSaHMqQRkhTe9iewvbnY/wCrYtzilqLu+YQspFvaTax7Dbfvxf8ApjIjIM5bLhSwwiTpTM8lqiEoRYWILONsXhFSGJaSOdZWp1UiOnYkaybkq3c3H8Px8YeJUnIbJg/pt5NJQ02TTUj08c/Ud2De2TZiA1uBtiaKDLUYIkyCph9wSSRCtxySOdtv6Yd+n/TMRp0kfRHUsRJMkZ3BO9mt3va583wh9R0P0ks4gAgBBYPK1tZF+R+K2xNvJvfsFU1AscoGMyUIjLLJBVu8X7ThKG91SVWZjY2NhfcePjCPN4aXqWrGleQGQltZF7aisYPAAGne1ze98KfqpYM5o5Ypy2sKyrGlkF/G2O3qAs9QaYThZSy9OcptHGe7LfdVG97ggcXtbA9XpGzvU9f1C0CvdhzIqMry00dbIz1iwGR/pSzW6rxnQ/AvuRa3wcXMqpDSzK9MA0KuH0vGNbqEDFeLNYsdrXuPvihXo2VSwRapJYZal4YXk3MbdMNtYXtqJJJ7HtY4qemPVtJU51Sxy1SojL0UjKFSrH8NiNudvzvfHKt3v+vZ0KqKyBlzGVY1MvqfLYARECXWURAszs2rSLjgICd+QAcZmNxQ1NVS0oW66gHiZGQhttW1tgAb99+2NRnMLtT1EsaCOKIgSwi7s6H8Q0ABQbXB27kfOM/USiuWmrKOJfq1i11cali5dmOlQoI2ABPN9sZpDDGYTVKV48lz0RQxmup4Vp2qpHnJ6biyawjEi5uARbj4/TS+tcqqammdly+kgeCGNpV64BIu1+242Nvm+2M9RUNXS0dFmNFMzuoaSOJRo6O59vNuSe/A7475+2eZhJaWlqqd2UNMZyAqc/gsxuN9gAN7kji7gTPUWrof6gJHcW0Qny1JkpArqY1kjhSVQGB/iLB/cDfsAN+CcaWjoV/YayUmqM1FQJGNgmhLMTqLcAbA8b3GxwwyyOhbJEy+u0iLo6hLuXWwsWv9x/XC+aalpZY0qoZpqMbxSdN2RpLWBJ453JIsLYUspbOF7ENdU6g57Ea5vHFDl9dI4bRHlcxYAjVpCNtY7X9vz/fj5lmoy+KlMpgu0dZHMw6hYyR2Nib/AHItta+Pp3qerEHp6ocuFSvPRjV00kLYagQ2x/iHj3KNybY+JZkMxeWStmiEMUjmNBIwCyWtcLe2oeTawuO9hgunr2UHPp/6ilRdmOZfy/MMihqqn6ugWSOWoLo5ZmIiIsVI4Fhci29yPAx5/wDZKmkpUqNcLKr6nRgC139t7/2ThNHQVM0EtUscaQRMFZ3lULqPCgk7mw48Y4mkqpGGmJ3N7AJ7ifgWvjVd6o2484h2XMmuSljcillZ11GxZbG3a+DHrN8sqMqrHpasoJo7agj6tJIBsf1wYp7hYdwGJYyItGGtD00pZJgT1eAR/CO9vm395wpx2gmeK+hyL8jscBrbacmWhwZpEpIL6o6hY4NAaSWoBUoTvpKi+s/H+eOFRTQF1+hrIpwVZLKjRabj+VuAfI233ttddFU65IusVdFe5D3sfvbfDCjjjqJJmiUxRmQJFGkRdnLXsBuLAaTv+WDsy8Y9kOS38RjSyQ09NVUUKPIlUAk1ZeMNa97AaSwQlR/FwOMaP0tmlPkuW1MsLwNU1UfUcqthHFayLf7DUR5OE+Q0SyPBCtVVMfq9T8dGNrkAOpF72+bX884e5lldWMslo6lYgjoiJIAIiLFfdqOwFlN+4F9jgZ5OCInZYq2bZYoczo62dnNOUMsahZWdkUBgT5ubFSdvPN8cM3rJZqLLo6MkkO0UkaxALx3HNydzc72wjpXpw0eXwt+8CnolH1AW3IDHnv7rW8AX2vUZWJKhpIhVtIPfAHuV4/EbC9rEg25/TDldiq3Ihy5ZTng/PzOL0c7UIuXkmklKyQ0ih+mB+ZUE+cPaDJaulWjzKfK/p0aw/eBZX1j+Is2y382G5PGJyGpyISGKhqXy+uYD2V6XC+ADsQONyDjr6kzPOMkaHXPNPBLcTTSEFE2Itttubc/44brdX4T/AJiNjahSFI4Ps1mVepIo6IpC4UhGBLvYLZNrE9iQRuTuBvjJZ1nFXVVqQ0xd5WUKVVtJ083Vu1hfztf5wsrcySGgngNMgqUy/XK4JW0hIa1gbcHfbnFLRVZtS0kOVIUeaFWZwSCs4sGBP8pIFrcbXweqqtCWA5m1AIzHOWZjPm+ZdLL6mCqjiWx68IDrYckkbg/fk/q5zVKB8yqxPUoJKWIJPGYOvq1KQQVsdgRvse3kYoem6aJGraiNJZaqKRlgiJIikO/5XA3+Dj1XSHNM2NqelZ+j0tTLZ3kBN1O4uNgTfiw/INzljt64lVDdZuHQkeoEiqMmjkFJJMsrPOkhBDoGNhIwNiU0kLpNyRbi2MFReka1quKfK3gzCKMpIFY9PX3Asf8AE40kObyVdJmGZP03ep1xTuzFkGoooA3uFGsMAPA+cV6WWXLXH10o0zMCBBdoyNKkGzW3seDxbCn00A2Ecx+0nbleDNZQfX1tLUUbpG2bRMI5ZwrGCRSP4WtpZrWH5A2G9uTZN0qipkpKWOleYyU6QLECZF0G7sxPi9vseb2x2pq3Kp4o3r66ueJBcRKViRbb8AbcdrcY9j1DSZjI3+7mpVNWhYz74zuAQG2c2J7g/e+OYa7jk1g4/EZpvFle1uxE5nkyenper1oVjYTGIsHVwB+842tszD7WHjDmHPBPmMtZNTCWjcDpdZ1UuSPxLc8bjm3fC2eiy+sRTFmt11MFpqpjEyJ+FRpaxBFzc99rWAGK1cj5TTUlPBJDLUNKWBMgkA4UAeF9t7fJPOHKlFj7CMH9QtakHBMaZJnaft+KSup1FNN/uiOtj0mYgJe3FztccXGNFmeUTVH+6UTSQ0cIuQEFr727je+2wvv98ZrOIUrqCmmgMs7SSHdgAS4fbjYCxW22LnqfMsxzqspo0UXhqUnWKNtIZ4nDaf7dwQbHuL7Wwa7SO7q6efP8QWpuAtDqe5yzqopK+gpKlo5UnjgkhR4Jf/j2YaiAB+K4G43BtjEZzl0SZt182rZaun0qI21j32HF9wo82Hc40a5fVU9JWZVUl6wTSPN9NTpYopY7NIT8gG1jyASBfCP1PFLJTQR1VMsUMTgLoIuuzbc99Xg79zhyijcmw9RCy5S+U4mdzOprM+qocvoKcdGEfuKaEWVQAASb/AHuJ/PDOigofSiSVTNFW5sh0LYfu6c2BNv5jY/i48d8LpM+ky+memy6OGnR9nYC7N9zycZ+armmLs8hYubknvjjamg7yp4HwI2lgK5PJhW1D1dVJUSsWkka7E98GK5PnBjOAOBMZnjEqCcRj1HbWAwuLi+MdzMtR0xYRlzHHrtp1k3P5AHbDCjip4mc1s8iU0TBJBEqyF2ubBQdvJuePG+FU8rGodxzquP8MdJqioqyWkbUAbnYDc9zbB02A9cywTNMtYmUVavQTdWOWNZYpWTTJpblWsdiLEbG3Bxclz16lw9W6g6VMZcalJAGzL/L9vjY8YzkUE8j09Q0cgpo4ReUg6bAE2vxe5sB5ti9SQRvk6GdrMy6gQdxZmFwe2w+3N/OGU56EC1QY5PcvU0lLV1TSpppUUoepGmm0oAGtAL2BtwBfa+1sdc0helnVmklUtY3RzLHza6sQCLHkW2v+mdiYwT3LvoOx0CxYeLnYc840tLmby2hupF2lmLD2ot9RPnbZRx2w1SiONphdoxmUqqqakystV9OZmYrAq3/ABA+5t+3I25viMg9RS5aZJaVQsIuTC73RWPddu/cW328YqZzLFXzI7o9IXQdJX9ylLkL9uP8e+FjwSQ05UAupN9SG6n8xi2rC2bl5AEpm3LtaaulzBKpa+SpbVLJD/xFYcki++GFBNX1Xp6TVSTuiOJYDPMqKy29xAJBIFgQfg2OEXohFfNFeZwqwqZLsmoM3Crbi9yD+VucO2zFq+jqap6lY4UnEK0jLeSc2BJax2Fjba4G9r23BfrXQKB3MLpg5I8jyhevkrFzDMpCKunhSMUa6ekWN/xMdgbXJUbCxud7YqR1rZXQ1IrkAqCf+JI4cRRuQdOr+S1reRba2wUx50scMoykmMShdRkOpohvdAospHe5BPOFHqPNZHpFonkZ5ZZBLOTYm/a/zff4+L4WN27DRv6S0IV+YZmlLIfrMugWtKm8ktzqU+WTa333GOVB6lqYqsvMiSo9hLFKLq4/wOFEiT0EiTwTGx3WaM2v5H/bFiOekzCwqgKepP8A96D2v/1DsfkYvdhsERYgTYQ5XQ52pbIM0jop3Hvo68krz/C4uf1H54uf7IepsmppK+aoyiOmXlmqTZr8Ae3k7Wwj9NZe9NUCoqXQRIurr3BQKOSDhpn2fCtMTVEd6dEvSU8hOmNP+a48kfhB47b4Z0wvawFH+z3MwpHQE40Us6rHLVP0WSaRZNS7m55B8WP+tsMofpZY4anpS1FRBKVkCgWZSxIJ+bE7YyMWa1VQTHG5KrYKw7eN7jyecPvT0dTQRmf3trufaL/JBHPj9Rjs8OOPJtx8Hmbv6xHV6a0c2kROvyQbEn+gP5YQZzmUlNnVMPYJjUgsNRGz+zzx34/Xt4hzctmccxpFVZIDG0wQKe3Nudx/TFOsoqerFVWSMsvROoBhcubXBO++wO3GwvfGFp2ZJEwgA/28EYV88conUzuk8sKo6iIOVbYnbUNwRbe+M76mmSXL5dLuGjgjCq8XTJsTckdvwjGmnQVtI6wQxzU67AMxRm+zDcn4/wAwMY7O58tgoaqKItHKFKLC7Evfftvbm+57YG2ApMAmMzFOxY3JuTjyTgbnEY8+zbjHRDBicGMyTngvbBgwGSWlemkQCZWRv+Yljf7qbfrcY6I9GiNGHmbqCxYqFC/Nrm/6jFHEjBA8qMFCKOi9danJ12TU2/nTsL4tvmaGWKwKwoNARbXVAABv3N7n8/GEt8BNzvgq3FepI2qEhVg0YBVuGQ+0/O/H27Y7/UxxQrCFOh2DTP8Az/B+OP64TRTtGdrW8HjHdKwg8W/PHRr1aEZ6MxtMbZpWxVkVXK0UTEuOlNps9z/CSDYgKCOPGKlXOq01JJEggkKHqdMkagDYEjzzilPUCQBQAFBvsAL/AKY9GSGWNNbMrothtcYG94JbacSbcS3R184Wcl7oI7suw1WYW35uDuD2ti5+1MslkNRPTzGUsDLArDRKf+sWK38W27eMIupoV1X+IAf1xzBvjn2/eQT3CoxXqbip9Rw1EUQhQQQ6biFV1dP7Ebi3FwO3a5wiNNSyJM7y6NI1oTuZPKgHcnvhbS1LU8gkADECw1C448d8cXmZ21MWv98GRq0GccyO7P3La12klWRTCeYr8/N/Pzjm/QEwNOzlCeHFiB822xUvfEg2wLdlsmZxNTQZkxtAtpIVGuSG205HCnbi/j/K1WauNQZZJyTUs5aVDxIDxbwR4+32wkSVk3ViD2Ix2NYzN1GGqX+c8/8AfHTr1SBcdTBXHUZxL9PUBaeQNpG5tYgm5t9+2GhzOUUdOIpPewFmBOotxbfnGXgqXicuu9+b49/UoPcsel/OD1axQssLNhNmzy5cSaldQk02HJX4+Nv6nFal9RRUJ6HTWSlfaRX93xe3ceR3/TGUE7AEDvjmzljvirP8iCuFE2QMYn0PMs9o2oFWCpiqZJBopqewb6UnmS/N+LX3/U4Sesa+KWGlpgEeoA6ksp3ZfC3573t9sZiKZom1LzjzI5kYu5JYnk4Ws1garHpgxUAczyTfEYMGOdCQODEE4MZJknnBgwYFJDBgwY0JUnBgwYuSRib4MGJJC+C+DBiZkkYkHBgxBJJviMGDF5MkMGDBiSSRbE9sGDGx1Lk3wXwYMXmSRc4MGDFSQwYMGKkhgwYMWZIAA7E2wYMGKlT/2Q=="/>
          <p:cNvSpPr>
            <a:spLocks noChangeAspect="1" noChangeArrowheads="1"/>
          </p:cNvSpPr>
          <p:nvPr/>
        </p:nvSpPr>
        <p:spPr bwMode="auto">
          <a:xfrm>
            <a:off x="155575" y="-395288"/>
            <a:ext cx="1504950" cy="8382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484" name="AutoShape 4" descr="data:image/jpeg;base64,/9j/4AAQSkZJRgABAQAAAQABAAD/2wBDAAkGBwgHBgkIBwgKCgkLDRYPDQwMDRsUFRAWIB0iIiAdHx8kKDQsJCYxJx8fLT0tMTU3Ojo6Iys/RD84QzQ5Ojf/2wBDAQoKCg0MDRoPDxo3JR8lNzc3Nzc3Nzc3Nzc3Nzc3Nzc3Nzc3Nzc3Nzc3Nzc3Nzc3Nzc3Nzc3Nzc3Nzc3Nzc3Nzf/wAARCAB4ANgDASIAAhEBAxEB/8QAGwAAAgMBAQEAAAAAAAAAAAAAAAUBBAYDAgf/xAA/EAACAQIFAwMCAwUFBwUBAAABAgMEEQAFEiExE0FRBiJhFHEygZEVI0JSoWKxwdHwFiQzU3Lh8QclNEOCkv/EABoBAAIDAQEAAAAAAAAAAAAAAAMEAAECBQb/xAApEQACAgEFAAEEAgIDAAAAAAABAgADEQQSITFBURMicZFhgQUyobHB/9oADAMBAAIRAxEAPwD4bicGDGgJIYMTbE/ljWJJ5wY9YLYvEki2DHq2PSrfGwhMk8HEhCbbYYUGWVFdIUgjJt+JjsqfJPA/1a+NXlnpSmhANceoT3e6oPgLcE/mRfsDhyrRO8G9irMRHBI7aURmPhRfDBMizFyo+lZGbhZCFY//AJO5/TH0vL6WGGBoIVTWruC0MajuLbbgDSwN7dsS0DdemRpWZROji+n23DLYEAeB+uG10CAYJgTqPiYKk9H5pO5UxhEAu7srWUWJ5tiaH0pVVEh1VFOkQGzK2vUeygbXJNu/f8sfSsviarjlaikEaspTpsoGo3X+TdSLnjsT4vhfDQyRwxQU8weKKViagEKJ3uRe29txcDk9sBFdIfZ/7CA2Fd2J81qcnzCmjR56GeNTcC6HkefH5884oshBIINxyLY+yU8E1RZHn99jM6oRYE/0J5wtrstimLRVdLHyVswDBuLkHkcnYWO2CrplcZBmWuKHawnyorbtjzbG6zP0jAZSlPqp5AL6dWseeDvx8324OMvX5RU0QLuBJEDYyxe5QfB/lPwbYWs0zr+IRbVbqLLYMdo4mdwgB1HHOx8bYVK4hJ5wDHtV1EAX5x4xnqSTfEYMGJmSFsTbEXxN8WMS55PODEnBjMqeMSMRicDEkMSMGJtvjQkgBfFmjoqism6VNE0j2JIHYeSew+cco4yxCqLsxsFHJxqqWkGU0U3UljndjGzwiEsgZG1aCx2Pe47274cooDnnqUT8TOT0M8BXqKtjwyurA/mCRhtkWQvX2klukFzuOXtyF/Lk9vnjFqaKG881beUxya5IoTpUyOb6Ad9Ki29t97Dzh99ekJp6br0r0wHskpAzRRDhdTEDm5B8X35OH6aag3EFaXUdSzNS/T0aU0dOkKBw0bC46bjcEjjnknffnF6OonqKf98GuzEMAfct+QR+ZtvvcWta+LJZVonevZo4okOtpCTYf64HJ8X3wpg9TZfW1BokM1OWPTgqJAGBBNgDtdeed/JPh04ETG5owjqMvy60dXMEnmIIi0a3a1wCF7c2/TxhlWUBzXLKOoSWSGjlBaRxs5Wx0cG+7W+d/wAxhpcsraGrApy6VME2uJtXuVjfVv8AcA/rzfGufI8yWliq6OqhmgkQM7Mi8ke+4bexINxxfe198CuViBtIGYatK0YF+pTyOg0rU0zyVE5WeyhJX2BUbNp7jfn4HjC3OK6DL5QzU8idEjZ9UbSsP4V76Rfdvy746PXZvlFQ0OlDSMxdoYYljBvtqBsCTa25J4xnM1geaujin63TWXVLI0Wh7Na5CnYbC9vOFBo2rYs33R1rkZQFmlPqOhhyeCqjpOvE+lJIml90J9xIBINx447b7i13LfUGSZg0emp6M/ZKn273uLHgn8/8sIvUWR5XDlK/smjnapVQzMRYjc9ibkkaeN/jCTLPT1bVU0dTI9NBSyo0gllqE2QMVLFb3sCCD3244vE1SmLWVq3Jn0HMKWSeUdU2jKe1rW1E2/8AH5/GL1P6ekqIUl6apGVsZX9qi19vtt2uMVfStIclySOoz2YqpBeKGQFzEON9zsey/wCe1HPvWprUaGJ3SJGvIi3KuhH4gew34NiOD3xVmtOcV/vyDr0ljHJ4HzPdb6I9Px1cc75tHRvuTEkOtWP31ALb/VsJf9i8llRoo89RJRKIrz0hSzi912c74pxmszSZaumQ1EkJLoHQ6ZwGN/dxexJ53ttvsetRRVtJTCXoVRh+pSSojC6niW1iwNrEglgTa/4b4SfUNk5bP9CdNaUXjMqVvobMaOj+spxFV0wYN1qe7qfdbSQNx3JuB2F/GUqKcRSiK4LrfVY3tv5G2NvQ5rUZZVELrWSNywVZCE3sST3IIK7bYbZlkSepMtr58vp4KbMqfVNUUMLpokbgtsTpbn2+b/fGWdAOZH07qNw5E+UkWxGLcdDUVE4hponlkbdQovfz/wCceZaCpiaUSRMDEAX/ALIPGBlT5AHiVsGJItiMVJA4MGDFGSeMTgUXOLuX0E9fUJBTqNTn+I2AHck9hjKKT1KJAGTKdsehYb41dBlrZdHmIjqKWSsgMaiSP3oqnc2uObjSbjb9MXskp6ukoZaimpz9XPKW6xj2ZbqQqnwfcPbhyvSs2DBG5R1Ffp1VnppoRBE8q+9W6Gpx8hgbi23Y46MK+q6NDSRvU1DJ1bIAFjU7KSe57XY2Gq25scPFjFRT3qstWmeWVxUtGgDK5JcOh72AsNxYje9zhvlVXllVTx0dEssc6/vij1BcgWvvawZgxsBtbV45avJACETDWsi7gIuh9I5lKitUVMUVRNGeqiRGdJdNiCeAGtvtf45OKaZPLH04opqczCTXFJChjOhCRLrB20jYW5v8Y3FAv1EHQqFRQmzRM9u21wPIv4vccYS5qrxzMal6rVpZUQwgL0jayKbkhS25JIuBxbfA6VO4YmU1L2EhzxMZn9dLPKaKF5BQUjFYwSfeb7sd/N7DsNsc8ryeszNGemRWjXYl3AB523O/GNMmTykS1MEd2uWFlvpH2/1+uOs2U5j0RUVcz6UKiNZG3+3O1rf3Y7IrX0yvqccSzNUD/ZqGtqIw9QqCJ9e5Z09vu+91J+3zjGzVuY1EzNNVzPc3Kl20/pe1sbmAST5JKks6OVqhfWCy2KKAOP7GPUdNTuUlbKqCTQN1hZlvbuRsT84sJjP5mhYvonHJc6OZlo86qpBKsQSAIo93wce/UFMhiBqYI1qNS/vpyE6gZrad7WAvcn5OLWVU+YIxfLsrCDWHJEd7c2sW4GLeaZrPmi6cwWAxaJVdA1yXsNKvcDQObaTvbcjjAL/tIC4/fUGgVrBiLK2DqZZSs0zfUyRStJKkns6kbHVpuBYNpJ87+cU8gigq3CvL9RRrP9X0nSxQArZTvxrAv2PxivfRlUVDMDKVZ+oyrsis5cknzcgW8X+MOvS2Vw1UVRHNWEJG2pIEe119xJ3HH4fi9+NscvUMqIdw4PsfVCcemKP/AFBzQSV8lIszKpCluoNlN73Xa9rX45/uqZdQUeWwxVdWzVLToJKZHp9Nhv7jvuLb2vxvhrXua7PKeI0+iJWGpXQGOVAN9DflY+SR9ylrp5czzTWOhB15GIQaienfvbZRYDvzuAL459ZG0DyMu+0czlFmtTLXU0j65UkewgjFwiryBbte9uL6SMLZKzNsmR1LSR6Zmd7hlLvtuxG9twbeSe+LEtQ6ypDkh6JgY2b8RlJt7r8m9jz57YmH9pOH1hmp50AlQtuYyBt8dwD22P3MoXHMWFjE8R1TpQ+pJTFPMKeukLCKoUANKFOk6lGwBIsO/tve22K9DU1OT55Vs5Z29qzS6TpRgt7X4N9iT+m3MTx5dJlsFbQiOKVWvJ02FkYkk9jfe/ew2sLYd5hUU2Y5HR19eLyC8LSaoy623unuO5C23HYbixwEEDjzqb+u6nBnrOcqhXO/rzR6osyjMEuz2imVdWqyn8LC219j+ePn2fF6RlpA+qSNmMiNZtIuNO+/IAOPrGZ0KN6arYAxik+kWrjkJF0ZD+K/F/nbbHyjOpRXyzTSQLC8bfvinDHYKAN99j3P9Ma09jtWfgSWBS/H5mfc6mLWAv2AtiPyx2eFgfw2+PGOZQjkY1tmJ4ODEnBiiJUiMgG54xoMrrKGJGDyvGzoUJ0E7H7Yzq4a5TUNRsJadj1m9oPGn7eeLWwxo7ihx5MOu4TW5OtNSu1fVrPOipqgPQdElbtqbuo5O+4G/fHbOMueerEkkpq5qjYVejUkRFtrHYc8D9PCaM10NQHOYUEL89KaQIx8AkA2/wD6/TFxK9BL0ZYqmlqDYNHDKNL376gQum1zcDzjqHU1qM4gDUQY/FHPRwO7RgwSXmhjWXV0AAeWftbkk997DcKHrKUTQyUlT0mWUPUPDJfUwJIWwHmxufJ8Yr5hWTVFDI309ZLQhAr1YIYIAwIIBF2XUFPa/wChxa9O5dJn1ZUZfFURQRq3VLoGtGthZhuCQdhp/rzhN7w7ZPksgKhzNB6dzJWq2WRnnFQOvFqfSt13K2JFze+25I7YuV75Q0scE9bTipWNdcN7sBa9zYW4OFNRlzw/QGnMdRSZfFI87JL0gTqA1tq4Ht+fub49P6WSszKesjzhHq5C4lSs9mxX2sHAta2kWtt5ON0WKtpYHAg/oALn2OaWqy6KaSaHMqQRkhTe9iewvbnY/wCrYtzilqLu+YQspFvaTax7Dbfvxf8ApjIjIM5bLhSwwiTpTM8lqiEoRYWILONsXhFSGJaSOdZWp1UiOnYkaybkq3c3H8Px8YeJUnIbJg/pt5NJQ02TTUj08c/Ud2De2TZiA1uBtiaKDLUYIkyCph9wSSRCtxySOdtv6Yd+n/TMRp0kfRHUsRJMkZ3BO9mt3va583wh9R0P0ks4gAgBBYPK1tZF+R+K2xNvJvfsFU1AscoGMyUIjLLJBVu8X7ThKG91SVWZjY2NhfcePjCPN4aXqWrGleQGQltZF7aisYPAAGne1ze98KfqpYM5o5Ypy2sKyrGlkF/G2O3qAs9QaYThZSy9OcptHGe7LfdVG97ggcXtbA9XpGzvU9f1C0CvdhzIqMry00dbIz1iwGR/pSzW6rxnQ/AvuRa3wcXMqpDSzK9MA0KuH0vGNbqEDFeLNYsdrXuPvihXo2VSwRapJYZal4YXk3MbdMNtYXtqJJJ7HtY4qemPVtJU51Sxy1SojL0UjKFSrH8NiNudvzvfHKt3v+vZ0KqKyBlzGVY1MvqfLYARECXWURAszs2rSLjgICd+QAcZmNxQ1NVS0oW66gHiZGQhttW1tgAb99+2NRnMLtT1EsaCOKIgSwi7s6H8Q0ABQbXB27kfOM/USiuWmrKOJfq1i11cali5dmOlQoI2ABPN9sZpDDGYTVKV48lz0RQxmup4Vp2qpHnJ6biyawjEi5uARbj4/TS+tcqqammdly+kgeCGNpV64BIu1+242Nvm+2M9RUNXS0dFmNFMzuoaSOJRo6O59vNuSe/A7475+2eZhJaWlqqd2UNMZyAqc/gsxuN9gAN7kji7gTPUWrof6gJHcW0Qny1JkpArqY1kjhSVQGB/iLB/cDfsAN+CcaWjoV/YayUmqM1FQJGNgmhLMTqLcAbA8b3GxwwyyOhbJEy+u0iLo6hLuXWwsWv9x/XC+aalpZY0qoZpqMbxSdN2RpLWBJ453JIsLYUspbOF7ENdU6g57Ea5vHFDl9dI4bRHlcxYAjVpCNtY7X9vz/fj5lmoy+KlMpgu0dZHMw6hYyR2Nib/AHItta+Pp3qerEHp6ocuFSvPRjV00kLYagQ2x/iHj3KNybY+JZkMxeWStmiEMUjmNBIwCyWtcLe2oeTawuO9hgunr2UHPp/6ilRdmOZfy/MMihqqn6ugWSOWoLo5ZmIiIsVI4Fhci29yPAx5/wDZKmkpUqNcLKr6nRgC139t7/2ThNHQVM0EtUscaQRMFZ3lULqPCgk7mw48Y4mkqpGGmJ3N7AJ7ifgWvjVd6o2484h2XMmuSljcillZ11GxZbG3a+DHrN8sqMqrHpasoJo7agj6tJIBsf1wYp7hYdwGJYyItGGtD00pZJgT1eAR/CO9vm395wpx2gmeK+hyL8jscBrbacmWhwZpEpIL6o6hY4NAaSWoBUoTvpKi+s/H+eOFRTQF1+hrIpwVZLKjRabj+VuAfI233ttddFU65IusVdFe5D3sfvbfDCjjjqJJmiUxRmQJFGkRdnLXsBuLAaTv+WDsy8Y9kOS38RjSyQ09NVUUKPIlUAk1ZeMNa97AaSwQlR/FwOMaP0tmlPkuW1MsLwNU1UfUcqthHFayLf7DUR5OE+Q0SyPBCtVVMfq9T8dGNrkAOpF72+bX884e5lldWMslo6lYgjoiJIAIiLFfdqOwFlN+4F9jgZ5OCInZYq2bZYoczo62dnNOUMsahZWdkUBgT5ubFSdvPN8cM3rJZqLLo6MkkO0UkaxALx3HNydzc72wjpXpw0eXwt+8CnolH1AW3IDHnv7rW8AX2vUZWJKhpIhVtIPfAHuV4/EbC9rEg25/TDldiq3Ihy5ZTng/PzOL0c7UIuXkmklKyQ0ih+mB+ZUE+cPaDJaulWjzKfK/p0aw/eBZX1j+Is2y382G5PGJyGpyISGKhqXy+uYD2V6XC+ADsQONyDjr6kzPOMkaHXPNPBLcTTSEFE2Itttubc/44brdX4T/AJiNjahSFI4Ps1mVepIo6IpC4UhGBLvYLZNrE9iQRuTuBvjJZ1nFXVVqQ0xd5WUKVVtJ083Vu1hfztf5wsrcySGgngNMgqUy/XK4JW0hIa1gbcHfbnFLRVZtS0kOVIUeaFWZwSCs4sGBP8pIFrcbXweqqtCWA5m1AIzHOWZjPm+ZdLL6mCqjiWx68IDrYckkbg/fk/q5zVKB8yqxPUoJKWIJPGYOvq1KQQVsdgRvse3kYoem6aJGraiNJZaqKRlgiJIikO/5XA3+Dj1XSHNM2NqelZ+j0tTLZ3kBN1O4uNgTfiw/INzljt64lVDdZuHQkeoEiqMmjkFJJMsrPOkhBDoGNhIwNiU0kLpNyRbi2MFReka1quKfK3gzCKMpIFY9PX3Asf8AE40kObyVdJmGZP03ep1xTuzFkGoooA3uFGsMAPA+cV6WWXLXH10o0zMCBBdoyNKkGzW3seDxbCn00A2Ecx+0nbleDNZQfX1tLUUbpG2bRMI5ZwrGCRSP4WtpZrWH5A2G9uTZN0qipkpKWOleYyU6QLECZF0G7sxPi9vseb2x2pq3Kp4o3r66ueJBcRKViRbb8AbcdrcY9j1DSZjI3+7mpVNWhYz74zuAQG2c2J7g/e+OYa7jk1g4/EZpvFle1uxE5nkyenper1oVjYTGIsHVwB+842tszD7WHjDmHPBPmMtZNTCWjcDpdZ1UuSPxLc8bjm3fC2eiy+sRTFmt11MFpqpjEyJ+FRpaxBFzc99rWAGK1cj5TTUlPBJDLUNKWBMgkA4UAeF9t7fJPOHKlFj7CMH9QtakHBMaZJnaft+KSup1FNN/uiOtj0mYgJe3FztccXGNFmeUTVH+6UTSQ0cIuQEFr727je+2wvv98ZrOIUrqCmmgMs7SSHdgAS4fbjYCxW22LnqfMsxzqspo0UXhqUnWKNtIZ4nDaf7dwQbHuL7Wwa7SO7q6efP8QWpuAtDqe5yzqopK+gpKlo5UnjgkhR4Jf/j2YaiAB+K4G43BtjEZzl0SZt182rZaun0qI21j32HF9wo82Hc40a5fVU9JWZVUl6wTSPN9NTpYopY7NIT8gG1jyASBfCP1PFLJTQR1VMsUMTgLoIuuzbc99Xg79zhyijcmw9RCy5S+U4mdzOprM+qocvoKcdGEfuKaEWVQAASb/AHuJ/PDOigofSiSVTNFW5sh0LYfu6c2BNv5jY/i48d8LpM+ky+memy6OGnR9nYC7N9zycZ+armmLs8hYubknvjjamg7yp4HwI2lgK5PJhW1D1dVJUSsWkka7E98GK5PnBjOAOBMZnjEqCcRj1HbWAwuLi+MdzMtR0xYRlzHHrtp1k3P5AHbDCjip4mc1s8iU0TBJBEqyF2ubBQdvJuePG+FU8rGodxzquP8MdJqioqyWkbUAbnYDc9zbB02A9cywTNMtYmUVavQTdWOWNZYpWTTJpblWsdiLEbG3Bxclz16lw9W6g6VMZcalJAGzL/L9vjY8YzkUE8j09Q0cgpo4ReUg6bAE2vxe5sB5ti9SQRvk6GdrMy6gQdxZmFwe2w+3N/OGU56EC1QY5PcvU0lLV1TSpppUUoepGmm0oAGtAL2BtwBfa+1sdc0helnVmklUtY3RzLHza6sQCLHkW2v+mdiYwT3LvoOx0CxYeLnYc840tLmby2hupF2lmLD2ot9RPnbZRx2w1SiONphdoxmUqqqakystV9OZmYrAq3/ABA+5t+3I25viMg9RS5aZJaVQsIuTC73RWPddu/cW328YqZzLFXzI7o9IXQdJX9ylLkL9uP8e+FjwSQ05UAupN9SG6n8xi2rC2bl5AEpm3LtaaulzBKpa+SpbVLJD/xFYcki++GFBNX1Xp6TVSTuiOJYDPMqKy29xAJBIFgQfg2OEXohFfNFeZwqwqZLsmoM3Crbi9yD+VucO2zFq+jqap6lY4UnEK0jLeSc2BJax2Fjba4G9r23BfrXQKB3MLpg5I8jyhevkrFzDMpCKunhSMUa6ekWN/xMdgbXJUbCxud7YqR1rZXQ1IrkAqCf+JI4cRRuQdOr+S1reRba2wUx50scMoykmMShdRkOpohvdAospHe5BPOFHqPNZHpFonkZ5ZZBLOTYm/a/zff4+L4WN27DRv6S0IV+YZmlLIfrMugWtKm8ktzqU+WTa333GOVB6lqYqsvMiSo9hLFKLq4/wOFEiT0EiTwTGx3WaM2v5H/bFiOekzCwqgKepP8A96D2v/1DsfkYvdhsERYgTYQ5XQ52pbIM0jop3Hvo68krz/C4uf1H54uf7IepsmppK+aoyiOmXlmqTZr8Ae3k7Wwj9NZe9NUCoqXQRIurr3BQKOSDhpn2fCtMTVEd6dEvSU8hOmNP+a48kfhB47b4Z0wvawFH+z3MwpHQE40Us6rHLVP0WSaRZNS7m55B8WP+tsMofpZY4anpS1FRBKVkCgWZSxIJ+bE7YyMWa1VQTHG5KrYKw7eN7jyecPvT0dTQRmf3trufaL/JBHPj9Rjs8OOPJtx8Hmbv6xHV6a0c2kROvyQbEn+gP5YQZzmUlNnVMPYJjUgsNRGz+zzx34/Xt4hzctmccxpFVZIDG0wQKe3Nudx/TFOsoqerFVWSMsvROoBhcubXBO++wO3GwvfGFp2ZJEwgA/28EYV88conUzuk8sKo6iIOVbYnbUNwRbe+M76mmSXL5dLuGjgjCq8XTJsTckdvwjGmnQVtI6wQxzU67AMxRm+zDcn4/wAwMY7O58tgoaqKItHKFKLC7Evfftvbm+57YG2ApMAmMzFOxY3JuTjyTgbnEY8+zbjHRDBicGMyTngvbBgwGSWlemkQCZWRv+Yljf7qbfrcY6I9GiNGHmbqCxYqFC/Nrm/6jFHEjBA8qMFCKOi9danJ12TU2/nTsL4tvmaGWKwKwoNARbXVAABv3N7n8/GEt8BNzvgq3FepI2qEhVg0YBVuGQ+0/O/H27Y7/UxxQrCFOh2DTP8Az/B+OP64TRTtGdrW8HjHdKwg8W/PHRr1aEZ6MxtMbZpWxVkVXK0UTEuOlNps9z/CSDYgKCOPGKlXOq01JJEggkKHqdMkagDYEjzzilPUCQBQAFBvsAL/AKY9GSGWNNbMrothtcYG94JbacSbcS3R184Wcl7oI7suw1WYW35uDuD2ti5+1MslkNRPTzGUsDLArDRKf+sWK38W27eMIupoV1X+IAf1xzBvjn2/eQT3CoxXqbip9Rw1EUQhQQQ6biFV1dP7Ebi3FwO3a5wiNNSyJM7y6NI1oTuZPKgHcnvhbS1LU8gkADECw1C448d8cXmZ21MWv98GRq0GccyO7P3La12klWRTCeYr8/N/Pzjm/QEwNOzlCeHFiB822xUvfEg2wLdlsmZxNTQZkxtAtpIVGuSG205HCnbi/j/K1WauNQZZJyTUs5aVDxIDxbwR4+32wkSVk3ViD2Ix2NYzN1GGqX+c8/8AfHTr1SBcdTBXHUZxL9PUBaeQNpG5tYgm5t9+2GhzOUUdOIpPewFmBOotxbfnGXgqXicuu9+b49/UoPcsel/OD1axQssLNhNmzy5cSaldQk02HJX4+Nv6nFal9RRUJ6HTWSlfaRX93xe3ceR3/TGUE7AEDvjmzljvirP8iCuFE2QMYn0PMs9o2oFWCpiqZJBopqewb6UnmS/N+LX3/U4Sesa+KWGlpgEeoA6ksp3ZfC3573t9sZiKZom1LzjzI5kYu5JYnk4Ws1garHpgxUAczyTfEYMGOdCQODEE4MZJknnBgwYFJDBgwY0JUnBgwYuSRib4MGJJC+C+DBiZkkYkHBgxBJJviMGDF5MkMGDBiSSRbE9sGDGx1Lk3wXwYMXmSRc4MGDFSQwYMGKkhgwYMWZIAA7E2wYMGKlT/2Q=="/>
          <p:cNvSpPr>
            <a:spLocks noChangeAspect="1" noChangeArrowheads="1"/>
          </p:cNvSpPr>
          <p:nvPr/>
        </p:nvSpPr>
        <p:spPr bwMode="auto">
          <a:xfrm>
            <a:off x="155575" y="-395288"/>
            <a:ext cx="1504950" cy="8382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486" name="AutoShape 6" descr="data:image/jpeg;base64,/9j/4AAQSkZJRgABAQAAAQABAAD/2wBDAAkGBwgHBgkIBwgKCgkLDRYPDQwMDRsUFRAWIB0iIiAdHx8kKDQsJCYxJx8fLT0tMTU3Ojo6Iys/RD84QzQ5Ojf/2wBDAQoKCg0MDRoPDxo3JR8lNzc3Nzc3Nzc3Nzc3Nzc3Nzc3Nzc3Nzc3Nzc3Nzc3Nzc3Nzc3Nzc3Nzc3Nzc3Nzc3Nzf/wAARCAB4ANgDASIAAhEBAxEB/8QAGwAAAgMBAQEAAAAAAAAAAAAAAAUBBAYDAgf/xAA/EAACAQIFAwMCAwUFBwUBAAABAgMEEQAFEiExE0FRBiJhFHEygZEVI0JSoWKxwdHwFiQzU3Lh8QclNEOCkv/EABoBAAIDAQEAAAAAAAAAAAAAAAMEAAECBQb/xAApEQACAgEFAAEEAgIDAAAAAAABAgADEQQSITFBURMicZFhgQUyobHB/9oADAMBAAIRAxEAPwD4bicGDGgJIYMTbE/ljWJJ5wY9YLYvEki2DHq2PSrfGwhMk8HEhCbbYYUGWVFdIUgjJt+JjsqfJPA/1a+NXlnpSmhANceoT3e6oPgLcE/mRfsDhyrRO8G9irMRHBI7aURmPhRfDBMizFyo+lZGbhZCFY//AJO5/TH0vL6WGGBoIVTWruC0MajuLbbgDSwN7dsS0DdemRpWZROji+n23DLYEAeB+uG10CAYJgTqPiYKk9H5pO5UxhEAu7srWUWJ5tiaH0pVVEh1VFOkQGzK2vUeygbXJNu/f8sfSsviarjlaikEaspTpsoGo3X+TdSLnjsT4vhfDQyRwxQU8weKKViagEKJ3uRe29txcDk9sBFdIfZ/7CA2Fd2J81qcnzCmjR56GeNTcC6HkefH5884oshBIINxyLY+yU8E1RZHn99jM6oRYE/0J5wtrstimLRVdLHyVswDBuLkHkcnYWO2CrplcZBmWuKHawnyorbtjzbG6zP0jAZSlPqp5AL6dWseeDvx8324OMvX5RU0QLuBJEDYyxe5QfB/lPwbYWs0zr+IRbVbqLLYMdo4mdwgB1HHOx8bYVK4hJ5wDHtV1EAX5x4xnqSTfEYMGJmSFsTbEXxN8WMS55PODEnBjMqeMSMRicDEkMSMGJtvjQkgBfFmjoqism6VNE0j2JIHYeSew+cco4yxCqLsxsFHJxqqWkGU0U3UljndjGzwiEsgZG1aCx2Pe47274cooDnnqUT8TOT0M8BXqKtjwyurA/mCRhtkWQvX2klukFzuOXtyF/Lk9vnjFqaKG881beUxya5IoTpUyOb6Ad9Ki29t97Dzh99ekJp6br0r0wHskpAzRRDhdTEDm5B8X35OH6aag3EFaXUdSzNS/T0aU0dOkKBw0bC46bjcEjjnknffnF6OonqKf98GuzEMAfct+QR+ZtvvcWta+LJZVonevZo4okOtpCTYf64HJ8X3wpg9TZfW1BokM1OWPTgqJAGBBNgDtdeed/JPh04ETG5owjqMvy60dXMEnmIIi0a3a1wCF7c2/TxhlWUBzXLKOoSWSGjlBaRxs5Wx0cG+7W+d/wAxhpcsraGrApy6VME2uJtXuVjfVv8AcA/rzfGufI8yWliq6OqhmgkQM7Mi8ke+4bexINxxfe198CuViBtIGYatK0YF+pTyOg0rU0zyVE5WeyhJX2BUbNp7jfn4HjC3OK6DL5QzU8idEjZ9UbSsP4V76Rfdvy746PXZvlFQ0OlDSMxdoYYljBvtqBsCTa25J4xnM1geaujin63TWXVLI0Wh7Na5CnYbC9vOFBo2rYs33R1rkZQFmlPqOhhyeCqjpOvE+lJIml90J9xIBINx447b7i13LfUGSZg0emp6M/ZKn273uLHgn8/8sIvUWR5XDlK/smjnapVQzMRYjc9ibkkaeN/jCTLPT1bVU0dTI9NBSyo0gllqE2QMVLFb3sCCD3244vE1SmLWVq3Jn0HMKWSeUdU2jKe1rW1E2/8AH5/GL1P6ekqIUl6apGVsZX9qi19vtt2uMVfStIclySOoz2YqpBeKGQFzEON9zsey/wCe1HPvWprUaGJ3SJGvIi3KuhH4gew34NiOD3xVmtOcV/vyDr0ljHJ4HzPdb6I9Px1cc75tHRvuTEkOtWP31ALb/VsJf9i8llRoo89RJRKIrz0hSzi912c74pxmszSZaumQ1EkJLoHQ6ZwGN/dxexJ53ttvsetRRVtJTCXoVRh+pSSojC6niW1iwNrEglgTa/4b4SfUNk5bP9CdNaUXjMqVvobMaOj+spxFV0wYN1qe7qfdbSQNx3JuB2F/GUqKcRSiK4LrfVY3tv5G2NvQ5rUZZVELrWSNywVZCE3sST3IIK7bYbZlkSepMtr58vp4KbMqfVNUUMLpokbgtsTpbn2+b/fGWdAOZH07qNw5E+UkWxGLcdDUVE4hponlkbdQovfz/wCceZaCpiaUSRMDEAX/ALIPGBlT5AHiVsGJItiMVJA4MGDFGSeMTgUXOLuX0E9fUJBTqNTn+I2AHck9hjKKT1KJAGTKdsehYb41dBlrZdHmIjqKWSsgMaiSP3oqnc2uObjSbjb9MXskp6ukoZaimpz9XPKW6xj2ZbqQqnwfcPbhyvSs2DBG5R1Ffp1VnppoRBE8q+9W6Gpx8hgbi23Y46MK+q6NDSRvU1DJ1bIAFjU7KSe57XY2Gq25scPFjFRT3qstWmeWVxUtGgDK5JcOh72AsNxYje9zhvlVXllVTx0dEssc6/vij1BcgWvvawZgxsBtbV45avJACETDWsi7gIuh9I5lKitUVMUVRNGeqiRGdJdNiCeAGtvtf45OKaZPLH04opqczCTXFJChjOhCRLrB20jYW5v8Y3FAv1EHQqFRQmzRM9u21wPIv4vccYS5qrxzMal6rVpZUQwgL0jayKbkhS25JIuBxbfA6VO4YmU1L2EhzxMZn9dLPKaKF5BQUjFYwSfeb7sd/N7DsNsc8ryeszNGemRWjXYl3AB523O/GNMmTykS1MEd2uWFlvpH2/1+uOs2U5j0RUVcz6UKiNZG3+3O1rf3Y7IrX0yvqccSzNUD/ZqGtqIw9QqCJ9e5Z09vu+91J+3zjGzVuY1EzNNVzPc3Kl20/pe1sbmAST5JKks6OVqhfWCy2KKAOP7GPUdNTuUlbKqCTQN1hZlvbuRsT84sJjP5mhYvonHJc6OZlo86qpBKsQSAIo93wce/UFMhiBqYI1qNS/vpyE6gZrad7WAvcn5OLWVU+YIxfLsrCDWHJEd7c2sW4GLeaZrPmi6cwWAxaJVdA1yXsNKvcDQObaTvbcjjAL/tIC4/fUGgVrBiLK2DqZZSs0zfUyRStJKkns6kbHVpuBYNpJ87+cU8gigq3CvL9RRrP9X0nSxQArZTvxrAv2PxivfRlUVDMDKVZ+oyrsis5cknzcgW8X+MOvS2Vw1UVRHNWEJG2pIEe119xJ3HH4fi9+NscvUMqIdw4PsfVCcemKP/AFBzQSV8lIszKpCluoNlN73Xa9rX45/uqZdQUeWwxVdWzVLToJKZHp9Nhv7jvuLb2vxvhrXua7PKeI0+iJWGpXQGOVAN9DflY+SR9ylrp5czzTWOhB15GIQaienfvbZRYDvzuAL459ZG0DyMu+0czlFmtTLXU0j65UkewgjFwiryBbte9uL6SMLZKzNsmR1LSR6Zmd7hlLvtuxG9twbeSe+LEtQ6ypDkh6JgY2b8RlJt7r8m9jz57YmH9pOH1hmp50AlQtuYyBt8dwD22P3MoXHMWFjE8R1TpQ+pJTFPMKeukLCKoUANKFOk6lGwBIsO/tve22K9DU1OT55Vs5Z29qzS6TpRgt7X4N9iT+m3MTx5dJlsFbQiOKVWvJ02FkYkk9jfe/ew2sLYd5hUU2Y5HR19eLyC8LSaoy623unuO5C23HYbixwEEDjzqb+u6nBnrOcqhXO/rzR6osyjMEuz2imVdWqyn8LC219j+ePn2fF6RlpA+qSNmMiNZtIuNO+/IAOPrGZ0KN6arYAxik+kWrjkJF0ZD+K/F/nbbHyjOpRXyzTSQLC8bfvinDHYKAN99j3P9Ma09jtWfgSWBS/H5mfc6mLWAv2AtiPyx2eFgfw2+PGOZQjkY1tmJ4ODEnBiiJUiMgG54xoMrrKGJGDyvGzoUJ0E7H7Yzq4a5TUNRsJadj1m9oPGn7eeLWwxo7ihx5MOu4TW5OtNSu1fVrPOipqgPQdElbtqbuo5O+4G/fHbOMueerEkkpq5qjYVejUkRFtrHYc8D9PCaM10NQHOYUEL89KaQIx8AkA2/wD6/TFxK9BL0ZYqmlqDYNHDKNL376gQum1zcDzjqHU1qM4gDUQY/FHPRwO7RgwSXmhjWXV0AAeWftbkk997DcKHrKUTQyUlT0mWUPUPDJfUwJIWwHmxufJ8Yr5hWTVFDI309ZLQhAr1YIYIAwIIBF2XUFPa/wChxa9O5dJn1ZUZfFURQRq3VLoGtGthZhuCQdhp/rzhN7w7ZPksgKhzNB6dzJWq2WRnnFQOvFqfSt13K2JFze+25I7YuV75Q0scE9bTipWNdcN7sBa9zYW4OFNRlzw/QGnMdRSZfFI87JL0gTqA1tq4Ht+fub49P6WSszKesjzhHq5C4lSs9mxX2sHAta2kWtt5ON0WKtpYHAg/oALn2OaWqy6KaSaHMqQRkhTe9iewvbnY/wCrYtzilqLu+YQspFvaTax7Dbfvxf8ApjIjIM5bLhSwwiTpTM8lqiEoRYWILONsXhFSGJaSOdZWp1UiOnYkaybkq3c3H8Px8YeJUnIbJg/pt5NJQ02TTUj08c/Ud2De2TZiA1uBtiaKDLUYIkyCph9wSSRCtxySOdtv6Yd+n/TMRp0kfRHUsRJMkZ3BO9mt3va583wh9R0P0ks4gAgBBYPK1tZF+R+K2xNvJvfsFU1AscoGMyUIjLLJBVu8X7ThKG91SVWZjY2NhfcePjCPN4aXqWrGleQGQltZF7aisYPAAGne1ze98KfqpYM5o5Ypy2sKyrGlkF/G2O3qAs9QaYThZSy9OcptHGe7LfdVG97ggcXtbA9XpGzvU9f1C0CvdhzIqMry00dbIz1iwGR/pSzW6rxnQ/AvuRa3wcXMqpDSzK9MA0KuH0vGNbqEDFeLNYsdrXuPvihXo2VSwRapJYZal4YXk3MbdMNtYXtqJJJ7HtY4qemPVtJU51Sxy1SojL0UjKFSrH8NiNudvzvfHKt3v+vZ0KqKyBlzGVY1MvqfLYARECXWURAszs2rSLjgICd+QAcZmNxQ1NVS0oW66gHiZGQhttW1tgAb99+2NRnMLtT1EsaCOKIgSwi7s6H8Q0ABQbXB27kfOM/USiuWmrKOJfq1i11cali5dmOlQoI2ABPN9sZpDDGYTVKV48lz0RQxmup4Vp2qpHnJ6biyawjEi5uARbj4/TS+tcqqammdly+kgeCGNpV64BIu1+242Nvm+2M9RUNXS0dFmNFMzuoaSOJRo6O59vNuSe/A7475+2eZhJaWlqqd2UNMZyAqc/gsxuN9gAN7kji7gTPUWrof6gJHcW0Qny1JkpArqY1kjhSVQGB/iLB/cDfsAN+CcaWjoV/YayUmqM1FQJGNgmhLMTqLcAbA8b3GxwwyyOhbJEy+u0iLo6hLuXWwsWv9x/XC+aalpZY0qoZpqMbxSdN2RpLWBJ453JIsLYUspbOF7ENdU6g57Ea5vHFDl9dI4bRHlcxYAjVpCNtY7X9vz/fj5lmoy+KlMpgu0dZHMw6hYyR2Nib/AHItta+Pp3qerEHp6ocuFSvPRjV00kLYagQ2x/iHj3KNybY+JZkMxeWStmiEMUjmNBIwCyWtcLe2oeTawuO9hgunr2UHPp/6ilRdmOZfy/MMihqqn6ugWSOWoLo5ZmIiIsVI4Fhci29yPAx5/wDZKmkpUqNcLKr6nRgC139t7/2ThNHQVM0EtUscaQRMFZ3lULqPCgk7mw48Y4mkqpGGmJ3N7AJ7ifgWvjVd6o2484h2XMmuSljcillZ11GxZbG3a+DHrN8sqMqrHpasoJo7agj6tJIBsf1wYp7hYdwGJYyItGGtD00pZJgT1eAR/CO9vm395wpx2gmeK+hyL8jscBrbacmWhwZpEpIL6o6hY4NAaSWoBUoTvpKi+s/H+eOFRTQF1+hrIpwVZLKjRabj+VuAfI233ttddFU65IusVdFe5D3sfvbfDCjjjqJJmiUxRmQJFGkRdnLXsBuLAaTv+WDsy8Y9kOS38RjSyQ09NVUUKPIlUAk1ZeMNa97AaSwQlR/FwOMaP0tmlPkuW1MsLwNU1UfUcqthHFayLf7DUR5OE+Q0SyPBCtVVMfq9T8dGNrkAOpF72+bX884e5lldWMslo6lYgjoiJIAIiLFfdqOwFlN+4F9jgZ5OCInZYq2bZYoczo62dnNOUMsahZWdkUBgT5ubFSdvPN8cM3rJZqLLo6MkkO0UkaxALx3HNydzc72wjpXpw0eXwt+8CnolH1AW3IDHnv7rW8AX2vUZWJKhpIhVtIPfAHuV4/EbC9rEg25/TDldiq3Ihy5ZTng/PzOL0c7UIuXkmklKyQ0ih+mB+ZUE+cPaDJaulWjzKfK/p0aw/eBZX1j+Is2y382G5PGJyGpyISGKhqXy+uYD2V6XC+ADsQONyDjr6kzPOMkaHXPNPBLcTTSEFE2Itttubc/44brdX4T/AJiNjahSFI4Ps1mVepIo6IpC4UhGBLvYLZNrE9iQRuTuBvjJZ1nFXVVqQ0xd5WUKVVtJ083Vu1hfztf5wsrcySGgngNMgqUy/XK4JW0hIa1gbcHfbnFLRVZtS0kOVIUeaFWZwSCs4sGBP8pIFrcbXweqqtCWA5m1AIzHOWZjPm+ZdLL6mCqjiWx68IDrYckkbg/fk/q5zVKB8yqxPUoJKWIJPGYOvq1KQQVsdgRvse3kYoem6aJGraiNJZaqKRlgiJIikO/5XA3+Dj1XSHNM2NqelZ+j0tTLZ3kBN1O4uNgTfiw/INzljt64lVDdZuHQkeoEiqMmjkFJJMsrPOkhBDoGNhIwNiU0kLpNyRbi2MFReka1quKfK3gzCKMpIFY9PX3Asf8AE40kObyVdJmGZP03ep1xTuzFkGoooA3uFGsMAPA+cV6WWXLXH10o0zMCBBdoyNKkGzW3seDxbCn00A2Ecx+0nbleDNZQfX1tLUUbpG2bRMI5ZwrGCRSP4WtpZrWH5A2G9uTZN0qipkpKWOleYyU6QLECZF0G7sxPi9vseb2x2pq3Kp4o3r66ueJBcRKViRbb8AbcdrcY9j1DSZjI3+7mpVNWhYz74zuAQG2c2J7g/e+OYa7jk1g4/EZpvFle1uxE5nkyenper1oVjYTGIsHVwB+842tszD7WHjDmHPBPmMtZNTCWjcDpdZ1UuSPxLc8bjm3fC2eiy+sRTFmt11MFpqpjEyJ+FRpaxBFzc99rWAGK1cj5TTUlPBJDLUNKWBMgkA4UAeF9t7fJPOHKlFj7CMH9QtakHBMaZJnaft+KSup1FNN/uiOtj0mYgJe3FztccXGNFmeUTVH+6UTSQ0cIuQEFr727je+2wvv98ZrOIUrqCmmgMs7SSHdgAS4fbjYCxW22LnqfMsxzqspo0UXhqUnWKNtIZ4nDaf7dwQbHuL7Wwa7SO7q6efP8QWpuAtDqe5yzqopK+gpKlo5UnjgkhR4Jf/j2YaiAB+K4G43BtjEZzl0SZt182rZaun0qI21j32HF9wo82Hc40a5fVU9JWZVUl6wTSPN9NTpYopY7NIT8gG1jyASBfCP1PFLJTQR1VMsUMTgLoIuuzbc99Xg79zhyijcmw9RCy5S+U4mdzOprM+qocvoKcdGEfuKaEWVQAASb/AHuJ/PDOigofSiSVTNFW5sh0LYfu6c2BNv5jY/i48d8LpM+ky+memy6OGnR9nYC7N9zycZ+armmLs8hYubknvjjamg7yp4HwI2lgK5PJhW1D1dVJUSsWkka7E98GK5PnBjOAOBMZnjEqCcRj1HbWAwuLi+MdzMtR0xYRlzHHrtp1k3P5AHbDCjip4mc1s8iU0TBJBEqyF2ubBQdvJuePG+FU8rGodxzquP8MdJqioqyWkbUAbnYDc9zbB02A9cywTNMtYmUVavQTdWOWNZYpWTTJpblWsdiLEbG3Bxclz16lw9W6g6VMZcalJAGzL/L9vjY8YzkUE8j09Q0cgpo4ReUg6bAE2vxe5sB5ti9SQRvk6GdrMy6gQdxZmFwe2w+3N/OGU56EC1QY5PcvU0lLV1TSpppUUoepGmm0oAGtAL2BtwBfa+1sdc0helnVmklUtY3RzLHza6sQCLHkW2v+mdiYwT3LvoOx0CxYeLnYc840tLmby2hupF2lmLD2ot9RPnbZRx2w1SiONphdoxmUqqqakystV9OZmYrAq3/ABA+5t+3I25viMg9RS5aZJaVQsIuTC73RWPddu/cW328YqZzLFXzI7o9IXQdJX9ylLkL9uP8e+FjwSQ05UAupN9SG6n8xi2rC2bl5AEpm3LtaaulzBKpa+SpbVLJD/xFYcki++GFBNX1Xp6TVSTuiOJYDPMqKy29xAJBIFgQfg2OEXohFfNFeZwqwqZLsmoM3Crbi9yD+VucO2zFq+jqap6lY4UnEK0jLeSc2BJax2Fjba4G9r23BfrXQKB3MLpg5I8jyhevkrFzDMpCKunhSMUa6ekWN/xMdgbXJUbCxud7YqR1rZXQ1IrkAqCf+JI4cRRuQdOr+S1reRba2wUx50scMoykmMShdRkOpohvdAospHe5BPOFHqPNZHpFonkZ5ZZBLOTYm/a/zff4+L4WN27DRv6S0IV+YZmlLIfrMugWtKm8ktzqU+WTa333GOVB6lqYqsvMiSo9hLFKLq4/wOFEiT0EiTwTGx3WaM2v5H/bFiOekzCwqgKepP8A96D2v/1DsfkYvdhsERYgTYQ5XQ52pbIM0jop3Hvo68krz/C4uf1H54uf7IepsmppK+aoyiOmXlmqTZr8Ae3k7Wwj9NZe9NUCoqXQRIurr3BQKOSDhpn2fCtMTVEd6dEvSU8hOmNP+a48kfhB47b4Z0wvawFH+z3MwpHQE40Us6rHLVP0WSaRZNS7m55B8WP+tsMofpZY4anpS1FRBKVkCgWZSxIJ+bE7YyMWa1VQTHG5KrYKw7eN7jyecPvT0dTQRmf3trufaL/JBHPj9Rjs8OOPJtx8Hmbv6xHV6a0c2kROvyQbEn+gP5YQZzmUlNnVMPYJjUgsNRGz+zzx34/Xt4hzctmccxpFVZIDG0wQKe3Nudx/TFOsoqerFVWSMsvROoBhcubXBO++wO3GwvfGFp2ZJEwgA/28EYV88conUzuk8sKo6iIOVbYnbUNwRbe+M76mmSXL5dLuGjgjCq8XTJsTckdvwjGmnQVtI6wQxzU67AMxRm+zDcn4/wAwMY7O58tgoaqKItHKFKLC7Evfftvbm+57YG2ApMAmMzFOxY3JuTjyTgbnEY8+zbjHRDBicGMyTngvbBgwGSWlemkQCZWRv+Yljf7qbfrcY6I9GiNGHmbqCxYqFC/Nrm/6jFHEjBA8qMFCKOi9danJ12TU2/nTsL4tvmaGWKwKwoNARbXVAABv3N7n8/GEt8BNzvgq3FepI2qEhVg0YBVuGQ+0/O/H27Y7/UxxQrCFOh2DTP8Az/B+OP64TRTtGdrW8HjHdKwg8W/PHRr1aEZ6MxtMbZpWxVkVXK0UTEuOlNps9z/CSDYgKCOPGKlXOq01JJEggkKHqdMkagDYEjzzilPUCQBQAFBvsAL/AKY9GSGWNNbMrothtcYG94JbacSbcS3R184Wcl7oI7suw1WYW35uDuD2ti5+1MslkNRPTzGUsDLArDRKf+sWK38W27eMIupoV1X+IAf1xzBvjn2/eQT3CoxXqbip9Rw1EUQhQQQ6biFV1dP7Ebi3FwO3a5wiNNSyJM7y6NI1oTuZPKgHcnvhbS1LU8gkADECw1C448d8cXmZ21MWv98GRq0GccyO7P3La12klWRTCeYr8/N/Pzjm/QEwNOzlCeHFiB822xUvfEg2wLdlsmZxNTQZkxtAtpIVGuSG205HCnbi/j/K1WauNQZZJyTUs5aVDxIDxbwR4+32wkSVk3ViD2Ix2NYzN1GGqX+c8/8AfHTr1SBcdTBXHUZxL9PUBaeQNpG5tYgm5t9+2GhzOUUdOIpPewFmBOotxbfnGXgqXicuu9+b49/UoPcsel/OD1axQssLNhNmzy5cSaldQk02HJX4+Nv6nFal9RRUJ6HTWSlfaRX93xe3ceR3/TGUE7AEDvjmzljvirP8iCuFE2QMYn0PMs9o2oFWCpiqZJBopqewb6UnmS/N+LX3/U4Sesa+KWGlpgEeoA6ksp3ZfC3573t9sZiKZom1LzjzI5kYu5JYnk4Ws1garHpgxUAczyTfEYMGOdCQODEE4MZJknnBgwYFJDBgwY0JUnBgwYuSRib4MGJJC+C+DBiZkkYkHBgxBJJviMGDF5MkMGDBiSSRbE9sGDGx1Lk3wXwYMXmSRc4MGDFSQwYMGKkhgwYMWZIAA7E2wYMGKlT/2Q=="/>
          <p:cNvSpPr>
            <a:spLocks noChangeAspect="1" noChangeArrowheads="1"/>
          </p:cNvSpPr>
          <p:nvPr/>
        </p:nvSpPr>
        <p:spPr bwMode="auto">
          <a:xfrm>
            <a:off x="155575" y="-395288"/>
            <a:ext cx="1504950" cy="8382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4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UGAQMEAgf/xABDEAACAQMDAgQEBAMDCAsAAAABAgMEBREAEiEGMRMiQVEHFGFxFTJCkSOBoRYzUiQlRGKCsdLhFzRjcpKUorLC0fD/xAAUAQEAAAAAAAAAAAAAAAAAAAAA/8QAFBEBAAAAAAAAAAAAAAAAAAAAAP/aAAwDAQACEQMRAD8A+46aaaBpppoGmmmgaaaaBpprTV1UNFTTVVVIsUEKGSSRjgKoGST/AC0FX+I3Ur9P2ZIbdtkvFwf5eggzyzEgFvsoOfvj31TqCnuPwwvVrmutxkq7NdI0gr555mYU9Tydwz2Uk4z989hqV6Gppur+pqnre5wFaWMmnssT5ysYyDLj3bP+/wCh1dupLJSdQ2WqtVwXMFQm0kDlT3DD6g4OgkwRgazqg/DG91gSp6Tv523m0eQE/wCkQDASQe/cD9s99X7QNNNNA0000DTTTQNNNNA0000DTTTQNNNNA0000DTTTQYOvm/xBq6jqm/UnQ1okcRswmvE8ZH8KAchD9W9vt3BOrV1v1LB0t0/PcZcPN/d00OeZpT+VR6/fHoDqM+GvTU9mtc1wuxL3u6v8xXSMckE5IT7Ln0/+tB2Ul4pbVCLfFb5oqajXwYhDh/Khde3pxH/AF/nrttV8S41b0/y7xFU3qzMCH8xU4x9gfsRqGNXJFV1Kp1AIAKty8brvO3eBtAbOAOQcdgc+2t1JdGhlV66/RSQq27cm3DpsHcBeBkM27OMA/cBE/E601lJLSdZ2CMm6WrHjRqcfMU2TuQ/bJP7+uNXKxXakvtpprnb5RJT1EYdSD29wfqDkEe41up6umrPESGRZNow647Z9CDr53YW/wCj7rWTp6UlLBeGM1tds7YZyQDDk+/p/L3Og+naawDnWdA0000DTTTQNNNNA0000DTTTQNNNNA0000DWCQASTgD11nOvnXxa6lakgpembfVxU9wu7bHmeUIKaDszkkjHYgcjscaDhpHPXvWMl6YCTp7p5mFEndaufHL+2AQMED2+up+Tr+KK3JWy2qrWN6WeqXkEOkcaOdpHcHxNucAAq3PYnfY6/o+yWOntFHeLUKWGPZtNUnnz+YnnuSTn769yXHomWCGCStsjQwwNTxIZo9qRMAGQDPCkAAjtwPbQJq+kNTcKd+nvFengNU4VFbxVI3LjIwWZ94wT3Uk9xnipr5ZqupFFBZad3kRNgCptLNJIm05GRgwsSCMjgYzxqQmvPRrCoeW5WRvGgEM2+eMh4hnCNk8ryeDxydcNpvHRdXboaqV7HTSVESs8ZmjJXzFwCeCSGJbPuSe+glKe50dDX0lJJb1o6utZlKqVO3bkLuK+jbTj7c88ajL5bqb4i9D08iBqWpmiSson3eeCTGUOR+x/wCWus3PosrtNfZdu5Xx48f5lOVPfuDyD769W+7dGW0n8PuFlptyKh8KaNcqudq8HsMnA7DJ0Gj4c9TydQWd4LiBDere5p7hTk8q44DfZgO/vn21btfIurLxbOner6brCxXOiqoqgLTXekgqEZmjyAJQoOSRwPXsO3OvrFNUQ1VPFUU0qywyqHjdTkMpGQRoNumsFgDydZ0DTTTQNNNNA0000DTTTQNNNNA1F3S8pbHUT005idCVnVcx7/RSRyCfQkY599bL3cktVvkqpPEwMKNkLSYY8AkKM49z6agbHbo6+7SXqWjmpiwVgDMwDSYIJAHDIQVPPGRnGedBNXi90tmsU13ueaeCGLe6uRuBPZfqSSBx66qXw0s1XVvV9Y9QQkXW6nMMUnPy1P8ApUe2eD6enHfXDfM/EDriKwwtv6fssgmuDgZWeoBOIc9iB6/7XY41dR1Db0cxv4sSo2ws0eFUgE44/wC638wR30HZXVtJQmBZkZpJ3McUccRdmIBY9hwMA8njsO5GuOPqG1SFAomAdggLUzqFcpvCNkeVtvocc8d+Neaye2V4iqnmlQUZMiVMe5dnLRkfUHDcEEcA+gOuRaWxSJNVLUVEscBWokXxHKlym1Xx+okcj0zg4zzoPa9XWGamSaOZisqqY8QMWYsHO0DGdwEb5XuNv1GddsutqtNppqYNUVEcAEAmWlch2EixkZAIBDsAQT7nsCdc81j6bW3VU4FR4GI4qlY2cmUopjUOv6j5u5HfB7gEbfBsTItHHNUJDPOHWFCwVZDJ4m7GO5dDyfXPbnQds/U9mgp5qiRpBFFFJNu8BvOkbbXZePMASO3cEEZBzr3N1Daoa9KB95qZJGRUWBmyVZFJ4HYGROfuewJHBWW7pxFmtlW7gPDLAKcyP5I3wzhAOw5Xt2yoGOBrVOnTchp5airmcRT+OrGR8NIGD7j7ny9x6AjtkaCy1lBS19HNS1cCSQTxmORGXhlIwdUL4ez1PTF7quhro8jxQgz2iokP99ATkr91z2+/GMau9VdqOj8H5ibw1mQursp24GO59O41VuvrM3Ulmiu1iyLzapTPRSY2lypyU+oYDtoO7raeWlEE01bNBTKwaGOkg3SyzDLYLHhVwMnO3PIzqes9etyt0NUgXzg7grBgGBwcEdxkHnUP01eqTrTpaOqQbHkHh1EJzmCZcEqe3Y4P1GNeLbdaikus1Jd6zxWln8GljSEAgBSxZscKCAcAnOFz64AWjTTTQNNNNA0000DTTTQNYb6azqr9Y3hKVYrcZjBJVKxWQbs+XkhQCC3AJIUhsdsk6CO8U9S3ZjHFC0aMUSSRmDwNGxyyEAhmyQCvGCCMnka2/EbqJulun1prPEGulaTBQwRjkE93x7Dv98ak7ZJT2qnkqLzWQC4fKLNUyPtDrCgPJwBkA7jznknVW6DpZOrepKrrm5U5SAA01oiccpEM5l+hbJH7/Q6CZ6EoLT0l09DbkqhJOSZKqco2ZZT+Y9u3oPoBqZmrLLNxN8vIM5w8OeffkfX+upcDGom6dQUlruVNQ1Sy76lC6OigqAHRMHnOS0i8AH19tBj5yy42/wCT7eOPB9jn299eVqrIqlQYdpzlfDOOe/GMemuRes7c1rW4eFUCIywRFSEyDMQEyd20csM88euu09QU/g0TJBUST1lO1RFTIqmTYoUt+rbxvUd+54zoNVRXWeKlnMYpz/DclPBO1uMnIxznA/bXB07cbPXWK219TT0MVVU0sU8qxU+ArsgJxwSOSfU665+qLc1K5ljqPCfxYxlQN7xqzSRjzfmAVxzgZU88a5aHqay26z0cNvhqTSRrHTU0agFuIwQnmbIYDAw3mzxg6CQE9iBJxASQAS0RPYYHceg416WrsaklBTrkEEiDGQe47a0VHVlJBTLVilrJaR2VY6iONdj7pFjBBLDAy4OTjKgkZ15k6vt8ccDNFVA1PgtAhjCtKksixq4BIwAzrkHBAYccjQdXzll4yYCR2zETjt2447D9hrZDc7VAhWGSONSckJGQM+/A1yw9VUU1dFRJDUiaWR0UMgA8sjxk9+RlD2yQCCQMjU9oPk81fTdEfEAVtJKxsF/fFYoUhKWo9H7cBiefueeANXXq6hE9GlakMcz0xLKsvKKCMFtpIBI9ycAE8Htru6mslJ1DY6u1V6kwVEZUsO6HuGH1BwdU3oXqcWy3XHp/q+oigrLFiN5pmws9P2RwT3yMD+Y9TwFq6Uu8VxozHHMZzAdni7cCUD9Q4AI9MgYOOOOdTuqBdK2poL5FXrhYpljNHHFCIxPHt4VyeS4JI8xRVDKRlgRq80dRHVUsVRCcxSoHQ/QjjQbtNNNA0000DTTWCcHQclzrUoKOWdgXZVYpGilmkIBOFUck8dgCdVXpKGevrK+oro1nikZfFMwGRKjFhtUEgjLHBIV1CqGGe2y/TNeLsts8K4J4Um149g8CTI3Bi65K8A4LDGQRjOurqy+U3RXSz1IDTTDEVLEW3SVEx4A55JzyfoDoKn8RYIuteq7f0hRQoXpwZrhXhAWpIyPyKfQtxx65X0zi5W+tpOnqWms9wqFU0lMn8ZafwoivmVQMEgHCHIHtngar3w3gSy2iStusVzkvV0b5muka3T5DHkJ+X9OcffOrU90t7kl6KuYtjJa2TnOO36PqdBsW/wBtyQZyvtuQ+bOcY++D+2tNZU2hKmmvExYyASUscq78KpOXyO2Mx5yR+nvrTLNZZc+Ja6o5IOfwqYHI7HOzOtvz9r2FPkKzYTkqbXPjP22aCMjt/S1PSpRxCXwg0cscSzTcvEdyMMt+YEDn1wMkjGukv08IBMnibqOIATAyCbY4XvITubIC5JJ7Antrc9TZ38MtbavMZymLXPx3/wBT6n99bFr7WuQtvrADjIFqm5x2/R6aDkrqLptMR1Y2CUNtBkkGDKu1ivPldg2MjDeY++tVRD0rUJU71DpI5lqI0aQCViqp51Bw2VVeCMHv9dd7V9sxu+QrCyL5c2ubjA4x5NR9huturbLR1NTbZvGmiV5PDtUu3OPTyHQbJY+mqik8zu9MZY2CRyS7A5kDoVUHA86gjH27HGvBpul5KU0qRM8BEcI8IyARAENGEIPkAOCNpHYEduJAV9sEbRigrAjY3KLVNg4/2NYestLkl7dVsTySbVNz/wCjQctLD02GWohYk0y+NhpZSqHLNvKk43EyMdx5Oe/bUkeobUAc1iDG7Plbjb39PTXIlRZ43d47bVozp4bbbVOAV9iNmtjV9rfG+31jYORm1TcH/wAGg6Px61ltoq0LAA42nOCcD099fPOt+na+nMHX1HUi6XGhcTCEwhI2pOfIq8nIDEliSTz9AL185ack/htXknJ/zVN/wa3fjFEI/D+WuGzG3b+Gz4x7fk0HPHUUnVHT1PcbcY5VljE1N4vKh8ZCuAeeeCPp765ema6uFTVU9xeVgsxjDGMBI3LMQgK8cIYxgZAIPmJ1Uekq6Pozrabp3w6iKw3ZzPbnqIZIhBKR5ohvA44/9vfOrb1bb6hI1uNrQmrjkXGZHITcyqzhNwTIUsckffQWkazrjttV83Ars0BlH94sMokVSewyPprs0DTTTQYPbVf6muSI0dtFT8q843NUOGCKM8IzDG3dyM5B4JHtqw61VEUc8bRTxrJGwwyuMgj66CK6fpKqno0qLrIrVfhBHfIOFXOPN69ycn6apVlH9v8Arl75Km6w2N2ht2eVqJ/1SD6DAx/L2I13/Eu8VdQ9L0fYiTdLv5ZpF/0Wn7O55GMjOPfB9cakqC1zdOUcdus9fSQUtPGkccE6jk7eXJBByzEZz9ffgLaAPppxqvJX1yiYz1lvBUqQokBKrlgf/j+x1qasucL+C1dQl1WPeJGBO44DDAA9Q2P5/TQWbjUBdb9JR3untsUUTeKFy5bcV3b8ZUcj8hwSME5GQeChraoPBLLcKJoWpst5gA75I3D2GcD11yU9XdKgJLBV2qoc+UNkfm7YB9BkHjk9+e2g5aXrKqqqK31CUkCmrhpnI3E7Gkjkdl7jJXYPUd9d8fUs1TDbPl6ZElrqRqkvNuEMZVUOzeVG7O/g47KxxxjXljcqaDFS9uGHMr+KyjClmOewHC8Z+g+pPlJ7tLHItRUWplR9vlxhMqSO/BPK/wAs+/AaJOrp1p2leiTaXqYdqsSUMKM3iN/2bbOCPRkP6sDipeqpKC0rBSWyKB6WT5V6eaVv4DLCrkZOWdcso3qDwd2MZxNzGumqZGpJ6PbKkQQEoTjktnjnII9cccY1iKWtDyCrrLY+CVRQoUiXyADknkHcO3qvtyHDVdW1cNujuC01IY5ZliEHikzx5qEhGUxyQHJI42sAvPfXl+s50jp3algzPFTTHZIWFOssyxsJDgYwG3A8btr8DaTru3VheL/Krfvk3mXOwjvlSBjJAwT39NeletWKLxKu3bjOWlVdoEkeB5TnueTz9tBzU/VU01xpqUQQFZp2jLo5bAEsqAkDJXIiyCRtPIyMc2zjVYlmrY68xwVtvIDExBtofbv7ZxjhTgD3HJ1l6y9eOyLLQkAHa4kXGdxGDnnsM9vQ9tBZuNONV2Otr5qGoSWppoaoN5HWRNu3I7d+SM9x6jXlqy6pSwSzVdAsheRZNsg24zhMe53YB++g9dd9Lw9VWCWhL+DVIwlpahfzQyryCD/Q/Q64Ph91G3U1kkpLtEsd4oH8CvpnAJDjs+PY4z7ZB9tTAivhjRmlhDiQMyjGCoByvb7HOqf1zTzdH9TU3W9vjlejl2014p4+xj/TL9xx/TtknQT3TNJU0F2qaISQRww+aVRAfEqWIGJC/CqABtCLnGByMY1bNaqaohqoI56dxJFKgdHXkMCMgjW3QNNNNA1G9RXik6fs9Vdbg+2npk3Njux9FH1JwB99SLHA18vuxPxD65/BlG/p2xSCStcEFamo9I+/IHIP2btkaDPw8+ZSev6nv1tujXW6tuUClZhBB+hFP2x6D041aKx7ZWytLU2W6O7jDE0j8jKnH28o/bVmUKAAoAAGAB6azxoKqy2hihNjumUXahFNICoznAOeOTrNR+FVJbxrNdyGzkCCUA5JJ7H3J1acjTj6aCtSzW2ZI0lst0fw1ZUY0sm4Bu/mznWuM2uOZZUs13DqwZf4EuAQSe2cep/fVp41G9QXB7Xa5a2MRt4bLnxDhQCwBJP0BJ/loImra01jMamxXJ90JhYfJuAYyCCpA4wQToHti0rUyWa6rESDtFNJ5SBgEc8a5q/rCekkJSlimpyJgJo2LbWWbwkJA7qx4JH5SRnjJG89Tz4gYpRxrUVLU6iScgwkSbAX49ccD/Eyr/raDEX4ZT7WgtF4SROVkFPJnODz35PmP7n31ydPVlJPaaCqqrXdJ6to1kecU8h3vgebOeew0m62nXZut6CJysRk3kgO1Q0KkADJjfaSrfVfQ515snUZQ01qoqamgiRzBG8s5dURRIQdwyH3BBjDZ5bIGMEO+M2qMuVst2y4YMTTyk+YYPr6jj+Q9tB+FDGLLdhhtw/gS8HOff351ofqyqjkeKSO3q6IGMnzB8L+58UqHxznsDjsCccY0k6vnSRl+TiBEqjw5JdjLGaVp9zZ4XDAISeOc59NBtiS0wtEYrNdlEZBVTTSMvBBHBJ9QDnvxrMn4VJ+azXcc54glGP2P0H7D2GpXpu6Pd7e1TNGsbrK0ZQZ4K4Bz6d89iRjHOpXjQVVVtCklbHdBldv/VpO3P147n99bBLbQsYFnu48M5U+BLkHOc5zyc+/199WbjTjQRAvyAY/Dbr/AOTbWiuudJX0k1JWWi5y08yFJI2omIZSMEansj6aZH00HzL4Z3KWxXWp6JuXzCxxAz2mWqQo80BJypHupz/XgY19NBzqm/EvpuovFshuVnYxXu0uamidQMuRyYz9Gx298emdSvRPUdP1T07TXSECN3G2eLPMUg4Zf3/oRoJ7TTTQU74ldUT2K1Q0VpjM17ucny9DEvJBPd/svH8yPTOuvpLppOlOk0tdNLvqRG7y1B4LytklifbJwO/AHfXz2x9RUD9dXTqTqeO4JUQs1JbqVaGSRIYgfz5C/mOD+5+mLo3xJ6cZSpFzwRg/5tn/AOHQdIr7psiFNcbfMJRiFF5kYgjIySAcZ747a6aisr/m2iS4W5Im/uwJAHxtHuD67j9se2q7H1f0XFKJEpbiGBJJ/D6jzZAXzeXngDv7aL1d0UsJhWluIjLFiot9QBk9/wBPrk5986CX+dvPguTcaBpVLDbCyflHK5LY8xBX6Dd+/RT1FzqgStwoHLtHs8CTuASWxkHk8e/A9DzquJ1P0MgIFHciuc7Tb6ggHOeAVwO2tkfWHR0XMUV1RslgwoajOSc/4ffJ+50E6094hX+JdLaGXPiI5HBOR347Hb3Hr9OfdVPcvmj4FxtxgbarCRx5QAN2Bjv+bufUccagZusujp5jLLBdGctuP+QVGCefTbj1P7n314bq3opgVNJcQpOSot9QATjHPl+p0FiD1q1UTJX20UnlUqygNtHEijt2KnH1PbjnS0lz3Mr1dqKuGDsWGW77fTH+Lv8A4R9RqDk6t6LlhSGSmubRocqpoKg87i3+H3J15/tV0TlSKe6jaxYAUNSBkkE8Y9wDoLIWux/iNUW1IclRIp/NzwASMeg457nWh2uUsfgiqtbB4t8gGMAj1zjt+XGe311CxdYdIR0SUbJdpKeMgoj0E5C4yR+n6/7tZHWPRok8T5e579u3Jt9Qf5/l79+e/J9zoJ0yXF44VhqrYZZHJInCkkBhtGFOCcZ7HudHN2i3+JW24VIdc7yB5NnK8jI8+0/bjVfTqvolHV1pLiHRgyMbdUEqQMAjK+mknVvRk1RJPNBdHkkABZrfPkYAHfb64Gf+egsXzVdK05orhbkgBb5cIRyVJDBu/qrDj2OtUc98mqAkVdbGcjsrlh3JHGOezDvqGg6x6NgbdFT3NWxjd+H1Gceb12/67fvrynV/RscqTR09zWWNSscgt9RlAfby8aCyTVNwWSQNW0Ij8Mqx8UKVk2gccHHmz3J76W2qrY2KXG40LOUQhVbc24HDdsccH7arD9WdFyu8k8FzlaRnZi9vn5DZyPy9uTxr1/a3orer/K3Lcrl1P4fUZUng48vtx9tBOxzXYysrXSgHnkwQwbgyHHoOyFeM989++t5muq0kUlRX0COzqdyNtVk2nOM57sV//carb9W9FuVL01zZlYspNBUEqTnkeXjude36y6NkjSOWmuLoiFEDW2c7FIAKjy8DgaC7W01D0aNVvE8rEndF+UjPBH8sa+d3Lb8Peu4rlEpSwdQyiKqQEBKep9HA9ARkn/a+g1Nx/EfpuNAi/iuB72+cn+q6j+o+sOkuorLV2qvW5mGpQrkWybKN6MPL3BwRoPogOQCNNfMvh11dXp02lJcLfcKuSilanSpEDKZo1xtYhuc4I00H/9k="/>
          <p:cNvSpPr>
            <a:spLocks noChangeAspect="1" noChangeArrowheads="1"/>
          </p:cNvSpPr>
          <p:nvPr/>
        </p:nvSpPr>
        <p:spPr bwMode="auto">
          <a:xfrm>
            <a:off x="155575" y="-639763"/>
            <a:ext cx="1685925" cy="13430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490" name="Picture 10" descr="https://encrypted-tbn1.google.com/images?q=tbn:ANd9GcTUMGK8dit3D0QJ2kef0NFxHVrVgnDlxJplkYiVSyoFLYhyPO5V"/>
          <p:cNvPicPr>
            <a:picLocks noChangeAspect="1" noChangeArrowheads="1"/>
          </p:cNvPicPr>
          <p:nvPr/>
        </p:nvPicPr>
        <p:blipFill>
          <a:blip r:embed="rId3" cstate="print"/>
          <a:srcRect/>
          <a:stretch>
            <a:fillRect/>
          </a:stretch>
        </p:blipFill>
        <p:spPr bwMode="auto">
          <a:xfrm>
            <a:off x="3048000" y="1981200"/>
            <a:ext cx="3962400" cy="2636799"/>
          </a:xfrm>
          <a:prstGeom prst="rect">
            <a:avLst/>
          </a:prstGeom>
          <a:noFill/>
        </p:spPr>
      </p:pic>
      <p:pic>
        <p:nvPicPr>
          <p:cNvPr id="20492" name="Picture 12" descr="https://encrypted-tbn3.google.com/images?q=tbn:ANd9GcRUJkQa0FvI2L19AH-Qv-wTrx5hknwo-2DUZImRi4uz_bx0zpAq"/>
          <p:cNvPicPr>
            <a:picLocks noChangeAspect="1" noChangeArrowheads="1"/>
          </p:cNvPicPr>
          <p:nvPr/>
        </p:nvPicPr>
        <p:blipFill>
          <a:blip r:embed="rId4" cstate="print"/>
          <a:srcRect/>
          <a:stretch>
            <a:fillRect/>
          </a:stretch>
        </p:blipFill>
        <p:spPr bwMode="auto">
          <a:xfrm>
            <a:off x="6324600" y="3886200"/>
            <a:ext cx="2438400" cy="2438400"/>
          </a:xfrm>
          <a:prstGeom prst="rect">
            <a:avLst/>
          </a:prstGeom>
          <a:noFill/>
        </p:spPr>
      </p:pic>
      <p:pic>
        <p:nvPicPr>
          <p:cNvPr id="10" name="Picture 4" descr="http://www.x4mr.com/images/consciousness.jpg"/>
          <p:cNvPicPr>
            <a:picLocks noChangeAspect="1" noChangeArrowheads="1"/>
          </p:cNvPicPr>
          <p:nvPr/>
        </p:nvPicPr>
        <p:blipFill>
          <a:blip r:embed="rId5" cstate="print"/>
          <a:srcRect/>
          <a:stretch>
            <a:fillRect/>
          </a:stretch>
        </p:blipFill>
        <p:spPr bwMode="auto">
          <a:xfrm>
            <a:off x="1143000" y="3886200"/>
            <a:ext cx="2209800" cy="2209800"/>
          </a:xfrm>
          <a:prstGeom prst="rect">
            <a:avLst/>
          </a:prstGeom>
          <a:noFill/>
        </p:spPr>
      </p:pic>
      <p:pic>
        <p:nvPicPr>
          <p:cNvPr id="11"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61950" y="1219200"/>
            <a:ext cx="2076450"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90600" y="6172200"/>
            <a:ext cx="7848600" cy="861774"/>
          </a:xfrm>
          <a:prstGeom prst="rect">
            <a:avLst/>
          </a:prstGeom>
          <a:noFill/>
        </p:spPr>
        <p:txBody>
          <a:bodyPr wrap="square" rtlCol="0">
            <a:spAutoFit/>
          </a:bodyPr>
          <a:lstStyle/>
          <a:p>
            <a:r>
              <a:rPr lang="en-US" sz="1600" dirty="0" smtClean="0">
                <a:solidFill>
                  <a:srgbClr val="0070C0"/>
                </a:solidFill>
                <a:hlinkClick r:id="rId7"/>
              </a:rPr>
              <a:t>http://www.youtube.com/user/mindsignonline</a:t>
            </a:r>
            <a:endParaRPr lang="en-US" sz="1600" dirty="0" smtClean="0">
              <a:solidFill>
                <a:srgbClr val="0070C0"/>
              </a:solidFill>
            </a:endParaRPr>
          </a:p>
          <a:p>
            <a:r>
              <a:rPr lang="en-US" sz="1600" dirty="0" smtClean="0">
                <a:hlinkClick r:id="rId8"/>
              </a:rPr>
              <a:t>http://www.ted.com/talks/rebecca_saxe_how_brains_make_moral_judgments.html</a:t>
            </a:r>
            <a:endParaRPr lang="en-US" sz="1600" dirty="0" smtClean="0"/>
          </a:p>
          <a:p>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251192" cy="487362"/>
          </a:xfrm>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r>
              <a:rPr lang="en-US" sz="1400" dirty="0" smtClean="0">
                <a:hlinkClick r:id="rId2"/>
              </a:rPr>
              <a:t>http://www.simplypsychology.org/cognitive.html</a:t>
            </a:r>
            <a:endParaRPr lang="en-US" sz="1400" dirty="0" smtClean="0"/>
          </a:p>
          <a:p>
            <a:pPr marL="82296" indent="0">
              <a:buNone/>
            </a:pPr>
            <a:r>
              <a:rPr lang="en-US" sz="1400" dirty="0" smtClean="0"/>
              <a:t>Kahneman lectures:</a:t>
            </a:r>
          </a:p>
          <a:p>
            <a:r>
              <a:rPr lang="en-US" sz="1400" dirty="0" smtClean="0">
                <a:hlinkClick r:id="rId3"/>
              </a:rPr>
              <a:t>http://www.youtube.com/watch?v=dddFfRaBPqg&amp;feature=relmfu</a:t>
            </a:r>
            <a:endParaRPr lang="en-US" sz="1400" dirty="0" smtClean="0"/>
          </a:p>
          <a:p>
            <a:r>
              <a:rPr lang="en-US" sz="1400" dirty="0" smtClean="0">
                <a:hlinkClick r:id="rId4"/>
              </a:rPr>
              <a:t>http://www.youtube.com/watch?v=c4LdtAJaZPA&amp;feature=relmfu</a:t>
            </a:r>
            <a:endParaRPr lang="en-US" sz="1400" dirty="0" smtClean="0"/>
          </a:p>
          <a:p>
            <a:pPr marL="82296" indent="0">
              <a:buNone/>
            </a:pPr>
            <a:r>
              <a:rPr lang="en-US" sz="1400" dirty="0" smtClean="0"/>
              <a:t>Social Psychology- definitions</a:t>
            </a:r>
          </a:p>
          <a:p>
            <a:r>
              <a:rPr lang="en-US" sz="1400" dirty="0">
                <a:hlinkClick r:id="rId5"/>
              </a:rPr>
              <a:t>http://</a:t>
            </a:r>
            <a:r>
              <a:rPr lang="en-US" sz="1400" dirty="0" smtClean="0">
                <a:hlinkClick r:id="rId5"/>
              </a:rPr>
              <a:t>webspace.ship.edu/ambart/PSY_220/conformoutline.htm</a:t>
            </a:r>
            <a:endParaRPr lang="en-US" sz="1400" dirty="0" smtClean="0"/>
          </a:p>
          <a:p>
            <a:r>
              <a:rPr lang="en-US" sz="1400" dirty="0" smtClean="0"/>
              <a:t>APA:  </a:t>
            </a:r>
            <a:r>
              <a:rPr lang="en-US" sz="1400" dirty="0" smtClean="0">
                <a:hlinkClick r:id="rId6"/>
              </a:rPr>
              <a:t>http</a:t>
            </a:r>
            <a:r>
              <a:rPr lang="en-US" sz="1400" dirty="0" smtClean="0">
                <a:hlinkClick r:id="rId6"/>
              </a:rPr>
              <a:t>://</a:t>
            </a:r>
            <a:r>
              <a:rPr lang="en-US" sz="1400" dirty="0" smtClean="0">
                <a:hlinkClick r:id="rId6"/>
              </a:rPr>
              <a:t>www.apa.org/research/action/glossary.aspx</a:t>
            </a:r>
            <a:endParaRPr lang="en-US" sz="1400" dirty="0" smtClean="0"/>
          </a:p>
          <a:p>
            <a:r>
              <a:rPr lang="en-US" sz="1400" dirty="0" smtClean="0">
                <a:hlinkClick r:id="rId7"/>
              </a:rPr>
              <a:t>http://</a:t>
            </a:r>
            <a:r>
              <a:rPr lang="en-US" sz="1400" dirty="0" smtClean="0">
                <a:hlinkClick r:id="rId7"/>
              </a:rPr>
              <a:t>highered.mcgraw-hill.com/sites/0072413875/student_view0/glossary.html</a:t>
            </a:r>
            <a:endParaRPr lang="en-US" sz="1400" dirty="0" smtClean="0"/>
          </a:p>
          <a:p>
            <a:endParaRPr lang="en-US" sz="1400" dirty="0" smtClean="0"/>
          </a:p>
          <a:p>
            <a:endParaRPr lang="en-US" sz="1400" dirty="0" smtClean="0"/>
          </a:p>
          <a:p>
            <a:pPr>
              <a:buNone/>
            </a:pPr>
            <a:r>
              <a:rPr lang="en-US" sz="1400" dirty="0" smtClean="0"/>
              <a:t>Experiments resource home page:</a:t>
            </a:r>
          </a:p>
          <a:p>
            <a:pPr>
              <a:buNone/>
            </a:pPr>
            <a:r>
              <a:rPr lang="en-US" sz="1400" dirty="0" smtClean="0"/>
              <a:t>	</a:t>
            </a:r>
            <a:r>
              <a:rPr lang="en-US" sz="1400" dirty="0" smtClean="0">
                <a:hlinkClick r:id="rId8"/>
              </a:rPr>
              <a:t>http</a:t>
            </a:r>
            <a:r>
              <a:rPr lang="en-US" sz="1400" dirty="0" smtClean="0">
                <a:hlinkClick r:id="rId8"/>
              </a:rPr>
              <a:t>://</a:t>
            </a:r>
            <a:r>
              <a:rPr lang="en-US" sz="1400" dirty="0" smtClean="0">
                <a:hlinkClick r:id="rId8"/>
              </a:rPr>
              <a:t>www.experiment-resources.com/experimental-research.html</a:t>
            </a:r>
            <a:endParaRPr lang="en-US" sz="1400" dirty="0" smtClean="0"/>
          </a:p>
          <a:p>
            <a:pPr>
              <a:buNone/>
            </a:pPr>
            <a:r>
              <a:rPr lang="en-US" sz="1400" dirty="0" smtClean="0"/>
              <a:t>Psychology page: </a:t>
            </a:r>
            <a:r>
              <a:rPr lang="en-US" sz="1400" dirty="0" smtClean="0">
                <a:hlinkClick r:id="rId9"/>
              </a:rPr>
              <a:t>http://</a:t>
            </a:r>
            <a:r>
              <a:rPr lang="en-US" sz="1400" dirty="0" smtClean="0">
                <a:hlinkClick r:id="rId9"/>
              </a:rPr>
              <a:t>www.experiment-resources.com/psychology.html</a:t>
            </a:r>
            <a:endParaRPr lang="en-US" sz="1400" dirty="0" smtClean="0"/>
          </a:p>
          <a:p>
            <a:pPr>
              <a:buNone/>
            </a:pPr>
            <a:r>
              <a:rPr lang="en-US" sz="1400" dirty="0" smtClean="0"/>
              <a:t>Deception and ethics</a:t>
            </a:r>
            <a:r>
              <a:rPr lang="en-US" sz="1400" dirty="0" smtClean="0"/>
              <a:t>: </a:t>
            </a:r>
            <a:r>
              <a:rPr lang="en-US" sz="1400" dirty="0" smtClean="0"/>
              <a:t> </a:t>
            </a:r>
            <a:r>
              <a:rPr lang="en-US" sz="1400" dirty="0" smtClean="0">
                <a:hlinkClick r:id="rId10"/>
              </a:rPr>
              <a:t>http</a:t>
            </a:r>
            <a:r>
              <a:rPr lang="en-US" sz="1400" dirty="0" smtClean="0">
                <a:hlinkClick r:id="rId10"/>
              </a:rPr>
              <a:t>://</a:t>
            </a:r>
            <a:r>
              <a:rPr lang="en-US" sz="1400" dirty="0" smtClean="0">
                <a:hlinkClick r:id="rId10"/>
              </a:rPr>
              <a:t>www.experiment-resources.com/deception-and-research.html</a:t>
            </a:r>
            <a:endParaRPr lang="en-US" sz="1400" dirty="0" smtClean="0"/>
          </a:p>
          <a:p>
            <a:pPr>
              <a:buNone/>
            </a:pPr>
            <a:r>
              <a:rPr lang="en-US" sz="1400" dirty="0" err="1" smtClean="0"/>
              <a:t>Festinger</a:t>
            </a:r>
            <a:r>
              <a:rPr lang="en-US" sz="1400" dirty="0" smtClean="0"/>
              <a:t>: 	 http://www.experiment-resources.com/cognitive-dissonance-experiment.html</a:t>
            </a:r>
            <a:endParaRPr lang="en-US" sz="1400" dirty="0" smtClean="0"/>
          </a:p>
          <a:p>
            <a:pPr>
              <a:buNone/>
            </a:pPr>
            <a:endParaRPr lang="en-US" sz="1400" dirty="0" smtClean="0"/>
          </a:p>
          <a:p>
            <a:endParaRPr lang="en-US" sz="1400" dirty="0"/>
          </a:p>
        </p:txBody>
      </p:sp>
    </p:spTree>
    <p:extLst>
      <p:ext uri="{BB962C8B-B14F-4D97-AF65-F5344CB8AC3E}">
        <p14:creationId xmlns="" xmlns:p14="http://schemas.microsoft.com/office/powerpoint/2010/main" val="3128781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2" name="Picture 1" descr="Brain functions and  sections from the top.jpg"/>
          <p:cNvPicPr>
            <a:picLocks noChangeAspect="1"/>
          </p:cNvPicPr>
          <p:nvPr/>
        </p:nvPicPr>
        <p:blipFill>
          <a:blip r:embed="rId2" cstate="print"/>
          <a:stretch>
            <a:fillRect/>
          </a:stretch>
        </p:blipFill>
        <p:spPr>
          <a:xfrm>
            <a:off x="1600200" y="762000"/>
            <a:ext cx="4986338" cy="510601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95400" y="1143000"/>
            <a:ext cx="7498080" cy="381000"/>
          </a:xfrm>
        </p:spPr>
        <p:txBody>
          <a:bodyPr>
            <a:noAutofit/>
          </a:bodyPr>
          <a:lstStyle/>
          <a:p>
            <a:r>
              <a:rPr lang="en-US" sz="3600" dirty="0" smtClean="0">
                <a:solidFill>
                  <a:srgbClr val="0070C0"/>
                </a:solidFill>
                <a:effectLst>
                  <a:outerShdw blurRad="38100" dist="38100" dir="2700000" algn="tl">
                    <a:srgbClr val="000000">
                      <a:alpha val="43137"/>
                    </a:srgbClr>
                  </a:outerShdw>
                </a:effectLst>
                <a:cs typeface="Arial" pitchFamily="34" charset="0"/>
              </a:rPr>
              <a:t>What is the Mind?</a:t>
            </a:r>
            <a:br>
              <a:rPr lang="en-US" sz="3600" dirty="0" smtClean="0">
                <a:solidFill>
                  <a:srgbClr val="0070C0"/>
                </a:solidFill>
                <a:effectLst>
                  <a:outerShdw blurRad="38100" dist="38100" dir="2700000" algn="tl">
                    <a:srgbClr val="000000">
                      <a:alpha val="43137"/>
                    </a:srgbClr>
                  </a:outerShdw>
                </a:effectLst>
                <a:cs typeface="Arial" pitchFamily="34" charset="0"/>
              </a:rPr>
            </a:br>
            <a:endParaRPr lang="en-US" sz="3600" dirty="0">
              <a:solidFill>
                <a:srgbClr val="0070C0"/>
              </a:solidFill>
              <a:effectLst>
                <a:outerShdw blurRad="38100" dist="38100" dir="2700000" algn="tl">
                  <a:srgbClr val="000000">
                    <a:alpha val="43137"/>
                  </a:srgbClr>
                </a:outerShdw>
              </a:effectLst>
            </a:endParaRPr>
          </a:p>
        </p:txBody>
      </p:sp>
      <p:sp>
        <p:nvSpPr>
          <p:cNvPr id="3" name="Subtitle 2"/>
          <p:cNvSpPr>
            <a:spLocks noGrp="1"/>
          </p:cNvSpPr>
          <p:nvPr>
            <p:ph idx="1"/>
          </p:nvPr>
        </p:nvSpPr>
        <p:spPr>
          <a:xfrm>
            <a:off x="1447800" y="1524000"/>
            <a:ext cx="7315200" cy="4343400"/>
          </a:xfrm>
        </p:spPr>
        <p:txBody>
          <a:bodyPr>
            <a:normAutofit/>
          </a:bodyPr>
          <a:lstStyle/>
          <a:p>
            <a:pPr algn="l">
              <a:buNone/>
            </a:pPr>
            <a:r>
              <a:rPr lang="en-US" sz="2000" dirty="0" smtClean="0">
                <a:solidFill>
                  <a:srgbClr val="0070C0"/>
                </a:solidFill>
                <a:latin typeface="Arial" pitchFamily="34" charset="0"/>
                <a:cs typeface="Arial" pitchFamily="34" charset="0"/>
              </a:rPr>
              <a:t>Q:</a:t>
            </a:r>
          </a:p>
          <a:p>
            <a:pPr algn="l">
              <a:buNone/>
            </a:pPr>
            <a:r>
              <a:rPr lang="en-US" sz="2000" dirty="0" smtClean="0">
                <a:solidFill>
                  <a:srgbClr val="0070C0"/>
                </a:solidFill>
                <a:latin typeface="Arial" pitchFamily="34" charset="0"/>
                <a:cs typeface="Arial" pitchFamily="34" charset="0"/>
              </a:rPr>
              <a:t>How does the mind relate to the brain, nervous system and body?</a:t>
            </a:r>
          </a:p>
          <a:p>
            <a:pPr algn="l">
              <a:buNone/>
            </a:pPr>
            <a:endParaRPr lang="en-US" sz="2000" dirty="0" smtClean="0">
              <a:solidFill>
                <a:srgbClr val="0070C0"/>
              </a:solidFill>
              <a:latin typeface="Arial" pitchFamily="34" charset="0"/>
              <a:cs typeface="Arial" pitchFamily="34" charset="0"/>
            </a:endParaRPr>
          </a:p>
          <a:p>
            <a:pPr algn="l">
              <a:buNone/>
            </a:pPr>
            <a:r>
              <a:rPr lang="en-US" sz="2000" dirty="0" smtClean="0">
                <a:solidFill>
                  <a:srgbClr val="0070C0"/>
                </a:solidFill>
                <a:latin typeface="Arial" pitchFamily="34" charset="0"/>
                <a:cs typeface="Arial" pitchFamily="34" charset="0"/>
              </a:rPr>
              <a:t> </a:t>
            </a:r>
          </a:p>
          <a:p>
            <a:pPr lvl="1" algn="l">
              <a:buFont typeface="Arial" pitchFamily="34" charset="0"/>
              <a:buChar char="•"/>
            </a:pPr>
            <a:r>
              <a:rPr lang="en-US" sz="2000" dirty="0" smtClean="0">
                <a:solidFill>
                  <a:srgbClr val="0070C0"/>
                </a:solidFill>
                <a:latin typeface="Arial" pitchFamily="34" charset="0"/>
                <a:cs typeface="Arial" pitchFamily="34" charset="0"/>
              </a:rPr>
              <a:t>  What is a mind like?</a:t>
            </a:r>
          </a:p>
          <a:p>
            <a:pPr lvl="1" algn="l">
              <a:buFont typeface="Arial" pitchFamily="34" charset="0"/>
              <a:buChar char="•"/>
            </a:pPr>
            <a:r>
              <a:rPr lang="en-US" sz="2000" dirty="0" smtClean="0">
                <a:solidFill>
                  <a:srgbClr val="0070C0"/>
                </a:solidFill>
                <a:latin typeface="Arial" pitchFamily="34" charset="0"/>
                <a:cs typeface="Arial" pitchFamily="34" charset="0"/>
              </a:rPr>
              <a:t>  What are the properties or characteristics?</a:t>
            </a:r>
          </a:p>
          <a:p>
            <a:pPr lvl="1" algn="l">
              <a:buFont typeface="Arial" pitchFamily="34" charset="0"/>
              <a:buChar char="•"/>
            </a:pPr>
            <a:r>
              <a:rPr lang="en-US" sz="2000" dirty="0" smtClean="0">
                <a:solidFill>
                  <a:srgbClr val="0070C0"/>
                </a:solidFill>
                <a:latin typeface="Arial" pitchFamily="34" charset="0"/>
                <a:cs typeface="Arial" pitchFamily="34" charset="0"/>
              </a:rPr>
              <a:t>  Do minds have parts? </a:t>
            </a:r>
          </a:p>
          <a:p>
            <a:pPr lvl="1" algn="l">
              <a:buFont typeface="Arial" pitchFamily="34" charset="0"/>
              <a:buChar char="•"/>
            </a:pPr>
            <a:r>
              <a:rPr lang="en-US" sz="2000" dirty="0" smtClean="0">
                <a:solidFill>
                  <a:srgbClr val="0070C0"/>
                </a:solidFill>
                <a:latin typeface="Arial" pitchFamily="34" charset="0"/>
                <a:cs typeface="Arial" pitchFamily="34" charset="0"/>
              </a:rPr>
              <a:t>  If so, how would you describe them?</a:t>
            </a:r>
          </a:p>
          <a:p>
            <a:pPr lvl="1" algn="l">
              <a:buFont typeface="Arial" pitchFamily="34" charset="0"/>
              <a:buChar char="•"/>
            </a:pPr>
            <a:r>
              <a:rPr lang="en-US" sz="2000" dirty="0" smtClean="0">
                <a:solidFill>
                  <a:srgbClr val="0070C0"/>
                </a:solidFill>
                <a:latin typeface="Arial" pitchFamily="34" charset="0"/>
                <a:cs typeface="Arial" pitchFamily="34" charset="0"/>
              </a:rPr>
              <a:t>  Is mind different from the brain?</a:t>
            </a:r>
          </a:p>
          <a:p>
            <a:pPr lvl="1" algn="l">
              <a:buFont typeface="Arial" pitchFamily="34" charset="0"/>
              <a:buChar char="•"/>
            </a:pPr>
            <a:r>
              <a:rPr lang="en-US" sz="2000" dirty="0" smtClean="0">
                <a:solidFill>
                  <a:srgbClr val="0070C0"/>
                </a:solidFill>
                <a:latin typeface="Arial" pitchFamily="34" charset="0"/>
                <a:cs typeface="Arial" pitchFamily="34" charset="0"/>
              </a:rPr>
              <a:t>  Where does it start, where does it end?</a:t>
            </a:r>
          </a:p>
          <a:p>
            <a:pPr algn="l"/>
            <a:endParaRPr lang="en-US" dirty="0"/>
          </a:p>
        </p:txBody>
      </p:sp>
      <p:pic>
        <p:nvPicPr>
          <p:cNvPr id="5" name="Picture 4" descr="consciousness image.jpeg"/>
          <p:cNvPicPr>
            <a:picLocks noChangeAspect="1"/>
          </p:cNvPicPr>
          <p:nvPr/>
        </p:nvPicPr>
        <p:blipFill>
          <a:blip r:embed="rId3" cstate="print"/>
          <a:stretch>
            <a:fillRect/>
          </a:stretch>
        </p:blipFill>
        <p:spPr>
          <a:xfrm>
            <a:off x="6789420" y="5105400"/>
            <a:ext cx="2125980" cy="1371600"/>
          </a:xfrm>
          <a:prstGeom prst="rect">
            <a:avLst/>
          </a:prstGeo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Dragon Fly</Template>
  <TotalTime>14015</TotalTime>
  <Words>2746</Words>
  <Application>Microsoft Office PowerPoint</Application>
  <PresentationFormat>On-screen Show (4:3)</PresentationFormat>
  <Paragraphs>759</Paragraphs>
  <Slides>70</Slides>
  <Notes>16</Notes>
  <HiddenSlides>0</HiddenSlides>
  <MMClips>0</MMClip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Solstice</vt:lpstr>
      <vt:lpstr>1_Solstice</vt:lpstr>
      <vt:lpstr>Making of the Modern Mind</vt:lpstr>
      <vt:lpstr>  </vt:lpstr>
      <vt:lpstr>Q:  What is Philosophy of Mind?</vt:lpstr>
      <vt:lpstr>Three Approaches | Three Perspectives:</vt:lpstr>
      <vt:lpstr>Q:  Why Study Philosophy of the Mind?</vt:lpstr>
      <vt:lpstr>The Mind Body Problem </vt:lpstr>
      <vt:lpstr>Theory of Mind</vt:lpstr>
      <vt:lpstr>Slide 8</vt:lpstr>
      <vt:lpstr>What is the Mind? </vt:lpstr>
      <vt:lpstr>properties</vt:lpstr>
      <vt:lpstr>Does the mind  have Parts ?</vt:lpstr>
      <vt:lpstr>The mind-body problem</vt:lpstr>
      <vt:lpstr>Mind Body problem         </vt:lpstr>
      <vt:lpstr>Embodiment  Mind Body problem; terms continued</vt:lpstr>
      <vt:lpstr>  Behaviorism          We’re born a blank state    </vt:lpstr>
      <vt:lpstr>  Behaviorism Shaping behavior   </vt:lpstr>
      <vt:lpstr>Classical Conditioning</vt:lpstr>
      <vt:lpstr>        What is thought? </vt:lpstr>
      <vt:lpstr>Slide 19</vt:lpstr>
      <vt:lpstr> Emotional thinking and decisions  Rational thinking and decisions   </vt:lpstr>
      <vt:lpstr>Slide 21</vt:lpstr>
      <vt:lpstr>Embodied cognition</vt:lpstr>
      <vt:lpstr>Cognitive psychology</vt:lpstr>
      <vt:lpstr>Cognitive metaphors | conceptual metaphors</vt:lpstr>
      <vt:lpstr>Implicit Memory |explicit memory  Short term memory Long term memory Procedural    muscle memory  Thalamus Hippocampus </vt:lpstr>
      <vt:lpstr>Priming</vt:lpstr>
      <vt:lpstr>Confirmation Bias</vt:lpstr>
      <vt:lpstr>Memory</vt:lpstr>
      <vt:lpstr>Memory</vt:lpstr>
      <vt:lpstr>   Limit of “cognitive budget”   and mental resources?  </vt:lpstr>
      <vt:lpstr> How do we learn?  Idea Framing and Metaphor  </vt:lpstr>
      <vt:lpstr> Attention </vt:lpstr>
      <vt:lpstr>Cognitive Dissonance Cognitive dissonance is the feeling of uncomfortable tension which comes from holding two conflicting thoughts in the mind at the same time.</vt:lpstr>
      <vt:lpstr>The Milgram Experiment  (Yale University)  Behavioral Study of Obedience 1963   </vt:lpstr>
      <vt:lpstr>The hypothesis and the results:</vt:lpstr>
      <vt:lpstr>A new concept of heroism  Lucifer Effect</vt:lpstr>
      <vt:lpstr>The bad barrel and the bad barrel makers</vt:lpstr>
      <vt:lpstr>   Critical Thinking   </vt:lpstr>
      <vt:lpstr>Milgram’s Experiment </vt:lpstr>
      <vt:lpstr>Cognitive dissonance</vt:lpstr>
      <vt:lpstr>Why do ordinary people become evil?</vt:lpstr>
      <vt:lpstr>               The Bystander Effect</vt:lpstr>
      <vt:lpstr>Bobo Doll   Alberta Bandura, 1961   a study of aggression</vt:lpstr>
      <vt:lpstr>Agency and state of agency</vt:lpstr>
      <vt:lpstr>What is consciousness?</vt:lpstr>
      <vt:lpstr>Consciousness</vt:lpstr>
      <vt:lpstr>   </vt:lpstr>
      <vt:lpstr>Theory of Dual Processing</vt:lpstr>
      <vt:lpstr>How the brain works</vt:lpstr>
      <vt:lpstr>Slide 50</vt:lpstr>
      <vt:lpstr>    What is Mind-Mapping?</vt:lpstr>
      <vt:lpstr>Mind-Mapping</vt:lpstr>
      <vt:lpstr>Mind-Mapping</vt:lpstr>
      <vt:lpstr>Slide 54</vt:lpstr>
      <vt:lpstr>  Minds and Machines  </vt:lpstr>
      <vt:lpstr>  </vt:lpstr>
      <vt:lpstr>Multiple Intelligences</vt:lpstr>
      <vt:lpstr>Slide 58</vt:lpstr>
      <vt:lpstr>Slide 59</vt:lpstr>
      <vt:lpstr>Creating Mind</vt:lpstr>
      <vt:lpstr>Discipline Mind</vt:lpstr>
      <vt:lpstr>Respectful Mind</vt:lpstr>
      <vt:lpstr>Ethical Mind</vt:lpstr>
      <vt:lpstr> Synthesizing mind</vt:lpstr>
      <vt:lpstr>Vocabulary and definitions</vt:lpstr>
      <vt:lpstr>Vocabulary and definitions, continued </vt:lpstr>
      <vt:lpstr>Vocabulary and definitions, continued </vt:lpstr>
      <vt:lpstr>The Stanford Prison experiment </vt:lpstr>
      <vt:lpstr>Bibliography  links, books, citations</vt:lpstr>
      <vt:lpstr>Slide 70</vt:lpstr>
    </vt:vector>
  </TitlesOfParts>
  <Company>Simmons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of Mind</dc:title>
  <dc:creator>Carol</dc:creator>
  <cp:lastModifiedBy>student</cp:lastModifiedBy>
  <cp:revision>199</cp:revision>
  <dcterms:created xsi:type="dcterms:W3CDTF">2012-05-23T15:41:15Z</dcterms:created>
  <dcterms:modified xsi:type="dcterms:W3CDTF">2012-08-18T23:36:39Z</dcterms:modified>
</cp:coreProperties>
</file>