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60" r:id="rId3"/>
    <p:sldId id="261" r:id="rId4"/>
    <p:sldId id="262" r:id="rId5"/>
    <p:sldId id="263" r:id="rId6"/>
    <p:sldId id="264" r:id="rId7"/>
    <p:sldId id="269" r:id="rId8"/>
    <p:sldId id="274" r:id="rId9"/>
    <p:sldId id="268" r:id="rId10"/>
    <p:sldId id="275" r:id="rId11"/>
    <p:sldId id="279" r:id="rId12"/>
    <p:sldId id="278" r:id="rId13"/>
    <p:sldId id="270" r:id="rId14"/>
    <p:sldId id="272" r:id="rId15"/>
    <p:sldId id="258" r:id="rId16"/>
    <p:sldId id="282" r:id="rId17"/>
    <p:sldId id="281" r:id="rId18"/>
    <p:sldId id="280" r:id="rId19"/>
    <p:sldId id="273" r:id="rId20"/>
    <p:sldId id="267" r:id="rId21"/>
    <p:sldId id="271" r:id="rId22"/>
    <p:sldId id="265" r:id="rId23"/>
    <p:sldId id="26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6" autoAdjust="0"/>
    <p:restoredTop sz="91908" autoAdjust="0"/>
  </p:normalViewPr>
  <p:slideViewPr>
    <p:cSldViewPr snapToGrid="0">
      <p:cViewPr>
        <p:scale>
          <a:sx n="100" d="100"/>
          <a:sy n="100" d="100"/>
        </p:scale>
        <p:origin x="-78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98ABE-0D4C-4DB1-A258-0BB9B7B09953}" type="datetimeFigureOut">
              <a:rPr lang="en-US" smtClean="0"/>
              <a:t>7/25/20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94833-CDDD-4942-8754-D342B52BB6ED}" type="slidenum">
              <a:rPr lang="en-US" smtClean="0"/>
              <a:t>‹#›</a:t>
            </a:fld>
            <a:endParaRPr lang="en-US"/>
          </a:p>
        </p:txBody>
      </p:sp>
    </p:spTree>
    <p:extLst>
      <p:ext uri="{BB962C8B-B14F-4D97-AF65-F5344CB8AC3E}">
        <p14:creationId xmlns:p14="http://schemas.microsoft.com/office/powerpoint/2010/main" val="94680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eF5aUClwJ9w" TargetMode="External"/><Relationship Id="rId4" Type="http://schemas.openxmlformats.org/officeDocument/2006/relationships/hyperlink" Target="https://www.youtube.com/watch?v=-0zAA7GNgWM"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need to attend every week,</a:t>
            </a:r>
            <a:r>
              <a:rPr lang="en-US" baseline="0" dirty="0" smtClean="0"/>
              <a:t> don’t worry if you miss a week. I might refer to something but shouldn’t be an issue. Will upload all slide decks to HSSP class site. Please email me if you can’t access it. This class will be lecture based, with some optional assignments outside of class. I usually enjoy being interrupted but there are 87 of you signed up, so you can raise your hand in Zoom or type in the chat but know it’s possible I won’t get to you. If there’s something you’re dying for me to talk about (that you know or you want me to research) I’d love to hear it! We have five more weeks and can almost certainly fit it in.</a:t>
            </a:r>
            <a:endParaRPr lang="en-US" dirty="0"/>
          </a:p>
        </p:txBody>
      </p:sp>
      <p:sp>
        <p:nvSpPr>
          <p:cNvPr id="4" name="Slide Number Placeholder 3"/>
          <p:cNvSpPr>
            <a:spLocks noGrp="1"/>
          </p:cNvSpPr>
          <p:nvPr>
            <p:ph type="sldNum" sz="quarter" idx="10"/>
          </p:nvPr>
        </p:nvSpPr>
        <p:spPr/>
        <p:txBody>
          <a:bodyPr/>
          <a:lstStyle/>
          <a:p>
            <a:fld id="{2D8E73ED-662B-4DF8-B563-AD33D75A7EEC}" type="slidenum">
              <a:rPr lang="en-US" smtClean="0"/>
              <a:t>2</a:t>
            </a:fld>
            <a:endParaRPr lang="en-US"/>
          </a:p>
        </p:txBody>
      </p:sp>
    </p:spTree>
    <p:extLst>
      <p:ext uri="{BB962C8B-B14F-4D97-AF65-F5344CB8AC3E}">
        <p14:creationId xmlns:p14="http://schemas.microsoft.com/office/powerpoint/2010/main" val="134574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Mt. Vernon, Beacon hill and Pemberton hill, and two other hills the settlers later called </a:t>
            </a:r>
            <a:r>
              <a:rPr lang="en-US" sz="1200" b="0" i="0" kern="1200" dirty="0" err="1" smtClean="0">
                <a:solidFill>
                  <a:schemeClr val="tx1"/>
                </a:solidFill>
                <a:effectLst/>
                <a:latin typeface="+mn-lt"/>
                <a:ea typeface="+mn-ea"/>
                <a:cs typeface="+mn-cs"/>
              </a:rPr>
              <a:t>Copp’s</a:t>
            </a:r>
            <a:r>
              <a:rPr lang="en-US" sz="1200" b="0" i="0" kern="1200" dirty="0" smtClean="0">
                <a:solidFill>
                  <a:schemeClr val="tx1"/>
                </a:solidFill>
                <a:effectLst/>
                <a:latin typeface="+mn-lt"/>
                <a:ea typeface="+mn-ea"/>
                <a:cs typeface="+mn-cs"/>
              </a:rPr>
              <a:t> Hill and Fort Hill</a:t>
            </a:r>
          </a:p>
          <a:p>
            <a:r>
              <a:rPr lang="en-US" sz="1200" b="0" i="0" kern="1200" dirty="0" smtClean="0">
                <a:solidFill>
                  <a:schemeClr val="tx1"/>
                </a:solidFill>
                <a:effectLst/>
                <a:latin typeface="+mn-lt"/>
                <a:ea typeface="+mn-ea"/>
                <a:cs typeface="+mn-cs"/>
              </a:rPr>
              <a:t>Massachusetts is an Algonquin Indian word which roughly translates to “</a:t>
            </a:r>
            <a:r>
              <a:rPr lang="en-US" sz="1200" b="0" i="1" kern="1200" dirty="0" smtClean="0">
                <a:solidFill>
                  <a:schemeClr val="tx1"/>
                </a:solidFill>
                <a:effectLst/>
                <a:latin typeface="+mn-lt"/>
                <a:ea typeface="+mn-ea"/>
                <a:cs typeface="+mn-cs"/>
              </a:rPr>
              <a:t>large hill place</a:t>
            </a:r>
            <a:r>
              <a:rPr lang="en-US" sz="1200" b="0" i="0" kern="1200" dirty="0" smtClean="0">
                <a:solidFill>
                  <a:schemeClr val="tx1"/>
                </a:solidFill>
                <a:effectLst/>
                <a:latin typeface="+mn-lt"/>
                <a:ea typeface="+mn-ea"/>
                <a:cs typeface="+mn-cs"/>
              </a:rPr>
              <a:t>” or “</a:t>
            </a:r>
            <a:r>
              <a:rPr lang="en-US" sz="1200" b="0" i="1" kern="1200" dirty="0" smtClean="0">
                <a:solidFill>
                  <a:schemeClr val="tx1"/>
                </a:solidFill>
                <a:effectLst/>
                <a:latin typeface="+mn-lt"/>
                <a:ea typeface="+mn-ea"/>
                <a:cs typeface="+mn-cs"/>
              </a:rPr>
              <a:t>at the great hill</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refers to the Great Blue Hill in Milton, Massachusetts which is an ancient volcano that was last active over 400 million years ago.</a:t>
            </a:r>
            <a:endParaRPr lang="en-US" dirty="0"/>
          </a:p>
        </p:txBody>
      </p:sp>
      <p:sp>
        <p:nvSpPr>
          <p:cNvPr id="4" name="Slide Number Placeholder 3"/>
          <p:cNvSpPr>
            <a:spLocks noGrp="1"/>
          </p:cNvSpPr>
          <p:nvPr>
            <p:ph type="sldNum" sz="quarter" idx="10"/>
          </p:nvPr>
        </p:nvSpPr>
        <p:spPr/>
        <p:txBody>
          <a:bodyPr/>
          <a:lstStyle/>
          <a:p>
            <a:fld id="{85B94833-CDDD-4942-8754-D342B52BB6ED}" type="slidenum">
              <a:rPr lang="en-US" smtClean="0"/>
              <a:t>5</a:t>
            </a:fld>
            <a:endParaRPr lang="en-US"/>
          </a:p>
        </p:txBody>
      </p:sp>
    </p:spTree>
    <p:extLst>
      <p:ext uri="{BB962C8B-B14F-4D97-AF65-F5344CB8AC3E}">
        <p14:creationId xmlns:p14="http://schemas.microsoft.com/office/powerpoint/2010/main" val="135694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B94833-CDDD-4942-8754-D342B52BB6ED}" type="slidenum">
              <a:rPr lang="en-US" smtClean="0"/>
              <a:t>17</a:t>
            </a:fld>
            <a:endParaRPr lang="en-US"/>
          </a:p>
        </p:txBody>
      </p:sp>
    </p:spTree>
    <p:extLst>
      <p:ext uri="{BB962C8B-B14F-4D97-AF65-F5344CB8AC3E}">
        <p14:creationId xmlns:p14="http://schemas.microsoft.com/office/powerpoint/2010/main" val="101228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YouTube</a:t>
            </a:r>
            <a:r>
              <a:rPr lang="en-US" baseline="0" dirty="0" smtClean="0"/>
              <a:t> videos:</a:t>
            </a:r>
          </a:p>
          <a:p>
            <a:r>
              <a:rPr lang="en-US" sz="1200" u="sng" kern="1200" dirty="0" smtClean="0">
                <a:solidFill>
                  <a:schemeClr val="tx1"/>
                </a:solidFill>
                <a:latin typeface="+mn-lt"/>
                <a:ea typeface="+mn-ea"/>
                <a:cs typeface="+mn-cs"/>
                <a:hlinkClick r:id="rId3"/>
              </a:rPr>
              <a:t>https://www.youtube.com/watch?v=eF5aUClwJ9w</a:t>
            </a:r>
            <a:endParaRPr lang="en-US" sz="1200" u="sng"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4"/>
              </a:rPr>
              <a:t>https://www.youtube.com/watch?v=-0zAA7GNgWM</a:t>
            </a:r>
            <a:endParaRPr lang="en-US" sz="1200" u="sng"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85B94833-CDDD-4942-8754-D342B52BB6ED}" type="slidenum">
              <a:rPr lang="en-US" smtClean="0"/>
              <a:t>22</a:t>
            </a:fld>
            <a:endParaRPr lang="en-US"/>
          </a:p>
        </p:txBody>
      </p:sp>
    </p:spTree>
    <p:extLst>
      <p:ext uri="{BB962C8B-B14F-4D97-AF65-F5344CB8AC3E}">
        <p14:creationId xmlns:p14="http://schemas.microsoft.com/office/powerpoint/2010/main" val="378628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B94833-CDDD-4942-8754-D342B52BB6ED}" type="slidenum">
              <a:rPr lang="en-US" smtClean="0"/>
              <a:t>24</a:t>
            </a:fld>
            <a:endParaRPr lang="en-US"/>
          </a:p>
        </p:txBody>
      </p:sp>
    </p:spTree>
    <p:extLst>
      <p:ext uri="{BB962C8B-B14F-4D97-AF65-F5344CB8AC3E}">
        <p14:creationId xmlns:p14="http://schemas.microsoft.com/office/powerpoint/2010/main" val="408964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209B0A-CC10-4CBA-A52B-DE466AEC7EC7}" type="datetimeFigureOut">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3268859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09B0A-CC10-4CBA-A52B-DE466AEC7EC7}" type="datetimeFigureOut">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178729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09B0A-CC10-4CBA-A52B-DE466AEC7EC7}" type="datetimeFigureOut">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291609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09B0A-CC10-4CBA-A52B-DE466AEC7EC7}" type="datetimeFigureOut">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383250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209B0A-CC10-4CBA-A52B-DE466AEC7EC7}" type="datetimeFigureOut">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66399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209B0A-CC10-4CBA-A52B-DE466AEC7EC7}" type="datetimeFigureOut">
              <a:rPr lang="en-US" smtClean="0"/>
              <a:t>7/25/20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353712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209B0A-CC10-4CBA-A52B-DE466AEC7EC7}" type="datetimeFigureOut">
              <a:rPr lang="en-US" smtClean="0"/>
              <a:t>7/25/20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146549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209B0A-CC10-4CBA-A52B-DE466AEC7EC7}" type="datetimeFigureOut">
              <a:rPr lang="en-US" smtClean="0"/>
              <a:t>7/25/20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195409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09B0A-CC10-4CBA-A52B-DE466AEC7EC7}" type="datetimeFigureOut">
              <a:rPr lang="en-US" smtClean="0"/>
              <a:t>7/25/20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266606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209B0A-CC10-4CBA-A52B-DE466AEC7EC7}" type="datetimeFigureOut">
              <a:rPr lang="en-US" smtClean="0"/>
              <a:t>7/25/20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115972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209B0A-CC10-4CBA-A52B-DE466AEC7EC7}" type="datetimeFigureOut">
              <a:rPr lang="en-US" smtClean="0"/>
              <a:t>7/25/20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44649-251D-4A5D-9CE6-8840133D04B3}" type="slidenum">
              <a:rPr lang="en-US" smtClean="0"/>
              <a:t>‹#›</a:t>
            </a:fld>
            <a:endParaRPr lang="en-US"/>
          </a:p>
        </p:txBody>
      </p:sp>
    </p:spTree>
    <p:extLst>
      <p:ext uri="{BB962C8B-B14F-4D97-AF65-F5344CB8AC3E}">
        <p14:creationId xmlns:p14="http://schemas.microsoft.com/office/powerpoint/2010/main" val="1527674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09B0A-CC10-4CBA-A52B-DE466AEC7EC7}" type="datetimeFigureOut">
              <a:rPr lang="en-US" smtClean="0"/>
              <a:t>7/25/20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44649-251D-4A5D-9CE6-8840133D04B3}" type="slidenum">
              <a:rPr lang="en-US" smtClean="0"/>
              <a:t>‹#›</a:t>
            </a:fld>
            <a:endParaRPr lang="en-US"/>
          </a:p>
        </p:txBody>
      </p:sp>
    </p:spTree>
    <p:extLst>
      <p:ext uri="{BB962C8B-B14F-4D97-AF65-F5344CB8AC3E}">
        <p14:creationId xmlns:p14="http://schemas.microsoft.com/office/powerpoint/2010/main" val="1800016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14.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png"/><Relationship Id="rId7"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 Id="rId3"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5"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png"/><Relationship Id="rId8"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1.gif"/><Relationship Id="rId4" Type="http://schemas.openxmlformats.org/officeDocument/2006/relationships/image" Target="../media/image112.png"/><Relationship Id="rId5" Type="http://schemas.openxmlformats.org/officeDocument/2006/relationships/image" Target="../media/image113.jpeg"/><Relationship Id="rId6"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jpe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jpeg"/><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24.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gif"/><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 Creative Ways You Can Improve Your Triple Decker Condo Conversion -"/>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45019" y="-41942"/>
            <a:ext cx="3173357" cy="1469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of the Best Boston Walking Tours for Locals and Visit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4500" y="0"/>
            <a:ext cx="2477500" cy="18561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pley Square to Downtown Boston Freedom Trail Walking Tour 20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5616" y="3533744"/>
            <a:ext cx="4986384" cy="3324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town Freedom Trail Walking Tour PLUS Beacon Hill to Copley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440539"/>
            <a:ext cx="3626190" cy="24174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toWalks - PhotoWalks | Group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76519" y="4368434"/>
            <a:ext cx="4149276" cy="24895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9 Walking Tours to Take in Boston (Updated 202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 y="2170932"/>
            <a:ext cx="3979393" cy="23286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lking Tours of Old Boston – retroculturat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1420" y="2921684"/>
            <a:ext cx="2800208" cy="28482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oston's North End &quot;Little Italy&quot; Guided Photography Walking Tour 2020"/>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530" y="-1"/>
            <a:ext cx="2572507" cy="225697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mer in the City Walking Tour - North of Bosto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11843" y="3197990"/>
            <a:ext cx="3825538" cy="118156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Explore Boston - Walking Tours"/>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118376" y="-117471"/>
            <a:ext cx="4649125" cy="15491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IT reshapes itself to shape the future | MIT News"/>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0307595" y="1791075"/>
            <a:ext cx="1884405" cy="18077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74117" y="1314372"/>
            <a:ext cx="8269517" cy="23333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8884" y="1271070"/>
            <a:ext cx="8299051" cy="2308324"/>
          </a:xfrm>
          <a:prstGeom prst="rect">
            <a:avLst/>
          </a:prstGeom>
          <a:noFill/>
        </p:spPr>
        <p:txBody>
          <a:bodyPr wrap="square" rtlCol="0">
            <a:spAutoFit/>
          </a:bodyPr>
          <a:lstStyle/>
          <a:p>
            <a:pPr algn="ctr"/>
            <a:r>
              <a:rPr lang="en-US" sz="5200" dirty="0" smtClean="0"/>
              <a:t>(Virtual) Walking Tours of </a:t>
            </a:r>
            <a:r>
              <a:rPr lang="en-US" sz="5200" dirty="0"/>
              <a:t>the  Greater Boston Area</a:t>
            </a:r>
          </a:p>
          <a:p>
            <a:endParaRPr lang="en-US" sz="4000" dirty="0"/>
          </a:p>
        </p:txBody>
      </p:sp>
      <p:sp>
        <p:nvSpPr>
          <p:cNvPr id="8" name="TextBox 7"/>
          <p:cNvSpPr txBox="1"/>
          <p:nvPr/>
        </p:nvSpPr>
        <p:spPr>
          <a:xfrm>
            <a:off x="4224197" y="2962055"/>
            <a:ext cx="4575291" cy="523220"/>
          </a:xfrm>
          <a:prstGeom prst="rect">
            <a:avLst/>
          </a:prstGeom>
          <a:noFill/>
        </p:spPr>
        <p:txBody>
          <a:bodyPr wrap="none" rtlCol="0">
            <a:spAutoFit/>
          </a:bodyPr>
          <a:lstStyle/>
          <a:p>
            <a:r>
              <a:rPr lang="en-US" sz="2800" dirty="0" smtClean="0"/>
              <a:t>HSSP Summer 2020 – X14023 </a:t>
            </a:r>
            <a:endParaRPr lang="en-US" sz="2800" dirty="0"/>
          </a:p>
        </p:txBody>
      </p:sp>
    </p:spTree>
    <p:extLst>
      <p:ext uri="{BB962C8B-B14F-4D97-AF65-F5344CB8AC3E}">
        <p14:creationId xmlns:p14="http://schemas.microsoft.com/office/powerpoint/2010/main" val="2658820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5307" y="81280"/>
            <a:ext cx="4246034" cy="584775"/>
          </a:xfrm>
          <a:prstGeom prst="rect">
            <a:avLst/>
          </a:prstGeom>
          <a:noFill/>
        </p:spPr>
        <p:txBody>
          <a:bodyPr wrap="none" rtlCol="0">
            <a:spAutoFit/>
          </a:bodyPr>
          <a:lstStyle/>
          <a:p>
            <a:r>
              <a:rPr lang="en-US" sz="3200" dirty="0" smtClean="0"/>
              <a:t>Make Way For Ducklings</a:t>
            </a:r>
            <a:endParaRPr lang="en-US" sz="3200" dirty="0"/>
          </a:p>
        </p:txBody>
      </p:sp>
      <p:pic>
        <p:nvPicPr>
          <p:cNvPr id="5122" name="Picture 2" descr="Artist Cages 'Make Way for Ducklings' Statue To Protest Child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4767" y="4245278"/>
            <a:ext cx="4826585" cy="22106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cklings' in drag; a Silverman sampler; and 'A Black Women'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538" y="184013"/>
            <a:ext cx="3170683" cy="24616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ke Way for Ducklings statues sport masks in St. Patrick's Day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18141" y="284480"/>
            <a:ext cx="3437426" cy="193304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e &quot;Make Way for Ducklings&quot; Statues Just Turned 3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73888" y="692609"/>
            <a:ext cx="4772608" cy="318173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ressing up the Ducks: Intended Photo Book Would Look at Iconic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8693" y="4215341"/>
            <a:ext cx="3152500" cy="255217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irds of a feather fly, walk, dress together – Boston Hera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64608" y="2162961"/>
            <a:ext cx="3890959" cy="185028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Make Way For Ducklings in Spring Bonnets - Boston Photograph by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6335" y="2424946"/>
            <a:ext cx="2730500" cy="182033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ake Way for Ducklings - A2Z Science &amp; Learning Stor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80991" y="4553729"/>
            <a:ext cx="3103776" cy="212220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Make Way For Ducklings - By Robert McCloskey (Hardcover) : Target"/>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508222" y="2582808"/>
            <a:ext cx="2025227" cy="26610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81193" y="6506659"/>
            <a:ext cx="1753300" cy="338554"/>
          </a:xfrm>
          <a:prstGeom prst="rect">
            <a:avLst/>
          </a:prstGeom>
          <a:noFill/>
        </p:spPr>
        <p:txBody>
          <a:bodyPr wrap="none" rtlCol="0">
            <a:spAutoFit/>
          </a:bodyPr>
          <a:lstStyle/>
          <a:p>
            <a:r>
              <a:rPr lang="en-US" sz="1600" dirty="0" smtClean="0"/>
              <a:t>Artist Nancy </a:t>
            </a:r>
            <a:r>
              <a:rPr lang="en-US" sz="1600" dirty="0" err="1" smtClean="0"/>
              <a:t>Schön</a:t>
            </a:r>
            <a:endParaRPr lang="en-US" sz="1600" dirty="0"/>
          </a:p>
        </p:txBody>
      </p:sp>
    </p:spTree>
    <p:extLst>
      <p:ext uri="{BB962C8B-B14F-4D97-AF65-F5344CB8AC3E}">
        <p14:creationId xmlns:p14="http://schemas.microsoft.com/office/powerpoint/2010/main" val="20223269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5046" y="64761"/>
            <a:ext cx="3861570" cy="584775"/>
          </a:xfrm>
          <a:prstGeom prst="rect">
            <a:avLst/>
          </a:prstGeom>
          <a:noFill/>
        </p:spPr>
        <p:txBody>
          <a:bodyPr wrap="none" rtlCol="0">
            <a:spAutoFit/>
          </a:bodyPr>
          <a:lstStyle/>
          <a:p>
            <a:r>
              <a:rPr lang="en-US" sz="3200" dirty="0" smtClean="0"/>
              <a:t>The Emerald Necklace</a:t>
            </a:r>
            <a:endParaRPr lang="en-US" sz="3200" dirty="0"/>
          </a:p>
        </p:txBody>
      </p:sp>
      <p:pic>
        <p:nvPicPr>
          <p:cNvPr id="19458" name="Picture 2" descr="https://cdn10.bostonmagazine.com/wp-content/uploads/sites/2/2018/05/emerald-necklac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845" y="-635589"/>
            <a:ext cx="3010388" cy="434164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cdn10.bostonmagazine.com/wp-content/uploads/sites/2/2018/05/emerald-necklace-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8306" y="529057"/>
            <a:ext cx="6495779" cy="294475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s://cdn10.bostonmagazine.com/wp-content/uploads/sites/2/2018/05/emerald-necklace-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82333" y="1856806"/>
            <a:ext cx="3487574" cy="25265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0162" y="3645719"/>
            <a:ext cx="6412648" cy="2757946"/>
          </a:xfrm>
          <a:prstGeom prst="rect">
            <a:avLst/>
          </a:prstGeom>
        </p:spPr>
      </p:pic>
      <p:pic>
        <p:nvPicPr>
          <p:cNvPr id="19464" name="Picture 8" descr="Frederick Law Olmsted | Harvard Magaz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2706" y="4033719"/>
            <a:ext cx="3349625" cy="2512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7892" y="6504266"/>
            <a:ext cx="2321405" cy="369332"/>
          </a:xfrm>
          <a:prstGeom prst="rect">
            <a:avLst/>
          </a:prstGeom>
          <a:noFill/>
        </p:spPr>
        <p:txBody>
          <a:bodyPr wrap="none" rtlCol="0">
            <a:spAutoFit/>
          </a:bodyPr>
          <a:lstStyle/>
          <a:p>
            <a:r>
              <a:rPr lang="en-US" dirty="0" smtClean="0"/>
              <a:t>Frederick Law Olmsted</a:t>
            </a:r>
            <a:endParaRPr lang="en-US" dirty="0"/>
          </a:p>
        </p:txBody>
      </p:sp>
    </p:spTree>
    <p:extLst>
      <p:ext uri="{BB962C8B-B14F-4D97-AF65-F5344CB8AC3E}">
        <p14:creationId xmlns:p14="http://schemas.microsoft.com/office/powerpoint/2010/main" val="34368930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5307" y="121920"/>
            <a:ext cx="3980577" cy="584775"/>
          </a:xfrm>
          <a:prstGeom prst="rect">
            <a:avLst/>
          </a:prstGeom>
          <a:noFill/>
        </p:spPr>
        <p:txBody>
          <a:bodyPr wrap="none" rtlCol="0">
            <a:spAutoFit/>
          </a:bodyPr>
          <a:lstStyle/>
          <a:p>
            <a:r>
              <a:rPr lang="en-US" sz="3200" dirty="0" smtClean="0"/>
              <a:t>Building the Esplanade</a:t>
            </a:r>
            <a:endParaRPr lang="en-US" sz="3200" dirty="0"/>
          </a:p>
        </p:txBody>
      </p:sp>
      <p:pic>
        <p:nvPicPr>
          <p:cNvPr id="9218" name="Picture 2" descr="http://bostongeology.com/boston/casestudies/fillingbackbay/images/large/espseawallpre189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536" y="451448"/>
            <a:ext cx="3647357" cy="23667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3865" y="2942758"/>
            <a:ext cx="3728151" cy="523220"/>
          </a:xfrm>
          <a:prstGeom prst="rect">
            <a:avLst/>
          </a:prstGeom>
        </p:spPr>
        <p:txBody>
          <a:bodyPr wrap="square">
            <a:spAutoFit/>
          </a:bodyPr>
          <a:lstStyle/>
          <a:p>
            <a:r>
              <a:rPr lang="en-US" sz="1400" i="1" dirty="0">
                <a:solidFill>
                  <a:srgbClr val="000000"/>
                </a:solidFill>
                <a:latin typeface="Times New Roman" panose="02020603050405020304" pitchFamily="18" charset="0"/>
              </a:rPr>
              <a:t>The bank of the Charles River along Back Bay, just before the Esplanade was </a:t>
            </a:r>
            <a:r>
              <a:rPr lang="en-US" sz="1400" i="1" dirty="0" smtClean="0">
                <a:solidFill>
                  <a:srgbClr val="000000"/>
                </a:solidFill>
                <a:latin typeface="Times New Roman" panose="02020603050405020304" pitchFamily="18" charset="0"/>
              </a:rPr>
              <a:t>constructed </a:t>
            </a:r>
            <a:endParaRPr lang="en-US" sz="1400" dirty="0"/>
          </a:p>
        </p:txBody>
      </p:sp>
      <p:pic>
        <p:nvPicPr>
          <p:cNvPr id="9220" name="Picture 4" descr="http://bostongeology.com/boston/casestudies/fillingbackbay/images/large/esplanade1920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8242" y="854468"/>
            <a:ext cx="2857500" cy="1781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58242" y="2818208"/>
            <a:ext cx="3137397" cy="307777"/>
          </a:xfrm>
          <a:prstGeom prst="rect">
            <a:avLst/>
          </a:prstGeom>
        </p:spPr>
        <p:txBody>
          <a:bodyPr wrap="none">
            <a:spAutoFit/>
          </a:bodyPr>
          <a:lstStyle/>
          <a:p>
            <a:r>
              <a:rPr lang="en-US" sz="1400" i="1" dirty="0">
                <a:solidFill>
                  <a:srgbClr val="000000"/>
                </a:solidFill>
                <a:latin typeface="Times New Roman" panose="02020603050405020304" pitchFamily="18" charset="0"/>
              </a:rPr>
              <a:t>The Esplanade as it looked in the 1920's.</a:t>
            </a:r>
            <a:endParaRPr lang="en-US" sz="1400" dirty="0"/>
          </a:p>
        </p:txBody>
      </p:sp>
      <p:pic>
        <p:nvPicPr>
          <p:cNvPr id="9222" name="Picture 6" descr="http://bostongeology.com/boston/casestudies/fillingbackbay/images/large/esp193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74884" y="405175"/>
            <a:ext cx="3756486" cy="22550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39947" y="2718230"/>
            <a:ext cx="4152053" cy="738664"/>
          </a:xfrm>
          <a:prstGeom prst="rect">
            <a:avLst/>
          </a:prstGeom>
        </p:spPr>
        <p:txBody>
          <a:bodyPr wrap="square">
            <a:spAutoFit/>
          </a:bodyPr>
          <a:lstStyle/>
          <a:p>
            <a:r>
              <a:rPr lang="en-US" sz="1400" i="1" dirty="0">
                <a:solidFill>
                  <a:srgbClr val="000000"/>
                </a:solidFill>
                <a:latin typeface="Times New Roman" panose="02020603050405020304" pitchFamily="18" charset="0"/>
              </a:rPr>
              <a:t>The Esplanade in the 1930's. In the 1930's, the park was widened and artificial lagoons constructed to promote boating.</a:t>
            </a:r>
            <a:endParaRPr lang="en-US" sz="1400" dirty="0"/>
          </a:p>
        </p:txBody>
      </p:sp>
      <p:pic>
        <p:nvPicPr>
          <p:cNvPr id="9224" name="Picture 8" descr="http://bostongeology.com/boston/casestudies/fillingbackbay/images/large/DSC_019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1629" y="3590528"/>
            <a:ext cx="4720957" cy="2351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8402" y="5980479"/>
            <a:ext cx="3957035" cy="738664"/>
          </a:xfrm>
          <a:prstGeom prst="rect">
            <a:avLst/>
          </a:prstGeom>
        </p:spPr>
        <p:txBody>
          <a:bodyPr wrap="square">
            <a:spAutoFit/>
          </a:bodyPr>
          <a:lstStyle/>
          <a:p>
            <a:r>
              <a:rPr lang="en-US" sz="1400" i="1" dirty="0">
                <a:solidFill>
                  <a:srgbClr val="000000"/>
                </a:solidFill>
                <a:latin typeface="Times New Roman" panose="02020603050405020304" pitchFamily="18" charset="0"/>
              </a:rPr>
              <a:t>View overlooking </a:t>
            </a:r>
            <a:r>
              <a:rPr lang="en-US" sz="1400" i="1" dirty="0" err="1">
                <a:solidFill>
                  <a:srgbClr val="000000"/>
                </a:solidFill>
                <a:latin typeface="Times New Roman" panose="02020603050405020304" pitchFamily="18" charset="0"/>
              </a:rPr>
              <a:t>Storrow</a:t>
            </a:r>
            <a:r>
              <a:rPr lang="en-US" sz="1400" i="1" dirty="0">
                <a:solidFill>
                  <a:srgbClr val="000000"/>
                </a:solidFill>
                <a:latin typeface="Times New Roman" panose="02020603050405020304" pitchFamily="18" charset="0"/>
              </a:rPr>
              <a:t> Drive from the Dartmouth Street footbridge. The rock wall </a:t>
            </a:r>
            <a:r>
              <a:rPr lang="en-US" sz="1400" i="1" dirty="0" smtClean="0">
                <a:solidFill>
                  <a:srgbClr val="000000"/>
                </a:solidFill>
                <a:latin typeface="Times New Roman" panose="02020603050405020304" pitchFamily="18" charset="0"/>
              </a:rPr>
              <a:t>at </a:t>
            </a:r>
            <a:r>
              <a:rPr lang="en-US" sz="1400" i="1" dirty="0">
                <a:solidFill>
                  <a:srgbClr val="000000"/>
                </a:solidFill>
                <a:latin typeface="Times New Roman" panose="02020603050405020304" pitchFamily="18" charset="0"/>
              </a:rPr>
              <a:t>the edge of the highway is </a:t>
            </a:r>
            <a:r>
              <a:rPr lang="en-US" sz="1400" i="1" dirty="0" smtClean="0">
                <a:solidFill>
                  <a:srgbClr val="000000"/>
                </a:solidFill>
                <a:latin typeface="Times New Roman" panose="02020603050405020304" pitchFamily="18" charset="0"/>
              </a:rPr>
              <a:t>part </a:t>
            </a:r>
            <a:r>
              <a:rPr lang="en-US" sz="1400" i="1" dirty="0">
                <a:solidFill>
                  <a:srgbClr val="000000"/>
                </a:solidFill>
                <a:latin typeface="Times New Roman" panose="02020603050405020304" pitchFamily="18" charset="0"/>
              </a:rPr>
              <a:t>of the seawall built in the 1860's. </a:t>
            </a:r>
            <a:endParaRPr lang="en-US" sz="1400" dirty="0"/>
          </a:p>
        </p:txBody>
      </p:sp>
      <p:pic>
        <p:nvPicPr>
          <p:cNvPr id="9228" name="Picture 12" descr="http://bostongeology.com/boston/casestudies/fillingbackbay/images/large/DSC_019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17852" y="3514851"/>
            <a:ext cx="6406412" cy="320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055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556" y="-53771"/>
            <a:ext cx="6153864" cy="584775"/>
          </a:xfrm>
          <a:prstGeom prst="rect">
            <a:avLst/>
          </a:prstGeom>
          <a:noFill/>
        </p:spPr>
        <p:txBody>
          <a:bodyPr wrap="none" rtlCol="0">
            <a:spAutoFit/>
          </a:bodyPr>
          <a:lstStyle/>
          <a:p>
            <a:r>
              <a:rPr lang="en-US" sz="3200" dirty="0" smtClean="0"/>
              <a:t>Calf Pasture Pumping Station - 1883</a:t>
            </a:r>
            <a:endParaRPr lang="en-US" sz="3200" dirty="0"/>
          </a:p>
        </p:txBody>
      </p:sp>
      <p:pic>
        <p:nvPicPr>
          <p:cNvPr id="3076" name="Picture 4" descr="https://assets.atlasobscura.com/media/W1siZiIsInVwbG9hZHMvcGxhY2VfaW1hZ2VzLzQ4NWYyZTE3LTJkZmMtNDRiMy05ZTg4LTUzMDU2ZTgyNzQxN2JmOWY4Mzk3MTE4MGY2ODRmZV9Cb3N0b25NQV9DYWxmUGFzdHVyZVB1bXBpbmdTdGF0aW9uQ29tcGxleC5qcGciXSxbInAiLCJ0aHVtYiIsIjEyMDB4PiJdLFsicCIsImNvbnZlcnQiLCItcXVhbGl0eSA4MSAtYXV0by1vcmllbnQiXV0/BostonMA_CalfPasturePumpingStationComplex.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9094" y="615744"/>
            <a:ext cx="6556799" cy="26717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assets.atlasobscura.com/media/W1siZiIsInVwbG9hZHMvcGxhY2VfaW1hZ2VzL2UzODdlYzI1LTVkOTktNDY4ZS04ODg0LWIzZTg5OTczYzg5YzcwMzQ1ZTNlYWZlOThjM2ZlMF9MUk1fRVhQT1JUXzIwMTgwNzAxXzE1NDc1MS5qcGciXSxbInAiLCJ0aHVtYiIsIjEyMDB4PiJdLFsicCIsImNvbnZlcnQiLCItcXVhbGl0eSA4MSAtYXV0by1vcmllbnQiXV0/LRM_EXPORT_20180701_1547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483" y="526635"/>
            <a:ext cx="3947723" cy="29607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istories of the Calf Pasture Pumping St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6313" y="4571999"/>
            <a:ext cx="12001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blogs.umb.edu/pumpingstation/files/2013/03/1956-Pumping-Station-smaller-2lbeto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57347" y="3372251"/>
            <a:ext cx="4166608" cy="249345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cpb-us-w2.wpmucdn.com/blogs.umb.edu/dist/5/1185/files/2013/04/Side-View-Main-Drainage-28nxkqd.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0292" y="3536079"/>
            <a:ext cx="3339255" cy="202517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cpb-us-w2.wpmucdn.com/blogs.umb.edu/dist/5/1185/files/2013/04/Leavitt-Engine-Main-Drainage-uonubj.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7188" y="2656190"/>
            <a:ext cx="2291623" cy="219995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cpb-us-w2.wpmucdn.com/blogs.umb.edu/dist/5/1185/files/2013/03/Map-Sewerage-commision-1e1esfv-e1454963376639.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856855" y="14241502"/>
            <a:ext cx="3820160" cy="263683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cpb-us-w2.wpmucdn.com/blogs.umb.edu/dist/5/1185/files/2013/04/Outfall-Sewers-Main-Drainage-2cdhr3v.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95555" y="3372251"/>
            <a:ext cx="5820721" cy="340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260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3992" y="10727"/>
            <a:ext cx="3734356" cy="584775"/>
          </a:xfrm>
          <a:prstGeom prst="rect">
            <a:avLst/>
          </a:prstGeom>
          <a:noFill/>
        </p:spPr>
        <p:txBody>
          <a:bodyPr wrap="none" rtlCol="0">
            <a:spAutoFit/>
          </a:bodyPr>
          <a:lstStyle/>
          <a:p>
            <a:r>
              <a:rPr lang="en-US" sz="3200" dirty="0" smtClean="0"/>
              <a:t>Public Transportation</a:t>
            </a:r>
            <a:endParaRPr lang="en-US" sz="3200" dirty="0"/>
          </a:p>
        </p:txBody>
      </p:sp>
      <p:pic>
        <p:nvPicPr>
          <p:cNvPr id="3" name="Picture 2" descr="horse drawn carriages in bost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575" y="657718"/>
            <a:ext cx="5337598" cy="33672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Trolley at Tremont and Park in 1800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2454" y="3419297"/>
            <a:ext cx="4111625" cy="33366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ark Street station construction in 1890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10296" y="70242"/>
            <a:ext cx="3088850" cy="423904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Boston elevated rail at sullivan station in 19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047" y="3815522"/>
            <a:ext cx="3650827" cy="2887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97129" y="806027"/>
            <a:ext cx="2839239" cy="369332"/>
          </a:xfrm>
          <a:prstGeom prst="rect">
            <a:avLst/>
          </a:prstGeom>
          <a:noFill/>
        </p:spPr>
        <p:txBody>
          <a:bodyPr wrap="none" rtlCol="0">
            <a:spAutoFit/>
          </a:bodyPr>
          <a:lstStyle/>
          <a:p>
            <a:r>
              <a:rPr lang="en-US" dirty="0" smtClean="0">
                <a:solidFill>
                  <a:schemeClr val="bg1"/>
                </a:solidFill>
              </a:rPr>
              <a:t>The Omnibus – 1850s-1880s</a:t>
            </a:r>
            <a:endParaRPr lang="en-US" dirty="0">
              <a:solidFill>
                <a:schemeClr val="bg1"/>
              </a:solidFill>
            </a:endParaRPr>
          </a:p>
        </p:txBody>
      </p:sp>
      <p:sp>
        <p:nvSpPr>
          <p:cNvPr id="8" name="TextBox 7"/>
          <p:cNvSpPr txBox="1"/>
          <p:nvPr/>
        </p:nvSpPr>
        <p:spPr>
          <a:xfrm>
            <a:off x="1001636" y="3752272"/>
            <a:ext cx="2722027" cy="369332"/>
          </a:xfrm>
          <a:prstGeom prst="rect">
            <a:avLst/>
          </a:prstGeom>
          <a:noFill/>
        </p:spPr>
        <p:txBody>
          <a:bodyPr wrap="none" rtlCol="0">
            <a:spAutoFit/>
          </a:bodyPr>
          <a:lstStyle/>
          <a:p>
            <a:r>
              <a:rPr lang="en-US" dirty="0" smtClean="0">
                <a:solidFill>
                  <a:schemeClr val="bg1"/>
                </a:solidFill>
              </a:rPr>
              <a:t>Electric Street Cars – 1890s</a:t>
            </a:r>
            <a:endParaRPr lang="en-US" dirty="0">
              <a:solidFill>
                <a:schemeClr val="bg1"/>
              </a:solidFill>
            </a:endParaRPr>
          </a:p>
        </p:txBody>
      </p:sp>
      <p:sp>
        <p:nvSpPr>
          <p:cNvPr id="9" name="TextBox 8"/>
          <p:cNvSpPr txBox="1"/>
          <p:nvPr/>
        </p:nvSpPr>
        <p:spPr>
          <a:xfrm>
            <a:off x="8818880" y="770166"/>
            <a:ext cx="2855672" cy="923330"/>
          </a:xfrm>
          <a:prstGeom prst="rect">
            <a:avLst/>
          </a:prstGeom>
          <a:noFill/>
        </p:spPr>
        <p:txBody>
          <a:bodyPr wrap="square" rtlCol="0">
            <a:spAutoFit/>
          </a:bodyPr>
          <a:lstStyle/>
          <a:p>
            <a:pPr algn="r"/>
            <a:r>
              <a:rPr lang="en-US" dirty="0" smtClean="0">
                <a:solidFill>
                  <a:schemeClr val="bg1"/>
                </a:solidFill>
              </a:rPr>
              <a:t>Constructing Tremont Street Subway Tunnel – finished 1897</a:t>
            </a:r>
            <a:endParaRPr lang="en-US" dirty="0">
              <a:solidFill>
                <a:schemeClr val="bg1"/>
              </a:solidFill>
            </a:endParaRPr>
          </a:p>
        </p:txBody>
      </p:sp>
      <p:sp>
        <p:nvSpPr>
          <p:cNvPr id="10" name="TextBox 9"/>
          <p:cNvSpPr txBox="1"/>
          <p:nvPr/>
        </p:nvSpPr>
        <p:spPr>
          <a:xfrm>
            <a:off x="5140958" y="3939953"/>
            <a:ext cx="3280385" cy="369332"/>
          </a:xfrm>
          <a:prstGeom prst="rect">
            <a:avLst/>
          </a:prstGeom>
          <a:noFill/>
        </p:spPr>
        <p:txBody>
          <a:bodyPr wrap="none" rtlCol="0">
            <a:spAutoFit/>
          </a:bodyPr>
          <a:lstStyle/>
          <a:p>
            <a:r>
              <a:rPr lang="en-US" dirty="0" smtClean="0">
                <a:solidFill>
                  <a:schemeClr val="bg1"/>
                </a:solidFill>
              </a:rPr>
              <a:t>Boston Elevated Railway – 1910’s</a:t>
            </a:r>
            <a:endParaRPr lang="en-US" dirty="0">
              <a:solidFill>
                <a:schemeClr val="bg1"/>
              </a:solidFill>
            </a:endParaRPr>
          </a:p>
        </p:txBody>
      </p:sp>
      <p:pic>
        <p:nvPicPr>
          <p:cNvPr id="15368" name="Picture 8" descr="MBTA.sv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11170" y="768472"/>
            <a:ext cx="2489155" cy="248915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upload.wikimedia.org/wikipedia/commons/4/4e/Platforms_at_Park_Street_Station%2C_1898.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10296" y="4448806"/>
            <a:ext cx="3407330" cy="21281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413960" y="4449670"/>
            <a:ext cx="1695755" cy="646331"/>
          </a:xfrm>
          <a:prstGeom prst="rect">
            <a:avLst/>
          </a:prstGeom>
          <a:noFill/>
        </p:spPr>
        <p:txBody>
          <a:bodyPr wrap="square" rtlCol="0">
            <a:spAutoFit/>
          </a:bodyPr>
          <a:lstStyle/>
          <a:p>
            <a:pPr algn="r"/>
            <a:r>
              <a:rPr lang="en-US" dirty="0" smtClean="0">
                <a:solidFill>
                  <a:schemeClr val="bg1"/>
                </a:solidFill>
              </a:rPr>
              <a:t>Park Street Station - 1898</a:t>
            </a:r>
            <a:endParaRPr lang="en-US" dirty="0">
              <a:solidFill>
                <a:schemeClr val="bg1"/>
              </a:solidFill>
            </a:endParaRPr>
          </a:p>
        </p:txBody>
      </p:sp>
      <p:sp>
        <p:nvSpPr>
          <p:cNvPr id="5" name="TextBox 4"/>
          <p:cNvSpPr txBox="1"/>
          <p:nvPr/>
        </p:nvSpPr>
        <p:spPr>
          <a:xfrm>
            <a:off x="5930052" y="3284204"/>
            <a:ext cx="2514406" cy="369332"/>
          </a:xfrm>
          <a:prstGeom prst="rect">
            <a:avLst/>
          </a:prstGeom>
          <a:noFill/>
        </p:spPr>
        <p:txBody>
          <a:bodyPr wrap="none" rtlCol="0">
            <a:spAutoFit/>
          </a:bodyPr>
          <a:lstStyle/>
          <a:p>
            <a:r>
              <a:rPr lang="en-US" dirty="0" smtClean="0"/>
              <a:t>MBTA incorporated 1964</a:t>
            </a:r>
            <a:endParaRPr lang="en-US" dirty="0"/>
          </a:p>
        </p:txBody>
      </p:sp>
    </p:spTree>
    <p:extLst>
      <p:ext uri="{BB962C8B-B14F-4D97-AF65-F5344CB8AC3E}">
        <p14:creationId xmlns:p14="http://schemas.microsoft.com/office/powerpoint/2010/main" val="3919232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3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3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sky and outdo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980" y="120315"/>
            <a:ext cx="7835983" cy="5506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flipV="1">
            <a:off x="2935869" y="8634089"/>
            <a:ext cx="64258" cy="48950"/>
          </a:xfrm>
          <a:prstGeom prst="rect">
            <a:avLst/>
          </a:prstGeom>
          <a:noFill/>
        </p:spPr>
        <p:txBody>
          <a:bodyPr wrap="square" rtlCol="0">
            <a:spAutoFit/>
          </a:bodyPr>
          <a:lstStyle/>
          <a:p>
            <a:endParaRPr lang="en-US" dirty="0"/>
          </a:p>
        </p:txBody>
      </p:sp>
      <p:sp>
        <p:nvSpPr>
          <p:cNvPr id="7" name="Rectangle 12"/>
          <p:cNvSpPr>
            <a:spLocks noChangeArrowheads="1"/>
          </p:cNvSpPr>
          <p:nvPr/>
        </p:nvSpPr>
        <p:spPr bwMode="auto">
          <a:xfrm>
            <a:off x="7562011" y="4819357"/>
            <a:ext cx="4240968" cy="1615827"/>
          </a:xfrm>
          <a:prstGeom prst="rect">
            <a:avLst/>
          </a:prstGeom>
          <a:solidFill>
            <a:srgbClr val="24252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E4E6EB"/>
                </a:solidFill>
                <a:effectLst/>
                <a:latin typeface="inherit"/>
                <a:cs typeface="Segoe UI Historic" panose="020B0502040204020203" pitchFamily="34" charset="0"/>
              </a:rPr>
              <a:t>Lechmere Station. Opened on July 10, 1922, Lechmere Station in East Cambridge was designed for easy transfers across streetcar lines under the Boston Elevated Railway. For 97 years, Lechmere Station has served subway and bus riders. On May 24, 2020, the current station will close to make way for the future Lechmere Station off of Monsignor O'Brien Highway in support of the Green Line Extension and rehabilitation of the Lechmere Viaduct.</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E4E6EB"/>
                </a:solidFill>
                <a:effectLst/>
                <a:latin typeface="inherit"/>
                <a:cs typeface="Segoe UI Historic" panose="020B0502040204020203" pitchFamily="34" charset="0"/>
              </a:rPr>
              <a:t>  </a:t>
            </a:r>
            <a:r>
              <a:rPr kumimoji="0" lang="en-US" altLang="en-US" sz="900" b="0" i="0" u="none" strike="noStrike" cap="none" normalizeH="0" baseline="0" dirty="0" smtClean="0">
                <a:ln>
                  <a:noFill/>
                </a:ln>
                <a:solidFill>
                  <a:srgbClr val="E4E6EB"/>
                </a:solidFill>
                <a:effectLst/>
                <a:latin typeface="inherit"/>
                <a:cs typeface="Segoe UI Historic" panose="020B0502040204020203" pitchFamily="34" charset="0"/>
              </a:rPr>
              <a:t>C</a:t>
            </a:r>
            <a:r>
              <a:rPr kumimoji="0" lang="en-US" altLang="en-US" sz="1100" b="0" i="0" u="none" strike="noStrike" cap="none" normalizeH="0" baseline="0" dirty="0" smtClean="0">
                <a:ln>
                  <a:noFill/>
                </a:ln>
                <a:solidFill>
                  <a:srgbClr val="E4E6EB"/>
                </a:solidFill>
                <a:effectLst/>
                <a:latin typeface="inherit"/>
                <a:cs typeface="Segoe UI Historic" panose="020B0502040204020203" pitchFamily="34" charset="0"/>
              </a:rPr>
              <a:t>ourtesy: Boston Elevated Railway photographs, 9800.018. City of Boston Archives, Boston</a:t>
            </a:r>
          </a:p>
        </p:txBody>
      </p:sp>
      <p:pic>
        <p:nvPicPr>
          <p:cNvPr id="1037" name="Picture 13" desc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736553" y="2973148"/>
            <a:ext cx="90129" cy="4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1876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cdn.mbta.com/sites/default/files/media/2018-08/green-line-accessibility-protest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215" y="526732"/>
            <a:ext cx="3799205" cy="267369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cdn.mbta.com/sites/default/files/media/2018-08/boston-accessibility-protestors-1980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6343" y="584775"/>
            <a:ext cx="4359665" cy="275748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cdn.mbta.com/sites/default/files/media/2018-08/mbta-bcil-settlement-agreemen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2921" y="3375005"/>
            <a:ext cx="4271645" cy="274453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cdn.mbta.com/sites/default/files/media/2018-08/silver-line-accessibilit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3131" y="3644520"/>
            <a:ext cx="4583465" cy="30556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138" y="0"/>
            <a:ext cx="5312929" cy="584775"/>
          </a:xfrm>
          <a:prstGeom prst="rect">
            <a:avLst/>
          </a:prstGeom>
          <a:noFill/>
        </p:spPr>
        <p:txBody>
          <a:bodyPr wrap="none" rtlCol="0">
            <a:spAutoFit/>
          </a:bodyPr>
          <a:lstStyle/>
          <a:p>
            <a:r>
              <a:rPr lang="en-US" sz="3200" dirty="0" smtClean="0"/>
              <a:t>The Fight for Accessible Transit</a:t>
            </a:r>
            <a:endParaRPr lang="en-US" sz="3200" dirty="0"/>
          </a:p>
        </p:txBody>
      </p:sp>
      <p:sp>
        <p:nvSpPr>
          <p:cNvPr id="3" name="Rectangle 2"/>
          <p:cNvSpPr/>
          <p:nvPr/>
        </p:nvSpPr>
        <p:spPr>
          <a:xfrm>
            <a:off x="4122420" y="505122"/>
            <a:ext cx="3444239" cy="2800767"/>
          </a:xfrm>
          <a:prstGeom prst="rect">
            <a:avLst/>
          </a:prstGeom>
        </p:spPr>
        <p:txBody>
          <a:bodyPr wrap="square">
            <a:spAutoFit/>
          </a:bodyPr>
          <a:lstStyle/>
          <a:p>
            <a:r>
              <a:rPr lang="en-US" sz="1600" dirty="0">
                <a:solidFill>
                  <a:srgbClr val="1C1E23"/>
                </a:solidFill>
                <a:cs typeface="Arial" panose="020B0604020202020204" pitchFamily="34" charset="0"/>
              </a:rPr>
              <a:t>In 1973, the Rehabilitation Act required that any programs or services funded by the federal government be made accessible. In 1990, The Americans with Disabilities Act (ADA) reiterated these </a:t>
            </a:r>
            <a:r>
              <a:rPr lang="en-US" sz="1600" dirty="0" smtClean="0">
                <a:solidFill>
                  <a:srgbClr val="1C1E23"/>
                </a:solidFill>
                <a:cs typeface="Arial" panose="020B0604020202020204" pitchFamily="34" charset="0"/>
              </a:rPr>
              <a:t>responsibilities.</a:t>
            </a:r>
            <a:r>
              <a:rPr lang="en-US" sz="1600" dirty="0" smtClean="0"/>
              <a:t> </a:t>
            </a:r>
            <a:r>
              <a:rPr lang="en-US" sz="1600" dirty="0">
                <a:cs typeface="Arial" panose="020B0604020202020204" pitchFamily="34" charset="0"/>
              </a:rPr>
              <a:t>Despite early progress, by the 2000s, customers with disabilities still could not safely or reliably access key MBTA services, even though it was required under both federal and state laws.</a:t>
            </a:r>
          </a:p>
        </p:txBody>
      </p:sp>
      <p:sp>
        <p:nvSpPr>
          <p:cNvPr id="4" name="Rectangle 3"/>
          <p:cNvSpPr/>
          <p:nvPr/>
        </p:nvSpPr>
        <p:spPr>
          <a:xfrm>
            <a:off x="629563" y="6176943"/>
            <a:ext cx="5535017" cy="584775"/>
          </a:xfrm>
          <a:prstGeom prst="rect">
            <a:avLst/>
          </a:prstGeom>
        </p:spPr>
        <p:txBody>
          <a:bodyPr wrap="square">
            <a:spAutoFit/>
          </a:bodyPr>
          <a:lstStyle/>
          <a:p>
            <a:r>
              <a:rPr lang="en-US" sz="1600" dirty="0">
                <a:solidFill>
                  <a:srgbClr val="1C1E23"/>
                </a:solidFill>
                <a:cs typeface="Arial" panose="020B0604020202020204" pitchFamily="34" charset="0"/>
              </a:rPr>
              <a:t>Plaintiffs in the 2006 MBTA/BCIL Settlement Agreement, along with the MBTA, announcing the signing of the </a:t>
            </a:r>
            <a:r>
              <a:rPr lang="en-US" sz="1600" dirty="0" smtClean="0">
                <a:solidFill>
                  <a:srgbClr val="1C1E23"/>
                </a:solidFill>
                <a:cs typeface="Arial" panose="020B0604020202020204" pitchFamily="34" charset="0"/>
              </a:rPr>
              <a:t>settlement.</a:t>
            </a:r>
            <a:endParaRPr lang="en-US" sz="1600" dirty="0">
              <a:cs typeface="Arial" panose="020B0604020202020204" pitchFamily="34" charset="0"/>
            </a:endParaRPr>
          </a:p>
        </p:txBody>
      </p:sp>
      <p:sp>
        <p:nvSpPr>
          <p:cNvPr id="5" name="TextBox 4"/>
          <p:cNvSpPr txBox="1"/>
          <p:nvPr/>
        </p:nvSpPr>
        <p:spPr>
          <a:xfrm>
            <a:off x="5349240" y="4231572"/>
            <a:ext cx="1953891" cy="830997"/>
          </a:xfrm>
          <a:prstGeom prst="rect">
            <a:avLst/>
          </a:prstGeom>
          <a:noFill/>
        </p:spPr>
        <p:txBody>
          <a:bodyPr wrap="square" rtlCol="0">
            <a:spAutoFit/>
          </a:bodyPr>
          <a:lstStyle/>
          <a:p>
            <a:r>
              <a:rPr lang="en-US" sz="1600" dirty="0" smtClean="0"/>
              <a:t>Motorized wheelchair boarding equipment today</a:t>
            </a:r>
            <a:endParaRPr lang="en-US" sz="1600" dirty="0"/>
          </a:p>
        </p:txBody>
      </p:sp>
    </p:spTree>
    <p:extLst>
      <p:ext uri="{BB962C8B-B14F-4D97-AF65-F5344CB8AC3E}">
        <p14:creationId xmlns:p14="http://schemas.microsoft.com/office/powerpoint/2010/main" val="1224193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mmonWealth Magaz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896" y="670560"/>
            <a:ext cx="5482654" cy="557784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ail News - MBTA to add fare gates at three commuter-rail stations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00215" y="175260"/>
            <a:ext cx="5239512" cy="291084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Attacks On MBTA Bus Drivers Are On The Rise | WBUR New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0215" y="2393180"/>
            <a:ext cx="4010565" cy="3007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0"/>
            <a:ext cx="2219647" cy="584775"/>
          </a:xfrm>
          <a:prstGeom prst="rect">
            <a:avLst/>
          </a:prstGeom>
          <a:noFill/>
        </p:spPr>
        <p:txBody>
          <a:bodyPr wrap="none" rtlCol="0">
            <a:spAutoFit/>
          </a:bodyPr>
          <a:lstStyle/>
          <a:p>
            <a:r>
              <a:rPr lang="en-US" sz="3200" dirty="0" smtClean="0"/>
              <a:t>MBTA Today</a:t>
            </a:r>
            <a:endParaRPr lang="en-US" sz="3200"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84308" y="4897994"/>
            <a:ext cx="4907692" cy="1960006"/>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5057" y="4083123"/>
            <a:ext cx="1833563" cy="1177654"/>
          </a:xfrm>
          <a:prstGeom prst="rect">
            <a:avLst/>
          </a:prstGeom>
        </p:spPr>
      </p:pic>
    </p:spTree>
    <p:extLst>
      <p:ext uri="{BB962C8B-B14F-4D97-AF65-F5344CB8AC3E}">
        <p14:creationId xmlns:p14="http://schemas.microsoft.com/office/powerpoint/2010/main" val="41640545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e Can End Boston's Transportation Nightmare | Cognoscent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83121" y="3575207"/>
            <a:ext cx="3874560" cy="306090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Jacquelyn Goddard on Twitter: &quot;Spotted this photo online: group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9042" y="345438"/>
            <a:ext cx="3347124" cy="298312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Julianlstar on Twitter: &quot;Great stuff from @omidpyc https://t.co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13" y="243607"/>
            <a:ext cx="3971884" cy="2834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63547" y="436774"/>
            <a:ext cx="413173" cy="153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63633" y="1097174"/>
            <a:ext cx="116675" cy="68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8713" y="1097174"/>
            <a:ext cx="116675" cy="68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4" name="Picture 10" descr="cough* green line *cough* patience : bost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6498" y="3453287"/>
            <a:ext cx="4350432" cy="2987297"/>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X-Men &quot;Gifted&quot; TV show discussion and speculation - Page 13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8426" y="4033"/>
            <a:ext cx="3242187" cy="1675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BTA.sv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92154" y="1661096"/>
            <a:ext cx="1647786" cy="1647786"/>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MBTA on Twitter: &quot;We love you too, Boston! Thank you for your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2508" y="3164461"/>
            <a:ext cx="2994297" cy="347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607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content.therealreporter.com/article_images/ConnectingStaion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01124" y="668773"/>
            <a:ext cx="6489276" cy="35810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84515" y="83998"/>
            <a:ext cx="2189446" cy="584775"/>
          </a:xfrm>
          <a:prstGeom prst="rect">
            <a:avLst/>
          </a:prstGeom>
          <a:noFill/>
        </p:spPr>
        <p:txBody>
          <a:bodyPr wrap="none" rtlCol="0">
            <a:spAutoFit/>
          </a:bodyPr>
          <a:lstStyle/>
          <a:p>
            <a:r>
              <a:rPr lang="en-US" sz="3200" dirty="0" smtClean="0"/>
              <a:t>The Future?</a:t>
            </a:r>
            <a:endParaRPr lang="en-US" sz="3200" dirty="0"/>
          </a:p>
        </p:txBody>
      </p:sp>
      <p:pic>
        <p:nvPicPr>
          <p:cNvPr id="14342" name="Picture 6" descr="UPDATED: Boston's MBTA Map if All Proposed Extensions and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092" y="1101928"/>
            <a:ext cx="5173131" cy="5173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7387" y="592963"/>
            <a:ext cx="4727128" cy="369332"/>
          </a:xfrm>
          <a:prstGeom prst="rect">
            <a:avLst/>
          </a:prstGeom>
          <a:noFill/>
        </p:spPr>
        <p:txBody>
          <a:bodyPr wrap="none" rtlCol="0">
            <a:spAutoFit/>
          </a:bodyPr>
          <a:lstStyle/>
          <a:p>
            <a:r>
              <a:rPr lang="en-US" dirty="0" smtClean="0"/>
              <a:t>If all proposed line extensions were completed…</a:t>
            </a:r>
            <a:endParaRPr lang="en-US" dirty="0"/>
          </a:p>
        </p:txBody>
      </p:sp>
      <p:sp>
        <p:nvSpPr>
          <p:cNvPr id="5" name="TextBox 4"/>
          <p:cNvSpPr txBox="1"/>
          <p:nvPr/>
        </p:nvSpPr>
        <p:spPr>
          <a:xfrm>
            <a:off x="9263187" y="223631"/>
            <a:ext cx="2579552" cy="369332"/>
          </a:xfrm>
          <a:prstGeom prst="rect">
            <a:avLst/>
          </a:prstGeom>
          <a:noFill/>
        </p:spPr>
        <p:txBody>
          <a:bodyPr wrap="none" rtlCol="0">
            <a:spAutoFit/>
          </a:bodyPr>
          <a:lstStyle/>
          <a:p>
            <a:r>
              <a:rPr lang="en-US" dirty="0" smtClean="0"/>
              <a:t>The North-South Rail Link</a:t>
            </a:r>
            <a:endParaRPr lang="en-US" dirty="0"/>
          </a:p>
        </p:txBody>
      </p:sp>
      <p:pic>
        <p:nvPicPr>
          <p:cNvPr id="14344" name="Picture 8" descr="An MBTA 73 bus bound for Harvard Square travels through the red painted lane restricted for buses and bicycles on Mt. Auburn Street at the Cambridge/Watertown line. (Jesse Costa/WBU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5843" y="4325641"/>
            <a:ext cx="3554850" cy="23675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68247" y="4834606"/>
            <a:ext cx="2241973" cy="923330"/>
          </a:xfrm>
          <a:prstGeom prst="rect">
            <a:avLst/>
          </a:prstGeom>
          <a:noFill/>
        </p:spPr>
        <p:txBody>
          <a:bodyPr wrap="square" rtlCol="0">
            <a:spAutoFit/>
          </a:bodyPr>
          <a:lstStyle/>
          <a:p>
            <a:r>
              <a:rPr lang="en-US" dirty="0" smtClean="0"/>
              <a:t>Bus Only lanes to speed up commuting times</a:t>
            </a:r>
            <a:endParaRPr lang="en-US" dirty="0"/>
          </a:p>
        </p:txBody>
      </p:sp>
    </p:spTree>
    <p:extLst>
      <p:ext uri="{BB962C8B-B14F-4D97-AF65-F5344CB8AC3E}">
        <p14:creationId xmlns:p14="http://schemas.microsoft.com/office/powerpoint/2010/main" val="2509087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617" y="1420994"/>
            <a:ext cx="5779146" cy="584775"/>
          </a:xfrm>
          <a:prstGeom prst="rect">
            <a:avLst/>
          </a:prstGeom>
          <a:noFill/>
        </p:spPr>
        <p:txBody>
          <a:bodyPr wrap="none" rtlCol="0">
            <a:spAutoFit/>
          </a:bodyPr>
          <a:lstStyle/>
          <a:p>
            <a:r>
              <a:rPr lang="en-US" sz="3200" strike="sngStrike" dirty="0" smtClean="0"/>
              <a:t>Week 2: Boston Through the Ages</a:t>
            </a:r>
          </a:p>
        </p:txBody>
      </p:sp>
      <p:sp>
        <p:nvSpPr>
          <p:cNvPr id="3" name="TextBox 2"/>
          <p:cNvSpPr txBox="1"/>
          <p:nvPr/>
        </p:nvSpPr>
        <p:spPr>
          <a:xfrm>
            <a:off x="510617" y="1989474"/>
            <a:ext cx="8288679" cy="584775"/>
          </a:xfrm>
          <a:prstGeom prst="rect">
            <a:avLst/>
          </a:prstGeom>
          <a:noFill/>
        </p:spPr>
        <p:txBody>
          <a:bodyPr wrap="none" rtlCol="0">
            <a:spAutoFit/>
          </a:bodyPr>
          <a:lstStyle/>
          <a:p>
            <a:r>
              <a:rPr lang="en-US" sz="3200" dirty="0" smtClean="0"/>
              <a:t>Week 3: Boston City Planning and Transportation</a:t>
            </a:r>
            <a:endParaRPr lang="en-US" sz="3200" dirty="0"/>
          </a:p>
        </p:txBody>
      </p:sp>
      <p:sp>
        <p:nvSpPr>
          <p:cNvPr id="4" name="TextBox 3"/>
          <p:cNvSpPr txBox="1"/>
          <p:nvPr/>
        </p:nvSpPr>
        <p:spPr>
          <a:xfrm>
            <a:off x="510617" y="2516538"/>
            <a:ext cx="4950971" cy="584775"/>
          </a:xfrm>
          <a:prstGeom prst="rect">
            <a:avLst/>
          </a:prstGeom>
          <a:noFill/>
        </p:spPr>
        <p:txBody>
          <a:bodyPr wrap="none" rtlCol="0">
            <a:spAutoFit/>
          </a:bodyPr>
          <a:lstStyle/>
          <a:p>
            <a:r>
              <a:rPr lang="en-US" sz="3200" dirty="0" smtClean="0"/>
              <a:t>Week 4: Boston Architecture</a:t>
            </a:r>
          </a:p>
        </p:txBody>
      </p:sp>
      <p:sp>
        <p:nvSpPr>
          <p:cNvPr id="5" name="TextBox 4"/>
          <p:cNvSpPr txBox="1"/>
          <p:nvPr/>
        </p:nvSpPr>
        <p:spPr>
          <a:xfrm>
            <a:off x="510617" y="3027307"/>
            <a:ext cx="8837194" cy="584775"/>
          </a:xfrm>
          <a:prstGeom prst="rect">
            <a:avLst/>
          </a:prstGeom>
          <a:noFill/>
        </p:spPr>
        <p:txBody>
          <a:bodyPr wrap="square" rtlCol="0">
            <a:spAutoFit/>
          </a:bodyPr>
          <a:lstStyle/>
          <a:p>
            <a:r>
              <a:rPr lang="en-US" sz="3200" dirty="0" smtClean="0"/>
              <a:t>Week 5: Cemeteries, Churches, and Harvard Square</a:t>
            </a:r>
            <a:endParaRPr lang="en-US" sz="3200" dirty="0"/>
          </a:p>
        </p:txBody>
      </p:sp>
      <p:sp>
        <p:nvSpPr>
          <p:cNvPr id="6" name="TextBox 5"/>
          <p:cNvSpPr txBox="1"/>
          <p:nvPr/>
        </p:nvSpPr>
        <p:spPr>
          <a:xfrm>
            <a:off x="510617" y="3543819"/>
            <a:ext cx="8906413" cy="584775"/>
          </a:xfrm>
          <a:prstGeom prst="rect">
            <a:avLst/>
          </a:prstGeom>
          <a:noFill/>
        </p:spPr>
        <p:txBody>
          <a:bodyPr wrap="none" rtlCol="0">
            <a:spAutoFit/>
          </a:bodyPr>
          <a:lstStyle/>
          <a:p>
            <a:r>
              <a:rPr lang="en-US" sz="3200" dirty="0" smtClean="0"/>
              <a:t>Week 6: Tech Boom (Kendall Square, Seaport &amp; MIT)</a:t>
            </a:r>
            <a:endParaRPr lang="en-US" sz="3200" dirty="0"/>
          </a:p>
        </p:txBody>
      </p:sp>
      <p:sp>
        <p:nvSpPr>
          <p:cNvPr id="7" name="TextBox 6"/>
          <p:cNvSpPr txBox="1"/>
          <p:nvPr/>
        </p:nvSpPr>
        <p:spPr>
          <a:xfrm>
            <a:off x="510617" y="881898"/>
            <a:ext cx="5782352" cy="584775"/>
          </a:xfrm>
          <a:prstGeom prst="rect">
            <a:avLst/>
          </a:prstGeom>
          <a:noFill/>
        </p:spPr>
        <p:txBody>
          <a:bodyPr wrap="none" rtlCol="0">
            <a:spAutoFit/>
          </a:bodyPr>
          <a:lstStyle/>
          <a:p>
            <a:r>
              <a:rPr lang="en-US" sz="3200" strike="sngStrike" dirty="0" smtClean="0"/>
              <a:t>Week 1: See Sam’s Neighborhood</a:t>
            </a:r>
          </a:p>
        </p:txBody>
      </p:sp>
      <p:sp>
        <p:nvSpPr>
          <p:cNvPr id="8" name="TextBox 7"/>
          <p:cNvSpPr txBox="1"/>
          <p:nvPr/>
        </p:nvSpPr>
        <p:spPr>
          <a:xfrm>
            <a:off x="3478770" y="75273"/>
            <a:ext cx="5496954" cy="769441"/>
          </a:xfrm>
          <a:prstGeom prst="rect">
            <a:avLst/>
          </a:prstGeom>
          <a:noFill/>
        </p:spPr>
        <p:txBody>
          <a:bodyPr wrap="none" rtlCol="0">
            <a:spAutoFit/>
          </a:bodyPr>
          <a:lstStyle/>
          <a:p>
            <a:r>
              <a:rPr lang="en-US" sz="4400" dirty="0" smtClean="0"/>
              <a:t>Six weeks of “walking”:</a:t>
            </a:r>
            <a:endParaRPr lang="en-US" sz="4400" dirty="0"/>
          </a:p>
        </p:txBody>
      </p:sp>
      <p:sp>
        <p:nvSpPr>
          <p:cNvPr id="9" name="TextBox 8"/>
          <p:cNvSpPr txBox="1"/>
          <p:nvPr/>
        </p:nvSpPr>
        <p:spPr>
          <a:xfrm>
            <a:off x="1447451" y="4425834"/>
            <a:ext cx="9469953" cy="1077218"/>
          </a:xfrm>
          <a:prstGeom prst="rect">
            <a:avLst/>
          </a:prstGeom>
          <a:noFill/>
        </p:spPr>
        <p:txBody>
          <a:bodyPr wrap="square" rtlCol="0">
            <a:spAutoFit/>
          </a:bodyPr>
          <a:lstStyle/>
          <a:p>
            <a:pPr algn="ctr"/>
            <a:r>
              <a:rPr lang="en-US" sz="3200" dirty="0" smtClean="0"/>
              <a:t>Slides will be uploaded every week to the HSSP class site (Class X14023)</a:t>
            </a:r>
            <a:endParaRPr lang="en-US" sz="3200" dirty="0"/>
          </a:p>
        </p:txBody>
      </p:sp>
      <p:sp>
        <p:nvSpPr>
          <p:cNvPr id="10" name="TextBox 9"/>
          <p:cNvSpPr txBox="1"/>
          <p:nvPr/>
        </p:nvSpPr>
        <p:spPr>
          <a:xfrm>
            <a:off x="2034182" y="5647178"/>
            <a:ext cx="8296489" cy="1569660"/>
          </a:xfrm>
          <a:prstGeom prst="rect">
            <a:avLst/>
          </a:prstGeom>
          <a:noFill/>
        </p:spPr>
        <p:txBody>
          <a:bodyPr wrap="square" rtlCol="0">
            <a:spAutoFit/>
          </a:bodyPr>
          <a:lstStyle/>
          <a:p>
            <a:pPr algn="ctr"/>
            <a:r>
              <a:rPr lang="en-US" sz="3200" dirty="0"/>
              <a:t>If you have any issues, you can email me at X14023-teachers</a:t>
            </a:r>
            <a:r>
              <a:rPr lang="en-US" sz="3200" dirty="0" smtClean="0"/>
              <a:t>@esp.mit.edu</a:t>
            </a:r>
            <a:endParaRPr lang="en-US" sz="3200" dirty="0"/>
          </a:p>
          <a:p>
            <a:pPr algn="ctr"/>
            <a:endParaRPr lang="en-US" sz="3200" dirty="0"/>
          </a:p>
        </p:txBody>
      </p:sp>
      <p:pic>
        <p:nvPicPr>
          <p:cNvPr id="13314" name="Picture 2" descr="Greetings from Msaeachubaets! : bost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17030" y="272180"/>
            <a:ext cx="2435877" cy="343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341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cartogrammar.com/images/boston_square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32102" y="229821"/>
            <a:ext cx="3969173" cy="40184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unmappedcities.com/images/unmappedboston.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87" y="10159"/>
            <a:ext cx="4565227" cy="68478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ity street network grid orientations, rose plot, polar histogram made with Python, OSMnx, OpenStreetMap, matplotlib. Atlanta, Boston, Buffalo, Charlotte, Chicago, Cleveland, Dallas, Denver, Detroit, Houston, Las Vegas, Los Angeles, Manhattan, New York, Miami, Minneapolis, Orlando, Philadelphia, Phoenix, Portland, Sacramento, San Francisco, Seattle, St Louis, Tampa, Washington D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8829" y="447993"/>
            <a:ext cx="3610186" cy="39774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ese are the ways Cambridge wants to rebuild Inman Square - News ..."/>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161573" y="4601008"/>
            <a:ext cx="3910229" cy="208945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itizens' appeal freezes Inman Square plans as legislative session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8338" y="4425422"/>
            <a:ext cx="3332479" cy="2265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82433" y="4231676"/>
            <a:ext cx="2386551" cy="369332"/>
          </a:xfrm>
          <a:prstGeom prst="rect">
            <a:avLst/>
          </a:prstGeom>
          <a:noFill/>
        </p:spPr>
        <p:txBody>
          <a:bodyPr wrap="none" rtlCol="0">
            <a:spAutoFit/>
          </a:bodyPr>
          <a:lstStyle/>
          <a:p>
            <a:r>
              <a:rPr lang="en-US" dirty="0" smtClean="0"/>
              <a:t>Inman Square Redesign</a:t>
            </a:r>
            <a:endParaRPr lang="en-US" dirty="0"/>
          </a:p>
        </p:txBody>
      </p:sp>
      <p:sp>
        <p:nvSpPr>
          <p:cNvPr id="2" name="TextBox 1"/>
          <p:cNvSpPr txBox="1"/>
          <p:nvPr/>
        </p:nvSpPr>
        <p:spPr>
          <a:xfrm>
            <a:off x="4713660" y="-62567"/>
            <a:ext cx="2670346" cy="584775"/>
          </a:xfrm>
          <a:prstGeom prst="rect">
            <a:avLst/>
          </a:prstGeom>
          <a:noFill/>
        </p:spPr>
        <p:txBody>
          <a:bodyPr wrap="none" rtlCol="0">
            <a:spAutoFit/>
          </a:bodyPr>
          <a:lstStyle/>
          <a:p>
            <a:r>
              <a:rPr lang="en-US" sz="3200" dirty="0" smtClean="0"/>
              <a:t>City of Squares</a:t>
            </a:r>
            <a:endParaRPr lang="en-US" sz="3200" dirty="0"/>
          </a:p>
        </p:txBody>
      </p:sp>
    </p:spTree>
    <p:extLst>
      <p:ext uri="{BB962C8B-B14F-4D97-AF65-F5344CB8AC3E}">
        <p14:creationId xmlns:p14="http://schemas.microsoft.com/office/powerpoint/2010/main" val="1170320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9008" y="-21455"/>
            <a:ext cx="4933338" cy="584775"/>
          </a:xfrm>
          <a:prstGeom prst="rect">
            <a:avLst/>
          </a:prstGeom>
          <a:noFill/>
        </p:spPr>
        <p:txBody>
          <a:bodyPr wrap="none" rtlCol="0">
            <a:spAutoFit/>
          </a:bodyPr>
          <a:lstStyle/>
          <a:p>
            <a:r>
              <a:rPr lang="en-US" sz="3200" dirty="0" smtClean="0"/>
              <a:t>Making Boston Bike-Friendly</a:t>
            </a:r>
            <a:endParaRPr lang="en-US" sz="32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638" y="618563"/>
            <a:ext cx="5071181" cy="256370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1549" y="4237577"/>
            <a:ext cx="6818931" cy="2556269"/>
          </a:xfrm>
          <a:prstGeom prst="rect">
            <a:avLst/>
          </a:prstGeom>
        </p:spPr>
      </p:pic>
      <p:pic>
        <p:nvPicPr>
          <p:cNvPr id="7170" name="Picture 2" descr="For a safer Boston: Speed Limit 25 mp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03649" y="124189"/>
            <a:ext cx="2428052" cy="32341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uebikes' 10 millionth trip happening any second now - Curbed Bost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888" y="3489384"/>
            <a:ext cx="4653281" cy="3102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39604" y="584775"/>
            <a:ext cx="4170475" cy="1737359"/>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910" y="2281546"/>
            <a:ext cx="4595050" cy="1801448"/>
          </a:xfrm>
          <a:prstGeom prst="rect">
            <a:avLst/>
          </a:prstGeom>
        </p:spPr>
      </p:pic>
      <p:pic>
        <p:nvPicPr>
          <p:cNvPr id="7174" name="Picture 6" descr="Flat simple no scooter road sign Royalty Free Vector Imag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223061" y="3682424"/>
            <a:ext cx="2810933" cy="271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44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0839" y="0"/>
            <a:ext cx="2044149" cy="584775"/>
          </a:xfrm>
          <a:prstGeom prst="rect">
            <a:avLst/>
          </a:prstGeom>
          <a:noFill/>
        </p:spPr>
        <p:txBody>
          <a:bodyPr wrap="none" rtlCol="0">
            <a:spAutoFit/>
          </a:bodyPr>
          <a:lstStyle/>
          <a:p>
            <a:r>
              <a:rPr lang="en-US" sz="3200" dirty="0" smtClean="0"/>
              <a:t>The Big Dig</a:t>
            </a:r>
            <a:endParaRPr lang="en-US" sz="3200" dirty="0"/>
          </a:p>
        </p:txBody>
      </p:sp>
      <p:pic>
        <p:nvPicPr>
          <p:cNvPr id="12290" name="Picture 2" descr="Throwback Thursd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4807" y="584775"/>
            <a:ext cx="3556212" cy="29797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oston's &quot;Big Dig&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161" y="426708"/>
            <a:ext cx="4032391" cy="6048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8440" y="3564492"/>
            <a:ext cx="2792688" cy="369332"/>
          </a:xfrm>
          <a:prstGeom prst="rect">
            <a:avLst/>
          </a:prstGeom>
          <a:noFill/>
        </p:spPr>
        <p:txBody>
          <a:bodyPr wrap="none" rtlCol="0">
            <a:spAutoFit/>
          </a:bodyPr>
          <a:lstStyle/>
          <a:p>
            <a:r>
              <a:rPr lang="en-US" dirty="0" smtClean="0"/>
              <a:t>The Green Monster – 1980s</a:t>
            </a:r>
            <a:endParaRPr lang="en-US" dirty="0"/>
          </a:p>
        </p:txBody>
      </p:sp>
      <p:pic>
        <p:nvPicPr>
          <p:cNvPr id="12294" name="Picture 6" descr="Triumph, Tragedy Mark Boston's Big Dig Project | Construction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0695" y="3933824"/>
            <a:ext cx="3734850" cy="248851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Zakim Bridge, Boston, MA see u in 16 days Boston! Home Sweet Home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98764" y="399625"/>
            <a:ext cx="3502602" cy="5891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37878" y="6290629"/>
            <a:ext cx="1398268" cy="369332"/>
          </a:xfrm>
          <a:prstGeom prst="rect">
            <a:avLst/>
          </a:prstGeom>
          <a:noFill/>
        </p:spPr>
        <p:txBody>
          <a:bodyPr wrap="none" rtlCol="0">
            <a:spAutoFit/>
          </a:bodyPr>
          <a:lstStyle/>
          <a:p>
            <a:r>
              <a:rPr lang="en-US" dirty="0" err="1" smtClean="0"/>
              <a:t>Zakim</a:t>
            </a:r>
            <a:r>
              <a:rPr lang="en-US" dirty="0" smtClean="0"/>
              <a:t> Bridge</a:t>
            </a:r>
            <a:endParaRPr lang="en-US" dirty="0"/>
          </a:p>
        </p:txBody>
      </p:sp>
      <p:sp>
        <p:nvSpPr>
          <p:cNvPr id="6" name="TextBox 5"/>
          <p:cNvSpPr txBox="1"/>
          <p:nvPr/>
        </p:nvSpPr>
        <p:spPr>
          <a:xfrm>
            <a:off x="5400874" y="6422339"/>
            <a:ext cx="1607819" cy="369332"/>
          </a:xfrm>
          <a:prstGeom prst="rect">
            <a:avLst/>
          </a:prstGeom>
          <a:noFill/>
        </p:spPr>
        <p:txBody>
          <a:bodyPr wrap="square" rtlCol="0">
            <a:spAutoFit/>
          </a:bodyPr>
          <a:lstStyle/>
          <a:p>
            <a:r>
              <a:rPr lang="en-US" dirty="0" smtClean="0"/>
              <a:t>Construction</a:t>
            </a:r>
            <a:endParaRPr lang="en-US" dirty="0"/>
          </a:p>
        </p:txBody>
      </p:sp>
      <p:sp>
        <p:nvSpPr>
          <p:cNvPr id="7" name="TextBox 6"/>
          <p:cNvSpPr txBox="1"/>
          <p:nvPr/>
        </p:nvSpPr>
        <p:spPr>
          <a:xfrm>
            <a:off x="1853803" y="57376"/>
            <a:ext cx="803105" cy="369332"/>
          </a:xfrm>
          <a:prstGeom prst="rect">
            <a:avLst/>
          </a:prstGeom>
          <a:noFill/>
        </p:spPr>
        <p:txBody>
          <a:bodyPr wrap="none" rtlCol="0">
            <a:spAutoFit/>
          </a:bodyPr>
          <a:lstStyle/>
          <a:p>
            <a:r>
              <a:rPr lang="en-US" dirty="0" smtClean="0"/>
              <a:t>Before</a:t>
            </a:r>
            <a:endParaRPr lang="en-US" dirty="0"/>
          </a:p>
        </p:txBody>
      </p:sp>
      <p:sp>
        <p:nvSpPr>
          <p:cNvPr id="13" name="TextBox 12"/>
          <p:cNvSpPr txBox="1"/>
          <p:nvPr/>
        </p:nvSpPr>
        <p:spPr>
          <a:xfrm>
            <a:off x="1747123" y="6469542"/>
            <a:ext cx="658257" cy="369332"/>
          </a:xfrm>
          <a:prstGeom prst="rect">
            <a:avLst/>
          </a:prstGeom>
          <a:noFill/>
        </p:spPr>
        <p:txBody>
          <a:bodyPr wrap="none" rtlCol="0">
            <a:spAutoFit/>
          </a:bodyPr>
          <a:lstStyle/>
          <a:p>
            <a:r>
              <a:rPr lang="en-US" dirty="0" smtClean="0"/>
              <a:t>After</a:t>
            </a:r>
            <a:endParaRPr lang="en-US" dirty="0"/>
          </a:p>
        </p:txBody>
      </p:sp>
    </p:spTree>
    <p:extLst>
      <p:ext uri="{BB962C8B-B14F-4D97-AF65-F5344CB8AC3E}">
        <p14:creationId xmlns:p14="http://schemas.microsoft.com/office/powerpoint/2010/main" val="33269429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rosekennedygreenway.org/wp-content/uploads/2019/06/greenway-full-heigh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280" y="0"/>
            <a:ext cx="12039453" cy="6894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6296" y="0"/>
            <a:ext cx="2738250" cy="584775"/>
          </a:xfrm>
          <a:prstGeom prst="rect">
            <a:avLst/>
          </a:prstGeom>
          <a:solidFill>
            <a:schemeClr val="bg1"/>
          </a:solidFill>
        </p:spPr>
        <p:txBody>
          <a:bodyPr wrap="none" rtlCol="0">
            <a:spAutoFit/>
          </a:bodyPr>
          <a:lstStyle/>
          <a:p>
            <a:r>
              <a:rPr lang="en-US" sz="3200" dirty="0" smtClean="0"/>
              <a:t>The Green Way</a:t>
            </a:r>
            <a:endParaRPr lang="en-US" sz="3200" dirty="0"/>
          </a:p>
        </p:txBody>
      </p:sp>
    </p:spTree>
    <p:extLst>
      <p:ext uri="{BB962C8B-B14F-4D97-AF65-F5344CB8AC3E}">
        <p14:creationId xmlns:p14="http://schemas.microsoft.com/office/powerpoint/2010/main" val="24250216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hooting Star Logo photos, royalty-free images, graphics, vector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63441" y="57214"/>
            <a:ext cx="1780059" cy="14240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7953" y="307573"/>
            <a:ext cx="7676012" cy="923330"/>
          </a:xfrm>
          <a:prstGeom prst="rect">
            <a:avLst/>
          </a:prstGeom>
          <a:noFill/>
        </p:spPr>
        <p:txBody>
          <a:bodyPr wrap="none" lIns="91440" tIns="45720" rIns="91440" bIns="45720">
            <a:prstTxWarp prst="textChevron">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outerShdw blurRad="63500" sx="102000" sy="102000" algn="ctr" rotWithShape="0">
                    <a:prstClr val="black">
                      <a:alpha val="40000"/>
                    </a:prstClr>
                  </a:outerShdw>
                </a:effectLst>
              </a:rPr>
              <a:t>Optional At-Home Activity!</a:t>
            </a:r>
            <a:endParaRPr lang="en-US" sz="5400" b="1" cap="none" spc="0" dirty="0">
              <a:ln w="22225">
                <a:solidFill>
                  <a:schemeClr val="accent2"/>
                </a:solidFill>
                <a:prstDash val="solid"/>
              </a:ln>
              <a:solidFill>
                <a:schemeClr val="accent2">
                  <a:lumMod val="40000"/>
                  <a:lumOff val="60000"/>
                </a:schemeClr>
              </a:solidFill>
              <a:effectLst>
                <a:outerShdw blurRad="63500" sx="102000" sy="102000" algn="ctr" rotWithShape="0">
                  <a:prstClr val="black">
                    <a:alpha val="40000"/>
                  </a:prstClr>
                </a:outerShdw>
              </a:effectLst>
            </a:endParaRPr>
          </a:p>
        </p:txBody>
      </p:sp>
      <p:sp>
        <p:nvSpPr>
          <p:cNvPr id="2" name="TextBox 1"/>
          <p:cNvSpPr txBox="1"/>
          <p:nvPr/>
        </p:nvSpPr>
        <p:spPr>
          <a:xfrm>
            <a:off x="346287" y="1416915"/>
            <a:ext cx="4131734" cy="5170646"/>
          </a:xfrm>
          <a:prstGeom prst="rect">
            <a:avLst/>
          </a:prstGeom>
          <a:noFill/>
        </p:spPr>
        <p:txBody>
          <a:bodyPr wrap="square" rtlCol="0">
            <a:spAutoFit/>
          </a:bodyPr>
          <a:lstStyle/>
          <a:p>
            <a:pPr algn="ctr"/>
            <a:r>
              <a:rPr lang="en-US" sz="2000" dirty="0" smtClean="0"/>
              <a:t>How was your city built?</a:t>
            </a:r>
          </a:p>
          <a:p>
            <a:pPr algn="ctr"/>
            <a:endParaRPr lang="en-US" sz="1000" dirty="0" smtClean="0"/>
          </a:p>
          <a:p>
            <a:pPr marL="285750" indent="-285750">
              <a:buFont typeface="Arial" panose="020B0604020202020204" pitchFamily="34" charset="0"/>
              <a:buChar char="•"/>
            </a:pPr>
            <a:r>
              <a:rPr lang="en-US" sz="2000" dirty="0" smtClean="0"/>
              <a:t>When was it built? How has it changed?</a:t>
            </a:r>
          </a:p>
          <a:p>
            <a:pPr marL="285750" indent="-285750">
              <a:buFont typeface="Arial" panose="020B0604020202020204" pitchFamily="34" charset="0"/>
              <a:buChar char="•"/>
            </a:pPr>
            <a:r>
              <a:rPr lang="en-US" sz="2000" dirty="0" smtClean="0"/>
              <a:t>Is it easy to bike in your city? Are there good public transportation options?</a:t>
            </a:r>
          </a:p>
          <a:p>
            <a:pPr marL="285750" indent="-285750">
              <a:buFont typeface="Arial" panose="020B0604020202020204" pitchFamily="34" charset="0"/>
              <a:buChar char="•"/>
            </a:pPr>
            <a:r>
              <a:rPr lang="en-US" sz="2000" dirty="0" smtClean="0"/>
              <a:t>Is it easier to get around in a car? Why? </a:t>
            </a:r>
          </a:p>
          <a:p>
            <a:pPr marL="285750" indent="-285750">
              <a:buFont typeface="Arial" panose="020B0604020202020204" pitchFamily="34" charset="0"/>
              <a:buChar char="•"/>
            </a:pPr>
            <a:r>
              <a:rPr lang="en-US" sz="2000" dirty="0" smtClean="0"/>
              <a:t>Who is best served by city infrastructure?</a:t>
            </a:r>
          </a:p>
          <a:p>
            <a:pPr marL="285750" indent="-285750">
              <a:buFont typeface="Arial" panose="020B0604020202020204" pitchFamily="34" charset="0"/>
              <a:buChar char="•"/>
            </a:pPr>
            <a:r>
              <a:rPr lang="en-US" sz="2000" dirty="0" smtClean="0"/>
              <a:t>Are there any streets now closed to through-traffic due to the pandemic?</a:t>
            </a:r>
          </a:p>
          <a:p>
            <a:pPr marL="285750" indent="-285750">
              <a:buFont typeface="Arial" panose="020B0604020202020204" pitchFamily="34" charset="0"/>
              <a:buChar char="•"/>
            </a:pPr>
            <a:r>
              <a:rPr lang="en-US" sz="2000" dirty="0" smtClean="0"/>
              <a:t>Where are the green spaces in your city? How were they made?</a:t>
            </a:r>
          </a:p>
          <a:p>
            <a:pPr marL="285750" indent="-285750">
              <a:buFont typeface="Arial" panose="020B0604020202020204" pitchFamily="34" charset="0"/>
              <a:buChar char="•"/>
            </a:pPr>
            <a:endParaRPr lang="en-US" sz="2000" dirty="0"/>
          </a:p>
        </p:txBody>
      </p:sp>
      <p:pic>
        <p:nvPicPr>
          <p:cNvPr id="8194" name="Picture 2" descr="https://scontent.fbed1-2.fna.fbcdn.net/v/t1.0-9/64642703_10219549294781763_2740781518212300800_o.jpg?_nc_cat=106&amp;_nc_sid=825194&amp;_nc_ohc=X_uNOLGe7wYAX_Gx6mt&amp;_nc_ht=scontent.fbed1-2.fna&amp;oh=d86a94dc77002c967821f8d010393fb3&amp;oe=5F40AD7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07199" y="2463396"/>
            <a:ext cx="7299589" cy="3281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48394" y="1956940"/>
            <a:ext cx="5217197" cy="400110"/>
          </a:xfrm>
          <a:prstGeom prst="rect">
            <a:avLst/>
          </a:prstGeom>
          <a:noFill/>
        </p:spPr>
        <p:txBody>
          <a:bodyPr wrap="none" rtlCol="0">
            <a:spAutoFit/>
          </a:bodyPr>
          <a:lstStyle/>
          <a:p>
            <a:r>
              <a:rPr lang="en-US" sz="2000" dirty="0" smtClean="0"/>
              <a:t>New Urbanist Memes for Transit-Oriented Teens</a:t>
            </a:r>
            <a:endParaRPr lang="en-US" sz="2000" dirty="0"/>
          </a:p>
        </p:txBody>
      </p:sp>
      <p:sp>
        <p:nvSpPr>
          <p:cNvPr id="10" name="TextBox 9"/>
          <p:cNvSpPr txBox="1"/>
          <p:nvPr/>
        </p:nvSpPr>
        <p:spPr>
          <a:xfrm>
            <a:off x="5717775" y="1481262"/>
            <a:ext cx="5278433" cy="369332"/>
          </a:xfrm>
          <a:prstGeom prst="rect">
            <a:avLst/>
          </a:prstGeom>
          <a:noFill/>
        </p:spPr>
        <p:txBody>
          <a:bodyPr wrap="none" rtlCol="0">
            <a:spAutoFit/>
          </a:bodyPr>
          <a:lstStyle/>
          <a:p>
            <a:r>
              <a:rPr lang="en-US" dirty="0" smtClean="0"/>
              <a:t>Join a Facebook group! (Do you all still use Facebook?)</a:t>
            </a:r>
            <a:endParaRPr lang="en-US" dirty="0"/>
          </a:p>
        </p:txBody>
      </p:sp>
    </p:spTree>
    <p:extLst>
      <p:ext uri="{BB962C8B-B14F-4D97-AF65-F5344CB8AC3E}">
        <p14:creationId xmlns:p14="http://schemas.microsoft.com/office/powerpoint/2010/main" val="36627474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T Map, if all proposed expansions/extensions were operational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66719" y="4448429"/>
            <a:ext cx="3736611" cy="31144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descr="Explore Boston - Walking Tour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353824"/>
            <a:ext cx="4514174" cy="15041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verview: Development of the Back Bay | Back Bay Hous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1835" y="0"/>
            <a:ext cx="3390165" cy="29444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entral Artery Project &quot;The Big Dig&quot; | Skanska - Global corporate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53427" y="0"/>
            <a:ext cx="3941215" cy="20957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Park Overview - The Emerald Necklace Conservanc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 y="0"/>
            <a:ext cx="3699711" cy="2465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eighborhood Guide: So You Want to Live in Union Squar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69092" y="2433396"/>
            <a:ext cx="3334238" cy="2222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view of the Boston Back Bay circa 1830 | Boston pictures, Boston ..."/>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298" y="2465182"/>
            <a:ext cx="4546480" cy="29730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BTA Boston Pullman PCC Streetcar | Street cars, Train, Light rai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14174" y="4293867"/>
            <a:ext cx="4356571" cy="25641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BTA highlights Red Line repairs - The Boston Globe"/>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256069" y="15893"/>
            <a:ext cx="2834633" cy="24333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904601" y="2090737"/>
            <a:ext cx="6073610" cy="240945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446435" y="2241090"/>
            <a:ext cx="5020284" cy="2123658"/>
          </a:xfrm>
          <a:prstGeom prst="rect">
            <a:avLst/>
          </a:prstGeom>
          <a:solidFill>
            <a:schemeClr val="bg1"/>
          </a:solidFill>
        </p:spPr>
        <p:txBody>
          <a:bodyPr wrap="none" rtlCol="0">
            <a:spAutoFit/>
          </a:bodyPr>
          <a:lstStyle/>
          <a:p>
            <a:pPr algn="ctr"/>
            <a:r>
              <a:rPr lang="en-US" sz="4400" dirty="0" smtClean="0"/>
              <a:t>Week 3: </a:t>
            </a:r>
          </a:p>
          <a:p>
            <a:pPr algn="ctr"/>
            <a:r>
              <a:rPr lang="en-US" sz="4400" dirty="0"/>
              <a:t>Boston City Planning </a:t>
            </a:r>
            <a:endParaRPr lang="en-US" sz="4400" dirty="0" smtClean="0"/>
          </a:p>
          <a:p>
            <a:pPr algn="ctr"/>
            <a:r>
              <a:rPr lang="en-US" sz="4400" dirty="0" smtClean="0"/>
              <a:t>and </a:t>
            </a:r>
            <a:r>
              <a:rPr lang="en-US" sz="4400" dirty="0"/>
              <a:t>Transportation</a:t>
            </a:r>
            <a:endParaRPr lang="en-US" sz="4400" dirty="0" smtClean="0"/>
          </a:p>
        </p:txBody>
      </p:sp>
    </p:spTree>
    <p:extLst>
      <p:ext uri="{BB962C8B-B14F-4D97-AF65-F5344CB8AC3E}">
        <p14:creationId xmlns:p14="http://schemas.microsoft.com/office/powerpoint/2010/main" val="1454577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20815" y="985449"/>
            <a:ext cx="7622609" cy="5361209"/>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934" y="855795"/>
            <a:ext cx="3745881" cy="3818563"/>
          </a:xfrm>
          <a:prstGeom prst="rect">
            <a:avLst/>
          </a:prstGeom>
        </p:spPr>
      </p:pic>
      <p:sp>
        <p:nvSpPr>
          <p:cNvPr id="4" name="TextBox 3"/>
          <p:cNvSpPr txBox="1"/>
          <p:nvPr/>
        </p:nvSpPr>
        <p:spPr>
          <a:xfrm>
            <a:off x="4511843" y="114300"/>
            <a:ext cx="2820965" cy="584775"/>
          </a:xfrm>
          <a:prstGeom prst="rect">
            <a:avLst/>
          </a:prstGeom>
          <a:noFill/>
        </p:spPr>
        <p:txBody>
          <a:bodyPr wrap="none" rtlCol="0">
            <a:spAutoFit/>
          </a:bodyPr>
          <a:lstStyle/>
          <a:p>
            <a:r>
              <a:rPr lang="en-US" sz="3200" dirty="0" smtClean="0"/>
              <a:t>Filling in Boston</a:t>
            </a:r>
            <a:endParaRPr lang="en-US" sz="3200" dirty="0"/>
          </a:p>
        </p:txBody>
      </p:sp>
    </p:spTree>
    <p:extLst>
      <p:ext uri="{BB962C8B-B14F-4D97-AF65-F5344CB8AC3E}">
        <p14:creationId xmlns:p14="http://schemas.microsoft.com/office/powerpoint/2010/main" val="18075281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Map of Boston in 177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9257" y="297774"/>
            <a:ext cx="2999072" cy="20243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bostongeology.com/boston/casestudies/fillingbackbay/images/large/modbostonoverlay.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51" y="3462079"/>
            <a:ext cx="3290269" cy="29391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ostongeology.com/boston/casestudies/fillingbackbay/images/large/cuttingdownbeaconhil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25495" y="3462079"/>
            <a:ext cx="3797540" cy="28045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arly Boston map of Mill Pond, circa 177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1054" y="713183"/>
            <a:ext cx="2552944" cy="25529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bostongeology.com/boston/casestudies/fillingbackbay/images/large/mapboston1640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5095" y="685800"/>
            <a:ext cx="3597782" cy="2332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7473" y="51368"/>
            <a:ext cx="4268669" cy="584775"/>
          </a:xfrm>
          <a:prstGeom prst="rect">
            <a:avLst/>
          </a:prstGeom>
          <a:solidFill>
            <a:schemeClr val="bg1"/>
          </a:solidFill>
        </p:spPr>
        <p:txBody>
          <a:bodyPr wrap="none" rtlCol="0">
            <a:spAutoFit/>
          </a:bodyPr>
          <a:lstStyle/>
          <a:p>
            <a:r>
              <a:rPr lang="en-US" sz="3200" dirty="0" smtClean="0"/>
              <a:t>How Boston Lost Its Hills</a:t>
            </a:r>
            <a:endParaRPr lang="en-US" sz="3200" dirty="0"/>
          </a:p>
        </p:txBody>
      </p:sp>
      <p:sp>
        <p:nvSpPr>
          <p:cNvPr id="4" name="TextBox 3"/>
          <p:cNvSpPr txBox="1"/>
          <p:nvPr/>
        </p:nvSpPr>
        <p:spPr>
          <a:xfrm>
            <a:off x="7673355" y="2792992"/>
            <a:ext cx="1516569" cy="338554"/>
          </a:xfrm>
          <a:prstGeom prst="rect">
            <a:avLst/>
          </a:prstGeom>
          <a:noFill/>
        </p:spPr>
        <p:txBody>
          <a:bodyPr wrap="none" rtlCol="0">
            <a:spAutoFit/>
          </a:bodyPr>
          <a:lstStyle/>
          <a:p>
            <a:r>
              <a:rPr lang="en-US" sz="1600" dirty="0" err="1" smtClean="0"/>
              <a:t>Trimount</a:t>
            </a:r>
            <a:r>
              <a:rPr lang="en-US" sz="1600" dirty="0" smtClean="0"/>
              <a:t> - 1630</a:t>
            </a:r>
            <a:endParaRPr lang="en-US" sz="1600" dirty="0"/>
          </a:p>
        </p:txBody>
      </p:sp>
      <p:pic>
        <p:nvPicPr>
          <p:cNvPr id="1038" name="Picture 14" descr="Lithograph of workers cutting down Beacon Hill behind the State House by J.H. Bufford &amp; Co circa 189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27686" y="3462079"/>
            <a:ext cx="3831049" cy="2810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40182" y="6401242"/>
            <a:ext cx="3415679" cy="338554"/>
          </a:xfrm>
          <a:prstGeom prst="rect">
            <a:avLst/>
          </a:prstGeom>
          <a:noFill/>
        </p:spPr>
        <p:txBody>
          <a:bodyPr wrap="none" rtlCol="0">
            <a:spAutoFit/>
          </a:bodyPr>
          <a:lstStyle/>
          <a:p>
            <a:r>
              <a:rPr lang="en-US" sz="1600" dirty="0" smtClean="0"/>
              <a:t>Cutting down Beacon Hill – 1807-1828 </a:t>
            </a:r>
            <a:endParaRPr lang="en-US" sz="1600" dirty="0"/>
          </a:p>
        </p:txBody>
      </p:sp>
      <p:sp>
        <p:nvSpPr>
          <p:cNvPr id="6" name="TextBox 5"/>
          <p:cNvSpPr txBox="1"/>
          <p:nvPr/>
        </p:nvSpPr>
        <p:spPr>
          <a:xfrm>
            <a:off x="7632175" y="3041460"/>
            <a:ext cx="3986604" cy="338554"/>
          </a:xfrm>
          <a:prstGeom prst="rect">
            <a:avLst/>
          </a:prstGeom>
          <a:noFill/>
        </p:spPr>
        <p:txBody>
          <a:bodyPr wrap="none" rtlCol="0">
            <a:spAutoFit/>
          </a:bodyPr>
          <a:lstStyle/>
          <a:p>
            <a:r>
              <a:rPr lang="en-US" sz="1600" dirty="0" smtClean="0"/>
              <a:t>(Mt. Vernon, Beacon Hill, and Pemberton Hill)</a:t>
            </a:r>
            <a:endParaRPr lang="en-US" sz="1600" dirty="0"/>
          </a:p>
        </p:txBody>
      </p:sp>
      <p:pic>
        <p:nvPicPr>
          <p:cNvPr id="2050" name="Picture 2" descr="Trimount in 1630, painting by Samuel Lancaster Gerry, circa 183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231104" y="1488884"/>
            <a:ext cx="2857500" cy="15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9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7746" y="25077"/>
            <a:ext cx="2124299" cy="584775"/>
          </a:xfrm>
          <a:prstGeom prst="rect">
            <a:avLst/>
          </a:prstGeom>
          <a:noFill/>
        </p:spPr>
        <p:txBody>
          <a:bodyPr wrap="none" rtlCol="0">
            <a:spAutoFit/>
          </a:bodyPr>
          <a:lstStyle/>
          <a:p>
            <a:r>
              <a:rPr lang="en-US" sz="3200" dirty="0" smtClean="0"/>
              <a:t>Long Wharf</a:t>
            </a:r>
            <a:endParaRPr lang="en-US" sz="3200" dirty="0"/>
          </a:p>
        </p:txBody>
      </p:sp>
      <p:pic>
        <p:nvPicPr>
          <p:cNvPr id="4098" name="Picture 2" descr="A wide view of a port town with several wharves. In the foreground there are eight large sailing ships and an assortment of smaller vessels. Soldiers are disembarking from small boats onto a long wharf. The skyline of the town, with nine tall spires and many smaller buildings, is in the distance. A key at the bottom of the drawing indicates some prominent landmarks and the names of the warship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287" y="697306"/>
            <a:ext cx="5202994" cy="33333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ng Wharf Custom house bloc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4917" y="3928537"/>
            <a:ext cx="4287307" cy="286713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n Rescued from Boston Harbor at Long Wharf - NorthEndWaterfront.co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8268" y="119036"/>
            <a:ext cx="4373956" cy="26851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sian Adventures for Capt Asa Eldridge, The Lost Hero of Cape Co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490" y="4167829"/>
            <a:ext cx="4253699" cy="238855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ong Wharf | The Cultural Landscape Foundati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46880" y="2255524"/>
            <a:ext cx="4226553" cy="237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06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558" y="34949"/>
            <a:ext cx="3129768" cy="584775"/>
          </a:xfrm>
          <a:prstGeom prst="rect">
            <a:avLst/>
          </a:prstGeom>
          <a:noFill/>
        </p:spPr>
        <p:txBody>
          <a:bodyPr wrap="none" rtlCol="0">
            <a:spAutoFit/>
          </a:bodyPr>
          <a:lstStyle/>
          <a:p>
            <a:r>
              <a:rPr lang="en-US" sz="3200" dirty="0" smtClean="0"/>
              <a:t>Filling in Back Bay</a:t>
            </a:r>
            <a:endParaRPr lang="en-US" sz="3200" dirty="0"/>
          </a:p>
        </p:txBody>
      </p:sp>
      <p:pic>
        <p:nvPicPr>
          <p:cNvPr id="3" name="Picture 4" descr="http://bostongeology.com/boston/casestudies/fillingbackbay/images/large/anninandsmith1826.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945" y="185200"/>
            <a:ext cx="4125245" cy="31901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p depicting the Back Bay Dam, circa 18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723" y="3567113"/>
            <a:ext cx="30480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ostongeology.com/boston/casestudies/fillingbackbay/images/large/steamshovelinquarr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5658" y="862603"/>
            <a:ext cx="28575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ostongeology.com/boston/casestudies/fillingbackbay/images/large/graveltrai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55670" y="3352301"/>
            <a:ext cx="3908427" cy="2200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47483" y="2814740"/>
            <a:ext cx="3724802" cy="276999"/>
          </a:xfrm>
          <a:prstGeom prst="rect">
            <a:avLst/>
          </a:prstGeom>
        </p:spPr>
        <p:txBody>
          <a:bodyPr wrap="none">
            <a:spAutoFit/>
          </a:bodyPr>
          <a:lstStyle/>
          <a:p>
            <a:r>
              <a:rPr lang="en-US" sz="1200" i="1" dirty="0">
                <a:solidFill>
                  <a:srgbClr val="000000"/>
                </a:solidFill>
              </a:rPr>
              <a:t>A steam shovel digging out gravel in Needham (~1860's).</a:t>
            </a:r>
            <a:endParaRPr lang="en-US" sz="1200" dirty="0"/>
          </a:p>
        </p:txBody>
      </p:sp>
      <p:sp>
        <p:nvSpPr>
          <p:cNvPr id="5" name="Rectangle 4"/>
          <p:cNvSpPr/>
          <p:nvPr/>
        </p:nvSpPr>
        <p:spPr>
          <a:xfrm>
            <a:off x="8642563" y="5670343"/>
            <a:ext cx="3167855" cy="276999"/>
          </a:xfrm>
          <a:prstGeom prst="rect">
            <a:avLst/>
          </a:prstGeom>
        </p:spPr>
        <p:txBody>
          <a:bodyPr wrap="none">
            <a:spAutoFit/>
          </a:bodyPr>
          <a:lstStyle/>
          <a:p>
            <a:r>
              <a:rPr lang="en-US" sz="1200" i="1" dirty="0">
                <a:solidFill>
                  <a:srgbClr val="000000"/>
                </a:solidFill>
              </a:rPr>
              <a:t>A gravel train in a Needham gravel pit (~1860's)</a:t>
            </a:r>
            <a:endParaRPr lang="en-US" sz="1200" dirty="0"/>
          </a:p>
        </p:txBody>
      </p:sp>
      <p:pic>
        <p:nvPicPr>
          <p:cNvPr id="2056" name="Picture 8" descr="http://bostongeology.com/boston/casestudies/fillingbackbay/images/large/millda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7084" y="688998"/>
            <a:ext cx="3175329" cy="207510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9/9d/Plymouth_Rock%2C_Plymouth%2C_MA%2C_jjron_03.05.2012.jpg/1920px-Plymouth_Rock%2C_Plymouth%2C_MA%2C_jjron_03.05.201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3040" y="5276313"/>
            <a:ext cx="2119037" cy="1342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01244" y="6626498"/>
            <a:ext cx="3742628" cy="276999"/>
          </a:xfrm>
          <a:prstGeom prst="rect">
            <a:avLst/>
          </a:prstGeom>
          <a:noFill/>
        </p:spPr>
        <p:txBody>
          <a:bodyPr wrap="none" rtlCol="0">
            <a:spAutoFit/>
          </a:bodyPr>
          <a:lstStyle/>
          <a:p>
            <a:r>
              <a:rPr lang="en-US" sz="1200" dirty="0" smtClean="0"/>
              <a:t>Plymouth Rock – an erratic left over from the last Ice Age</a:t>
            </a:r>
            <a:endParaRPr lang="en-US" sz="1200" dirty="0"/>
          </a:p>
        </p:txBody>
      </p:sp>
      <p:pic>
        <p:nvPicPr>
          <p:cNvPr id="2062" name="Picture 14" descr="Geologic History - North Shore Glacial Feature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88870" y="2896337"/>
            <a:ext cx="3429957" cy="230885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rosion and Deposition by Glaciers | CK-12 Foundatio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76229" y="5096479"/>
            <a:ext cx="2309076" cy="163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008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5094" y="67733"/>
            <a:ext cx="6346994" cy="584775"/>
          </a:xfrm>
          <a:prstGeom prst="rect">
            <a:avLst/>
          </a:prstGeom>
          <a:noFill/>
        </p:spPr>
        <p:txBody>
          <a:bodyPr wrap="none" rtlCol="0">
            <a:spAutoFit/>
          </a:bodyPr>
          <a:lstStyle/>
          <a:p>
            <a:r>
              <a:rPr lang="en-US" sz="3200" dirty="0" smtClean="0"/>
              <a:t>Planning the Back Bay Neighborhood</a:t>
            </a:r>
            <a:endParaRPr lang="en-US" sz="3200" dirty="0"/>
          </a:p>
        </p:txBody>
      </p:sp>
      <p:pic>
        <p:nvPicPr>
          <p:cNvPr id="10242" name="Picture 2" descr="Plan presented to the honble. the State Commissioners for the improvement of the Back Bay. - Main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445" y="652508"/>
            <a:ext cx="5229225" cy="38277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verything You Need To Know About Back Bay Bost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2514" y="778933"/>
            <a:ext cx="5045380" cy="283802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Overview: Development of the Back Bay | Back Bay Hous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66887" y="3678205"/>
            <a:ext cx="4608978" cy="301246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istory of Commonwealth Ave, Boston MA - Warren St to the Back Ba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70600" y="4251808"/>
            <a:ext cx="3369621" cy="260619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ndex of /OCWExternal/Akamai/11/11.001j/f01/lectureimages/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6219" y="4616691"/>
            <a:ext cx="242887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215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6201" y="121920"/>
            <a:ext cx="3227935" cy="584775"/>
          </a:xfrm>
          <a:prstGeom prst="rect">
            <a:avLst/>
          </a:prstGeom>
          <a:noFill/>
        </p:spPr>
        <p:txBody>
          <a:bodyPr wrap="none" rtlCol="0">
            <a:spAutoFit/>
          </a:bodyPr>
          <a:lstStyle/>
          <a:p>
            <a:r>
              <a:rPr lang="en-US" sz="3200" dirty="0" smtClean="0"/>
              <a:t>The Public Garden</a:t>
            </a:r>
            <a:endParaRPr lang="en-US" sz="3200" dirty="0"/>
          </a:p>
        </p:txBody>
      </p:sp>
      <p:pic>
        <p:nvPicPr>
          <p:cNvPr id="11266" name="Picture 2" descr="https://upload.wikimedia.org/wikipedia/commons/3/35/1850_PublicGarden_BirdsEyeView_Boston_byJohnBachman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587" y="780416"/>
            <a:ext cx="4235614" cy="25046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7/76/1899_BostonCommon_map_byAEDowns_BP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587" y="3765840"/>
            <a:ext cx="4235614" cy="24974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4443" y="3285067"/>
            <a:ext cx="4057201" cy="338554"/>
          </a:xfrm>
          <a:prstGeom prst="rect">
            <a:avLst/>
          </a:prstGeom>
          <a:noFill/>
        </p:spPr>
        <p:txBody>
          <a:bodyPr wrap="none" rtlCol="0">
            <a:spAutoFit/>
          </a:bodyPr>
          <a:lstStyle/>
          <a:p>
            <a:r>
              <a:rPr lang="en-US" sz="1600" dirty="0" smtClean="0"/>
              <a:t>Public Garden 1850’s – foreground is mud flats</a:t>
            </a:r>
            <a:endParaRPr lang="en-US" sz="1600" dirty="0"/>
          </a:p>
        </p:txBody>
      </p:sp>
      <p:sp>
        <p:nvSpPr>
          <p:cNvPr id="7" name="TextBox 6"/>
          <p:cNvSpPr txBox="1"/>
          <p:nvPr/>
        </p:nvSpPr>
        <p:spPr>
          <a:xfrm>
            <a:off x="328345" y="6337690"/>
            <a:ext cx="4100097" cy="338554"/>
          </a:xfrm>
          <a:prstGeom prst="rect">
            <a:avLst/>
          </a:prstGeom>
          <a:noFill/>
        </p:spPr>
        <p:txBody>
          <a:bodyPr wrap="none" rtlCol="0">
            <a:spAutoFit/>
          </a:bodyPr>
          <a:lstStyle/>
          <a:p>
            <a:r>
              <a:rPr lang="en-US" sz="1600" dirty="0" smtClean="0"/>
              <a:t>Public Garden 1890’s – Back Bay is now filled in</a:t>
            </a:r>
            <a:endParaRPr lang="en-US" sz="1600" dirty="0"/>
          </a:p>
        </p:txBody>
      </p:sp>
      <p:pic>
        <p:nvPicPr>
          <p:cNvPr id="11270" name="Picture 6" descr="https://upload.wikimedia.org/wikipedia/commons/thumb/5/59/2017_Boston_Public_Garden_Swan_Boats_from_west_closeup.jpg/1920px-2017_Boston_Public_Garden_Swan_Boats_from_west_closeu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09442" y="695326"/>
            <a:ext cx="4119555" cy="258974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ublic Garden, Bost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0057" y="2867273"/>
            <a:ext cx="4347259" cy="326044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oston Public Garden – History of Boston and Beyo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66214" y="4933847"/>
            <a:ext cx="3760399" cy="187652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Massachusetts unveils new attractions for tourists in 2018 - INDIA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50057" y="1049158"/>
            <a:ext cx="3441065" cy="1464283"/>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Exploring The Public Garden | The Boxer Bosto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385504" y="3285067"/>
            <a:ext cx="2627969" cy="175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41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889</Words>
  <Application>Microsoft Macintosh PowerPoint</Application>
  <PresentationFormat>Custom</PresentationFormat>
  <Paragraphs>89</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wambach</dc:creator>
  <cp:lastModifiedBy>Samantha</cp:lastModifiedBy>
  <cp:revision>47</cp:revision>
  <dcterms:created xsi:type="dcterms:W3CDTF">2020-05-23T16:41:35Z</dcterms:created>
  <dcterms:modified xsi:type="dcterms:W3CDTF">2020-07-26T17:03:08Z</dcterms:modified>
</cp:coreProperties>
</file>