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6"/>
  </p:notesMasterIdLst>
  <p:sldIdLst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296" r:id="rId33"/>
    <p:sldId id="298" r:id="rId34"/>
    <p:sldId id="30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7200"/>
    <a:srgbClr val="FFF300"/>
    <a:srgbClr val="DF97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5AB6A-FF4B-48F3-A5DC-B6A2BC4821EA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1E762-9B90-4E30-9B39-DD09CCC21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3720BF-10C9-475B-BED3-16C3A5C7EC6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606AE-028B-4231-AAC9-DD39F55B074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B077-3BEC-4B15-BF4F-082F2CFB42D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E762-9B90-4E30-9B39-DD09CCC21B6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E762-9B90-4E30-9B39-DD09CCC21B6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D382A-90A8-4125-958F-913FE7F4596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EB9E-E513-4112-93F5-6CDBE042A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07E22-9E62-7943-8F10-04743FF713EC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07045-7CDE-924A-943B-16721278B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video" Target="file:///\\localhost\Users\niqbal\Desktop\calabi-spin.gif" TargetMode="Externa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3050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From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ULTRACOLD</a:t>
            </a:r>
            <a:r>
              <a:rPr lang="en-US" dirty="0" smtClean="0"/>
              <a:t> Atoms</a:t>
            </a:r>
            <a:br>
              <a:rPr lang="en-US" dirty="0" smtClean="0"/>
            </a:br>
            <a:r>
              <a:rPr lang="en-US" dirty="0" smtClean="0"/>
              <a:t>to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SUPERSTRING</a:t>
            </a:r>
            <a:r>
              <a:rPr lang="en-US" dirty="0" smtClean="0"/>
              <a:t> Theory!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solidFill>
                  <a:schemeClr val="tx1"/>
                </a:solidFill>
              </a:rPr>
              <a:t>Hiro</a:t>
            </a:r>
            <a:r>
              <a:rPr lang="en-US" dirty="0" smtClean="0">
                <a:solidFill>
                  <a:schemeClr val="tx1"/>
                </a:solidFill>
              </a:rPr>
              <a:t> Miyake and </a:t>
            </a:r>
            <a:r>
              <a:rPr lang="en-US" dirty="0" err="1" smtClean="0">
                <a:solidFill>
                  <a:schemeClr val="tx1"/>
                </a:solidFill>
              </a:rPr>
              <a:t>Nabil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Iqbal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Spark!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March 12,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We are All Made of Atoms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 eaLnBrk="1" hangingPunct="1"/>
            <a:r>
              <a:rPr lang="en-US" dirty="0" smtClean="0"/>
              <a:t>Atoms are made of electrons, protons, and neutrons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sz="2000" dirty="0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3733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0" y="6488113"/>
            <a:ext cx="5807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http://scienceaid.co.uk/chemistry/fundamental/atom.html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OK, Now What?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295400"/>
            <a:ext cx="83820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/>
              <a:t>-What happens when atoms are really </a:t>
            </a: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COLD</a:t>
            </a:r>
            <a:r>
              <a:rPr lang="en-US" sz="48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3505200"/>
            <a:ext cx="8382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/>
              <a:t>-Are 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</a:rPr>
              <a:t>ELECTRONS</a:t>
            </a:r>
            <a:r>
              <a:rPr lang="en-US" sz="4800" dirty="0"/>
              <a:t>, </a:t>
            </a:r>
            <a:r>
              <a:rPr lang="en-US" sz="4800" b="1" dirty="0">
                <a:solidFill>
                  <a:srgbClr val="FF0000"/>
                </a:solidFill>
              </a:rPr>
              <a:t>PROTONS</a:t>
            </a:r>
            <a:r>
              <a:rPr lang="en-US" sz="4800" dirty="0"/>
              <a:t>, and </a:t>
            </a:r>
            <a:r>
              <a:rPr lang="en-US" sz="4800" b="1" dirty="0">
                <a:solidFill>
                  <a:srgbClr val="008000"/>
                </a:solidFill>
              </a:rPr>
              <a:t>NEUTRONS</a:t>
            </a:r>
            <a:r>
              <a:rPr lang="en-US" sz="4800" dirty="0"/>
              <a:t> made up of smaller stuff?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go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COLD</a:t>
            </a:r>
            <a:r>
              <a:rPr lang="en-US" dirty="0" smtClean="0"/>
              <a:t>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525963"/>
          </a:xfrm>
        </p:spPr>
        <p:txBody>
          <a:bodyPr/>
          <a:lstStyle/>
          <a:p>
            <a:pPr eaLnBrk="1" hangingPunct="1"/>
            <a:r>
              <a:rPr lang="en-US" smtClean="0"/>
              <a:t>Things different from everyday intuition occur</a:t>
            </a:r>
          </a:p>
          <a:p>
            <a:pPr lvl="1" eaLnBrk="1" hangingPunct="1"/>
            <a:r>
              <a:rPr lang="en-US" smtClean="0"/>
              <a:t>You can see individual atoms</a:t>
            </a:r>
          </a:p>
          <a:p>
            <a:pPr lvl="1" eaLnBrk="1" hangingPunct="1"/>
            <a:r>
              <a:rPr lang="en-US" smtClean="0"/>
              <a:t>See weird states of matter: Bose-Einstein Condensation (BEC), Superfluidity, superconductivity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1242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0" y="6477000"/>
            <a:ext cx="4651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http://mrsec.wisc.edu/Edetc/background/STM/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temperature?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mtClean="0"/>
              <a:t>Motion of atoms</a:t>
            </a:r>
          </a:p>
          <a:p>
            <a:pPr lvl="1"/>
            <a:r>
              <a:rPr lang="en-US" smtClean="0"/>
              <a:t>Fast moving atoms are hot</a:t>
            </a:r>
          </a:p>
          <a:p>
            <a:pPr lvl="1"/>
            <a:r>
              <a:rPr lang="en-US" smtClean="0"/>
              <a:t>Slow moving atoms are cold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95600"/>
            <a:ext cx="4284663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0" y="6172200"/>
            <a:ext cx="89725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http://www.flickr.com/photos/volcanoes/988326099/sizes/m/in/photostream/</a:t>
            </a:r>
          </a:p>
          <a:p>
            <a:r>
              <a:rPr lang="en-US">
                <a:latin typeface="Calibri" pitchFamily="34" charset="0"/>
              </a:rPr>
              <a:t>http://www.treehugger.com/files/2009/12/melting-polar-ice-raise-sea-levels-4-feet-2100.php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8956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“</a:t>
            </a:r>
            <a:r>
              <a:rPr lang="en-US" b="1" smtClean="0">
                <a:solidFill>
                  <a:srgbClr val="00B0F0"/>
                </a:solidFill>
              </a:rPr>
              <a:t>Ultracold</a:t>
            </a:r>
            <a:r>
              <a:rPr lang="en-US" smtClean="0"/>
              <a:t>”?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pPr eaLnBrk="1" hangingPunct="1"/>
            <a:r>
              <a:rPr lang="en-US" smtClean="0"/>
              <a:t>Everyday temperatures</a:t>
            </a:r>
          </a:p>
          <a:p>
            <a:pPr lvl="2" eaLnBrk="1" hangingPunct="1"/>
            <a:r>
              <a:rPr lang="en-US" smtClean="0"/>
              <a:t>32 °F = 0 °C = 273 Kelvin</a:t>
            </a:r>
          </a:p>
          <a:p>
            <a:pPr eaLnBrk="1" hangingPunct="1"/>
            <a:r>
              <a:rPr lang="en-US" smtClean="0"/>
              <a:t>Absolute zero</a:t>
            </a:r>
          </a:p>
          <a:p>
            <a:pPr lvl="2" eaLnBrk="1" hangingPunct="1"/>
            <a:r>
              <a:rPr lang="en-US" smtClean="0"/>
              <a:t>-460 °F = -273 °C = 0 Kelvin</a:t>
            </a:r>
          </a:p>
          <a:p>
            <a:pPr eaLnBrk="1" hangingPunct="1"/>
            <a:r>
              <a:rPr lang="en-US" smtClean="0"/>
              <a:t>Typical ultracold temperatures in lab</a:t>
            </a:r>
          </a:p>
          <a:p>
            <a:pPr lvl="2" eaLnBrk="1" hangingPunct="1"/>
            <a:r>
              <a:rPr lang="en-US" smtClean="0"/>
              <a:t>100 nanoKelvin, billionth the temperature of a nice day</a:t>
            </a:r>
          </a:p>
          <a:p>
            <a:pPr lvl="1" eaLnBrk="1" hangingPunct="1"/>
            <a:r>
              <a:rPr lang="en-US" smtClean="0"/>
              <a:t>Outerspace is 3 Kelvin = -454 °F</a:t>
            </a:r>
          </a:p>
          <a:p>
            <a:pPr lvl="2" eaLnBrk="1" hangingPunct="1"/>
            <a:r>
              <a:rPr lang="en-US" smtClean="0"/>
              <a:t>Colder than space by more than a millionth the temperature of space!</a:t>
            </a:r>
          </a:p>
          <a:p>
            <a:pPr eaLnBrk="1" hangingPunct="1"/>
            <a:r>
              <a:rPr lang="en-US" smtClean="0"/>
              <a:t>What happens at ultracold temperatures?</a:t>
            </a:r>
          </a:p>
          <a:p>
            <a:pPr lvl="1" eaLnBrk="1" hangingPunct="1"/>
            <a:r>
              <a:rPr lang="en-US" smtClean="0"/>
              <a:t>All atoms behave like one big atom!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Very Weird Fact About the World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2133600"/>
            <a:ext cx="8610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6000">
                <a:cs typeface="Arial" charset="0"/>
              </a:rPr>
              <a:t>Everything in this world is both a </a:t>
            </a:r>
            <a:r>
              <a:rPr lang="en-US" sz="6000">
                <a:latin typeface="Kristen ITC" pitchFamily="66" charset="0"/>
                <a:cs typeface="Arial" charset="0"/>
              </a:rPr>
              <a:t>particle</a:t>
            </a:r>
            <a:r>
              <a:rPr lang="en-US" sz="6000">
                <a:cs typeface="Arial" charset="0"/>
              </a:rPr>
              <a:t> and a </a:t>
            </a:r>
            <a:r>
              <a:rPr lang="en-US" sz="6000">
                <a:latin typeface="Kristen ITC" pitchFamily="66" charset="0"/>
                <a:cs typeface="Arial" charset="0"/>
              </a:rPr>
              <a:t>wave</a:t>
            </a:r>
          </a:p>
        </p:txBody>
      </p:sp>
      <p:sp>
        <p:nvSpPr>
          <p:cNvPr id="6" name="Oval 5"/>
          <p:cNvSpPr/>
          <p:nvPr/>
        </p:nvSpPr>
        <p:spPr>
          <a:xfrm>
            <a:off x="7010400" y="4419600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85800" y="4267200"/>
            <a:ext cx="2487613" cy="871538"/>
          </a:xfrm>
          <a:custGeom>
            <a:avLst/>
            <a:gdLst>
              <a:gd name="connsiteX0" fmla="*/ 0 w 2488367"/>
              <a:gd name="connsiteY0" fmla="*/ 542144 h 871928"/>
              <a:gd name="connsiteX1" fmla="*/ 254832 w 2488367"/>
              <a:gd name="connsiteY1" fmla="*/ 17488 h 871928"/>
              <a:gd name="connsiteX2" fmla="*/ 449705 w 2488367"/>
              <a:gd name="connsiteY2" fmla="*/ 542144 h 871928"/>
              <a:gd name="connsiteX3" fmla="*/ 509665 w 2488367"/>
              <a:gd name="connsiteY3" fmla="*/ 856938 h 871928"/>
              <a:gd name="connsiteX4" fmla="*/ 704537 w 2488367"/>
              <a:gd name="connsiteY4" fmla="*/ 452203 h 871928"/>
              <a:gd name="connsiteX5" fmla="*/ 824459 w 2488367"/>
              <a:gd name="connsiteY5" fmla="*/ 62459 h 871928"/>
              <a:gd name="connsiteX6" fmla="*/ 989350 w 2488367"/>
              <a:gd name="connsiteY6" fmla="*/ 826957 h 871928"/>
              <a:gd name="connsiteX7" fmla="*/ 1229193 w 2488367"/>
              <a:gd name="connsiteY7" fmla="*/ 107429 h 871928"/>
              <a:gd name="connsiteX8" fmla="*/ 1454046 w 2488367"/>
              <a:gd name="connsiteY8" fmla="*/ 841948 h 871928"/>
              <a:gd name="connsiteX9" fmla="*/ 1798819 w 2488367"/>
              <a:gd name="connsiteY9" fmla="*/ 137410 h 871928"/>
              <a:gd name="connsiteX10" fmla="*/ 1948721 w 2488367"/>
              <a:gd name="connsiteY10" fmla="*/ 811967 h 871928"/>
              <a:gd name="connsiteX11" fmla="*/ 2083632 w 2488367"/>
              <a:gd name="connsiteY11" fmla="*/ 482184 h 871928"/>
              <a:gd name="connsiteX12" fmla="*/ 2488367 w 2488367"/>
              <a:gd name="connsiteY12" fmla="*/ 452203 h 871928"/>
              <a:gd name="connsiteX13" fmla="*/ 2488367 w 2488367"/>
              <a:gd name="connsiteY13" fmla="*/ 452203 h 87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8367" h="871928">
                <a:moveTo>
                  <a:pt x="0" y="542144"/>
                </a:moveTo>
                <a:cubicBezTo>
                  <a:pt x="89940" y="279816"/>
                  <a:pt x="179881" y="17488"/>
                  <a:pt x="254832" y="17488"/>
                </a:cubicBezTo>
                <a:cubicBezTo>
                  <a:pt x="329783" y="17488"/>
                  <a:pt x="407233" y="402236"/>
                  <a:pt x="449705" y="542144"/>
                </a:cubicBezTo>
                <a:cubicBezTo>
                  <a:pt x="492177" y="682052"/>
                  <a:pt x="467193" y="871928"/>
                  <a:pt x="509665" y="856938"/>
                </a:cubicBezTo>
                <a:cubicBezTo>
                  <a:pt x="552137" y="841948"/>
                  <a:pt x="652071" y="584616"/>
                  <a:pt x="704537" y="452203"/>
                </a:cubicBezTo>
                <a:cubicBezTo>
                  <a:pt x="757003" y="319790"/>
                  <a:pt x="776990" y="0"/>
                  <a:pt x="824459" y="62459"/>
                </a:cubicBezTo>
                <a:cubicBezTo>
                  <a:pt x="871928" y="124918"/>
                  <a:pt x="921894" y="819462"/>
                  <a:pt x="989350" y="826957"/>
                </a:cubicBezTo>
                <a:cubicBezTo>
                  <a:pt x="1056806" y="834452"/>
                  <a:pt x="1151744" y="104931"/>
                  <a:pt x="1229193" y="107429"/>
                </a:cubicBezTo>
                <a:cubicBezTo>
                  <a:pt x="1306642" y="109928"/>
                  <a:pt x="1359108" y="836951"/>
                  <a:pt x="1454046" y="841948"/>
                </a:cubicBezTo>
                <a:cubicBezTo>
                  <a:pt x="1548984" y="846945"/>
                  <a:pt x="1716373" y="142407"/>
                  <a:pt x="1798819" y="137410"/>
                </a:cubicBezTo>
                <a:cubicBezTo>
                  <a:pt x="1881265" y="132413"/>
                  <a:pt x="1901252" y="754505"/>
                  <a:pt x="1948721" y="811967"/>
                </a:cubicBezTo>
                <a:cubicBezTo>
                  <a:pt x="1996190" y="869429"/>
                  <a:pt x="1993691" y="542145"/>
                  <a:pt x="2083632" y="482184"/>
                </a:cubicBezTo>
                <a:cubicBezTo>
                  <a:pt x="2173573" y="422223"/>
                  <a:pt x="2488367" y="452203"/>
                  <a:pt x="2488367" y="452203"/>
                </a:cubicBezTo>
                <a:lnTo>
                  <a:pt x="2488367" y="452203"/>
                </a:lnTo>
              </a:path>
            </a:pathLst>
          </a:custGeom>
          <a:ln w="635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8788" y="401638"/>
            <a:ext cx="6043612" cy="592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0" y="6488113"/>
            <a:ext cx="4833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http://cua.mit.edu/ketterle_group/Nice_pics.htm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4876800"/>
            <a:ext cx="69342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3505200"/>
            <a:ext cx="6781800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95400" y="2103438"/>
            <a:ext cx="6781800" cy="2459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741363"/>
            <a:ext cx="3276600" cy="5888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226" name="TextBox 9"/>
          <p:cNvSpPr txBox="1">
            <a:spLocks noChangeArrowheads="1"/>
          </p:cNvSpPr>
          <p:nvPr/>
        </p:nvSpPr>
        <p:spPr bwMode="auto">
          <a:xfrm>
            <a:off x="5029200" y="1066800"/>
            <a:ext cx="2965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High temperature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29200" y="2447925"/>
            <a:ext cx="3206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Lower temperature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029200" y="3895725"/>
            <a:ext cx="40052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Even lower temperature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029200" y="5410200"/>
            <a:ext cx="2965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Zero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Laser Cooling of Atoms I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Shine light on atoms to slow them down</a:t>
            </a:r>
          </a:p>
          <a:p>
            <a:pPr lvl="1" eaLnBrk="1" hangingPunct="1"/>
            <a:r>
              <a:rPr lang="en-US" dirty="0" smtClean="0"/>
              <a:t>Zeeman slowing</a:t>
            </a:r>
          </a:p>
        </p:txBody>
      </p:sp>
      <p:sp>
        <p:nvSpPr>
          <p:cNvPr id="4" name="Oval 3"/>
          <p:cNvSpPr/>
          <p:nvPr/>
        </p:nvSpPr>
        <p:spPr>
          <a:xfrm>
            <a:off x="1828800" y="3886200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438400" y="4114800"/>
            <a:ext cx="838200" cy="1588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 rot="10800000">
            <a:off x="5334000" y="3657600"/>
            <a:ext cx="2487613" cy="871538"/>
          </a:xfrm>
          <a:custGeom>
            <a:avLst/>
            <a:gdLst>
              <a:gd name="connsiteX0" fmla="*/ 0 w 2488367"/>
              <a:gd name="connsiteY0" fmla="*/ 542144 h 871928"/>
              <a:gd name="connsiteX1" fmla="*/ 254832 w 2488367"/>
              <a:gd name="connsiteY1" fmla="*/ 17488 h 871928"/>
              <a:gd name="connsiteX2" fmla="*/ 449705 w 2488367"/>
              <a:gd name="connsiteY2" fmla="*/ 542144 h 871928"/>
              <a:gd name="connsiteX3" fmla="*/ 509665 w 2488367"/>
              <a:gd name="connsiteY3" fmla="*/ 856938 h 871928"/>
              <a:gd name="connsiteX4" fmla="*/ 704537 w 2488367"/>
              <a:gd name="connsiteY4" fmla="*/ 452203 h 871928"/>
              <a:gd name="connsiteX5" fmla="*/ 824459 w 2488367"/>
              <a:gd name="connsiteY5" fmla="*/ 62459 h 871928"/>
              <a:gd name="connsiteX6" fmla="*/ 989350 w 2488367"/>
              <a:gd name="connsiteY6" fmla="*/ 826957 h 871928"/>
              <a:gd name="connsiteX7" fmla="*/ 1229193 w 2488367"/>
              <a:gd name="connsiteY7" fmla="*/ 107429 h 871928"/>
              <a:gd name="connsiteX8" fmla="*/ 1454046 w 2488367"/>
              <a:gd name="connsiteY8" fmla="*/ 841948 h 871928"/>
              <a:gd name="connsiteX9" fmla="*/ 1798819 w 2488367"/>
              <a:gd name="connsiteY9" fmla="*/ 137410 h 871928"/>
              <a:gd name="connsiteX10" fmla="*/ 1948721 w 2488367"/>
              <a:gd name="connsiteY10" fmla="*/ 811967 h 871928"/>
              <a:gd name="connsiteX11" fmla="*/ 2083632 w 2488367"/>
              <a:gd name="connsiteY11" fmla="*/ 482184 h 871928"/>
              <a:gd name="connsiteX12" fmla="*/ 2488367 w 2488367"/>
              <a:gd name="connsiteY12" fmla="*/ 452203 h 871928"/>
              <a:gd name="connsiteX13" fmla="*/ 2488367 w 2488367"/>
              <a:gd name="connsiteY13" fmla="*/ 452203 h 87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8367" h="871928">
                <a:moveTo>
                  <a:pt x="0" y="542144"/>
                </a:moveTo>
                <a:cubicBezTo>
                  <a:pt x="89940" y="279816"/>
                  <a:pt x="179881" y="17488"/>
                  <a:pt x="254832" y="17488"/>
                </a:cubicBezTo>
                <a:cubicBezTo>
                  <a:pt x="329783" y="17488"/>
                  <a:pt x="407233" y="402236"/>
                  <a:pt x="449705" y="542144"/>
                </a:cubicBezTo>
                <a:cubicBezTo>
                  <a:pt x="492177" y="682052"/>
                  <a:pt x="467193" y="871928"/>
                  <a:pt x="509665" y="856938"/>
                </a:cubicBezTo>
                <a:cubicBezTo>
                  <a:pt x="552137" y="841948"/>
                  <a:pt x="652071" y="584616"/>
                  <a:pt x="704537" y="452203"/>
                </a:cubicBezTo>
                <a:cubicBezTo>
                  <a:pt x="757003" y="319790"/>
                  <a:pt x="776990" y="0"/>
                  <a:pt x="824459" y="62459"/>
                </a:cubicBezTo>
                <a:cubicBezTo>
                  <a:pt x="871928" y="124918"/>
                  <a:pt x="921894" y="819462"/>
                  <a:pt x="989350" y="826957"/>
                </a:cubicBezTo>
                <a:cubicBezTo>
                  <a:pt x="1056806" y="834452"/>
                  <a:pt x="1151744" y="104931"/>
                  <a:pt x="1229193" y="107429"/>
                </a:cubicBezTo>
                <a:cubicBezTo>
                  <a:pt x="1306642" y="109928"/>
                  <a:pt x="1359108" y="836951"/>
                  <a:pt x="1454046" y="841948"/>
                </a:cubicBezTo>
                <a:cubicBezTo>
                  <a:pt x="1548984" y="846945"/>
                  <a:pt x="1716373" y="142407"/>
                  <a:pt x="1798819" y="137410"/>
                </a:cubicBezTo>
                <a:cubicBezTo>
                  <a:pt x="1881265" y="132413"/>
                  <a:pt x="1901252" y="754505"/>
                  <a:pt x="1948721" y="811967"/>
                </a:cubicBezTo>
                <a:cubicBezTo>
                  <a:pt x="1996190" y="869429"/>
                  <a:pt x="1993691" y="542145"/>
                  <a:pt x="2083632" y="482184"/>
                </a:cubicBezTo>
                <a:cubicBezTo>
                  <a:pt x="2173573" y="422223"/>
                  <a:pt x="2488367" y="452203"/>
                  <a:pt x="2488367" y="452203"/>
                </a:cubicBezTo>
                <a:lnTo>
                  <a:pt x="2488367" y="452203"/>
                </a:lnTo>
              </a:path>
            </a:pathLst>
          </a:custGeom>
          <a:ln w="635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3581400"/>
            <a:ext cx="1095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81400"/>
            <a:ext cx="10953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Oval 21"/>
          <p:cNvSpPr/>
          <p:nvPr/>
        </p:nvSpPr>
        <p:spPr>
          <a:xfrm>
            <a:off x="7162800" y="44958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162800" y="46482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162800" y="43434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14843 -0.0027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" y="-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5375 -0.00555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843 -0.00277 L 0.2901 -0.0027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4.44444E-6 L -0.40417 -0.0055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01 -0.00277 L 0.40677 -0.00277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1.11111E-6 L -0.2875 -0.00555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6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Laser Cooling of Atoms II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Trap atoms in a valley (with light and magnets)</a:t>
            </a:r>
          </a:p>
          <a:p>
            <a:pPr eaLnBrk="1" hangingPunct="1"/>
            <a:r>
              <a:rPr lang="en-US" smtClean="0"/>
              <a:t>Lower the top of the hill slowly so atoms with a lot of energy escape (evaporative cooling)</a:t>
            </a:r>
          </a:p>
        </p:txBody>
      </p:sp>
      <p:sp>
        <p:nvSpPr>
          <p:cNvPr id="6" name="Arc 5"/>
          <p:cNvSpPr/>
          <p:nvPr/>
        </p:nvSpPr>
        <p:spPr>
          <a:xfrm>
            <a:off x="1447800" y="381000"/>
            <a:ext cx="6248400" cy="5791200"/>
          </a:xfrm>
          <a:prstGeom prst="arc">
            <a:avLst>
              <a:gd name="adj1" fmla="val 51102"/>
              <a:gd name="adj2" fmla="val 10734316"/>
            </a:avLst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1447800" y="381000"/>
            <a:ext cx="6248400" cy="5791200"/>
          </a:xfrm>
          <a:prstGeom prst="arc">
            <a:avLst>
              <a:gd name="adj1" fmla="val 2126123"/>
              <a:gd name="adj2" fmla="val 8748998"/>
            </a:avLst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943600" y="5257800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>
            <a:stCxn id="6" idx="0"/>
          </p:cNvCxnSpPr>
          <p:nvPr/>
        </p:nvCxnSpPr>
        <p:spPr>
          <a:xfrm rot="5400000" flipH="1" flipV="1">
            <a:off x="8244681" y="2728119"/>
            <a:ext cx="46038" cy="114300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8600" y="3276600"/>
            <a:ext cx="1219200" cy="60325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0"/>
          </p:cNvCxnSpPr>
          <p:nvPr/>
        </p:nvCxnSpPr>
        <p:spPr>
          <a:xfrm rot="5400000" flipH="1" flipV="1">
            <a:off x="7596187" y="4483101"/>
            <a:ext cx="11113" cy="110331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90600" y="4964113"/>
            <a:ext cx="1062038" cy="2381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467600" y="4572000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8077200" y="4800600"/>
            <a:ext cx="762000" cy="1588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Ultracold Atoms!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All individual atoms act as one giant atom</a:t>
            </a:r>
          </a:p>
          <a:p>
            <a:pPr lvl="1" eaLnBrk="1" hangingPunct="1"/>
            <a:r>
              <a:rPr lang="en-US" smtClean="0"/>
              <a:t>Bose-Einstein condensation (BEC)</a:t>
            </a:r>
          </a:p>
          <a:p>
            <a:pPr lvl="2" eaLnBrk="1" hangingPunct="1"/>
            <a:r>
              <a:rPr lang="en-US" smtClean="0"/>
              <a:t>2001 Nobel Prize in Physics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43200"/>
            <a:ext cx="5151438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6488113"/>
            <a:ext cx="6084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http://www.colorado.edu/physics/2000/bec/three_peaks.html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Cool Stuff with a BEC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8"/>
            <a:ext cx="8229600" cy="4525962"/>
          </a:xfrm>
        </p:spPr>
        <p:txBody>
          <a:bodyPr/>
          <a:lstStyle/>
          <a:p>
            <a:r>
              <a:rPr lang="en-US" smtClean="0"/>
              <a:t>You can interfere two BECs like a water wave</a:t>
            </a:r>
          </a:p>
          <a:p>
            <a:r>
              <a:rPr lang="en-US" smtClean="0"/>
              <a:t>You can create holes in BECs by rotating it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425" y="2438400"/>
            <a:ext cx="3559175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0" y="6172200"/>
            <a:ext cx="4833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http://cua.mit.edu/ketterle_group/Nice_pics.htm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6488113"/>
            <a:ext cx="7332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http://cua.mit.edu/ketterle_group/projects_2001/vortex_lattice/vortex.htm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438400"/>
            <a:ext cx="3733800" cy="372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BEC in a Lattice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You can put a BEC in a regular pattern (lattice)</a:t>
            </a:r>
          </a:p>
          <a:p>
            <a:pPr eaLnBrk="1" hangingPunct="1"/>
            <a:r>
              <a:rPr lang="en-US" smtClean="0"/>
              <a:t>Similar structure to solids in our everyday lives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7432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0" y="6211888"/>
            <a:ext cx="5502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http://olaqui.df.unipi.it/beginners.html</a:t>
            </a:r>
          </a:p>
          <a:p>
            <a:r>
              <a:rPr lang="en-US">
                <a:latin typeface="Calibri" pitchFamily="34" charset="0"/>
              </a:rPr>
              <a:t>http://www.quantum-munich.de/media/optical-lattices/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743200"/>
            <a:ext cx="41783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BEC in a Lattice as a Simulator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err="1" smtClean="0"/>
              <a:t>Ultracold</a:t>
            </a:r>
            <a:r>
              <a:rPr lang="en-US" dirty="0" smtClean="0"/>
              <a:t> atoms in a lattice behave like real crystals</a:t>
            </a:r>
          </a:p>
          <a:p>
            <a:pPr eaLnBrk="1" hangingPunct="1"/>
            <a:r>
              <a:rPr lang="en-US" dirty="0" smtClean="0"/>
              <a:t>Use these to study real-world materials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19400"/>
            <a:ext cx="3948113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0" y="6211888"/>
            <a:ext cx="6607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http://www.chemistryexplained.com/St-Te/Superconductors.html</a:t>
            </a:r>
          </a:p>
          <a:p>
            <a:r>
              <a:rPr lang="en-US">
                <a:latin typeface="Calibri" pitchFamily="34" charset="0"/>
              </a:rPr>
              <a:t>http://www.sciencedaily.com/releases/2007/10/071009083859.htm</a:t>
            </a:r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0386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8"/>
          <p:cNvSpPr txBox="1">
            <a:spLocks noChangeArrowheads="1"/>
          </p:cNvSpPr>
          <p:nvPr/>
        </p:nvSpPr>
        <p:spPr bwMode="auto">
          <a:xfrm>
            <a:off x="76561" y="5684389"/>
            <a:ext cx="46331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High-Temperature </a:t>
            </a:r>
            <a:r>
              <a:rPr lang="en-US" sz="2400" dirty="0" smtClean="0">
                <a:latin typeface="Calibri" pitchFamily="34" charset="0"/>
              </a:rPr>
              <a:t>Superconductors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8440" name="TextBox 9"/>
          <p:cNvSpPr txBox="1">
            <a:spLocks noChangeArrowheads="1"/>
          </p:cNvSpPr>
          <p:nvPr/>
        </p:nvSpPr>
        <p:spPr bwMode="auto">
          <a:xfrm>
            <a:off x="6040490" y="5692326"/>
            <a:ext cx="1276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Magnets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9" grpId="0"/>
      <p:bldP spid="184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00B0F0"/>
                </a:solidFill>
              </a:rPr>
              <a:t>ULTRACOLD</a:t>
            </a:r>
            <a:r>
              <a:rPr lang="en-US" smtClean="0"/>
              <a:t> Atoms Summary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 eaLnBrk="1" hangingPunct="1"/>
            <a:r>
              <a:rPr lang="en-US" smtClean="0"/>
              <a:t>Laser cooling techniques have allowed us to cool atoms to 100 nanoKelvins</a:t>
            </a:r>
          </a:p>
          <a:p>
            <a:pPr eaLnBrk="1" hangingPunct="1"/>
            <a:r>
              <a:rPr lang="en-US" smtClean="0"/>
              <a:t>At 100 nanoKelvins, the atoms all behave as a single giant atom called a Bose-Einstein condensate (BEC)</a:t>
            </a:r>
          </a:p>
          <a:p>
            <a:pPr eaLnBrk="1" hangingPunct="1"/>
            <a:r>
              <a:rPr lang="en-US" smtClean="0"/>
              <a:t>BECs have fascinating properties</a:t>
            </a:r>
          </a:p>
          <a:p>
            <a:pPr eaLnBrk="1" hangingPunct="1"/>
            <a:r>
              <a:rPr lang="en-US" smtClean="0"/>
              <a:t>BECs can also be used to understand and explore real-world material properties such as superconductivity and magnetic materials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Particles and string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weird and wonderful world of small stuff.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17011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Particles are important.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331311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start with some that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you probably already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know about.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371600" y="2436813"/>
            <a:ext cx="6400800" cy="723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&lt;cinematic interlude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104" y="3385433"/>
            <a:ext cx="880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 YouTube, search for “micro-cosmos IMAX Powers of Ten”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Things are made of smaller things.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2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591050"/>
          </a:xfrm>
        </p:spPr>
        <p:txBody>
          <a:bodyPr anchor="t">
            <a:normAutofit/>
          </a:bodyPr>
          <a:lstStyle/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Stuff around us is made of atoms.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Atoms are made of electrons and protons and neutrons.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Protons and neutrons are made of smaller things called quarks.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These are </a:t>
            </a:r>
            <a:r>
              <a:rPr lang="en-US" i="1" dirty="0" smtClean="0">
                <a:solidFill>
                  <a:schemeClr val="bg1"/>
                </a:solidFill>
              </a:rPr>
              <a:t>matter </a:t>
            </a:r>
            <a:r>
              <a:rPr lang="en-US" dirty="0" smtClean="0">
                <a:solidFill>
                  <a:schemeClr val="bg1"/>
                </a:solidFill>
              </a:rPr>
              <a:t>particles.</a:t>
            </a:r>
          </a:p>
          <a:p>
            <a:pPr>
              <a:buFontTx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388" y="1535113"/>
            <a:ext cx="4064000" cy="406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280" y="1535113"/>
            <a:ext cx="3259138" cy="3259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But is matter all?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22"/>
          <p:cNvSpPr txBox="1">
            <a:spLocks/>
          </p:cNvSpPr>
          <p:nvPr/>
        </p:nvSpPr>
        <p:spPr>
          <a:xfrm>
            <a:off x="457200" y="1535113"/>
            <a:ext cx="4040188" cy="4591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should seem plausible that particles make up matter.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it turns out that particles make up </a:t>
            </a:r>
            <a:r>
              <a:rPr lang="en-US" sz="2400" b="1" i="1" dirty="0" smtClean="0">
                <a:solidFill>
                  <a:schemeClr val="bg1"/>
                </a:solidFill>
              </a:rPr>
              <a:t>forces</a:t>
            </a:r>
            <a:r>
              <a:rPr lang="en-US" sz="2400" b="1" dirty="0" smtClean="0">
                <a:solidFill>
                  <a:schemeClr val="bg1"/>
                </a:solidFill>
              </a:rPr>
              <a:t> too!</a:t>
            </a:r>
            <a:endParaRPr kumimoji="0" lang="en-US" sz="2400" b="1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baseline="0" dirty="0" smtClean="0">
                <a:solidFill>
                  <a:schemeClr val="bg1"/>
                </a:solidFill>
              </a:rPr>
              <a:t>…what?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start with our favorite force…</a:t>
            </a:r>
            <a:endParaRPr kumimoji="0" lang="en-US" sz="24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388" y="1535113"/>
            <a:ext cx="3995974" cy="2996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Our favorite force: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2554393" y="1925328"/>
            <a:ext cx="827022" cy="963787"/>
            <a:chOff x="2554393" y="2270457"/>
            <a:chExt cx="827022" cy="963787"/>
          </a:xfrm>
        </p:grpSpPr>
        <p:sp>
          <p:nvSpPr>
            <p:cNvPr id="8" name="Oval 7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5397168" y="1925328"/>
            <a:ext cx="827022" cy="963787"/>
            <a:chOff x="2554393" y="2270457"/>
            <a:chExt cx="827022" cy="963787"/>
          </a:xfrm>
        </p:grpSpPr>
        <p:sp>
          <p:nvSpPr>
            <p:cNvPr id="15" name="Oval 14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grpSp>
        <p:nvGrpSpPr>
          <p:cNvPr id="5" name="Group 16"/>
          <p:cNvGrpSpPr/>
          <p:nvPr/>
        </p:nvGrpSpPr>
        <p:grpSpPr>
          <a:xfrm>
            <a:off x="2554393" y="3333770"/>
            <a:ext cx="827022" cy="963787"/>
            <a:chOff x="2554393" y="2270457"/>
            <a:chExt cx="827022" cy="963787"/>
          </a:xfrm>
        </p:grpSpPr>
        <p:sp>
          <p:nvSpPr>
            <p:cNvPr id="18" name="Oval 17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grpSp>
        <p:nvGrpSpPr>
          <p:cNvPr id="6" name="Group 19"/>
          <p:cNvGrpSpPr/>
          <p:nvPr/>
        </p:nvGrpSpPr>
        <p:grpSpPr>
          <a:xfrm>
            <a:off x="5397168" y="3333770"/>
            <a:ext cx="827022" cy="963787"/>
            <a:chOff x="5397168" y="3333770"/>
            <a:chExt cx="827022" cy="963787"/>
          </a:xfrm>
        </p:grpSpPr>
        <p:sp>
          <p:nvSpPr>
            <p:cNvPr id="21" name="Oval 20"/>
            <p:cNvSpPr/>
            <p:nvPr/>
          </p:nvSpPr>
          <p:spPr>
            <a:xfrm>
              <a:off x="5397168" y="3470535"/>
              <a:ext cx="827022" cy="827022"/>
            </a:xfrm>
            <a:prstGeom prst="ellipse">
              <a:avLst/>
            </a:prstGeom>
            <a:gradFill>
              <a:gsLst>
                <a:gs pos="0">
                  <a:srgbClr val="800000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26017" y="3333770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-</a:t>
              </a:r>
              <a:endParaRPr lang="en-US" sz="5400" dirty="0"/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457200" y="445862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Electricity!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1371600" y="547901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More precisely,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electromagnetism.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31435E-6 2.80982E-6 L 0.24713 2.80982E-6 " pathEditMode="relative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L -0.21466 2.06162E-7 " pathEditMode="relative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2591E-6 -5.8397E-6 L -0.15752 -0.00418 " pathEditMode="relative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23 L 0.15353 -0.00417 " pathEditMode="relative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Why is it our favorite?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22"/>
          <p:cNvSpPr txBox="1">
            <a:spLocks/>
          </p:cNvSpPr>
          <p:nvPr/>
        </p:nvSpPr>
        <p:spPr>
          <a:xfrm>
            <a:off x="457200" y="1535113"/>
            <a:ext cx="4040188" cy="4591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Holds </a:t>
            </a:r>
            <a:r>
              <a:rPr lang="en-US" sz="2400" b="1" noProof="0" dirty="0" smtClean="0">
                <a:solidFill>
                  <a:schemeClr val="bg1"/>
                </a:solidFill>
              </a:rPr>
              <a:t>the electrons in the atom.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Holds atoms together in matter.</a:t>
            </a:r>
            <a:endParaRPr kumimoji="0" lang="en-US" sz="2400" b="1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baseline="0" dirty="0" smtClean="0">
                <a:solidFill>
                  <a:schemeClr val="bg1"/>
                </a:solidFill>
              </a:rPr>
              <a:t>In fact, </a:t>
            </a:r>
            <a:r>
              <a:rPr lang="en-US" sz="2400" b="1" i="1" baseline="0" dirty="0" smtClean="0">
                <a:solidFill>
                  <a:schemeClr val="bg1"/>
                </a:solidFill>
              </a:rPr>
              <a:t>almost everything</a:t>
            </a:r>
            <a:r>
              <a:rPr lang="en-US" sz="2400" b="1" i="1" dirty="0" smtClean="0">
                <a:solidFill>
                  <a:schemeClr val="bg1"/>
                </a:solidFill>
              </a:rPr>
              <a:t> you feel </a:t>
            </a:r>
            <a:r>
              <a:rPr lang="en-US" sz="2400" b="1" dirty="0" smtClean="0">
                <a:solidFill>
                  <a:schemeClr val="bg1"/>
                </a:solidFill>
              </a:rPr>
              <a:t>comes from electromagnetism.</a:t>
            </a:r>
            <a:endParaRPr lang="en-US" sz="2400" b="1" i="1" baseline="0" dirty="0" smtClean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 </a:t>
            </a:r>
            <a:r>
              <a:rPr lang="en-US" sz="2400" b="1" i="1" noProof="0" dirty="0" smtClean="0">
                <a:solidFill>
                  <a:schemeClr val="bg1"/>
                </a:solidFill>
              </a:rPr>
              <a:t>light </a:t>
            </a:r>
            <a:r>
              <a:rPr lang="en-US" sz="2400" b="1" noProof="0" dirty="0" smtClean="0">
                <a:solidFill>
                  <a:schemeClr val="bg1"/>
                </a:solidFill>
              </a:rPr>
              <a:t>is a form of electromagnetism.</a:t>
            </a:r>
            <a:endParaRPr kumimoji="0" lang="en-US" sz="24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511" y="1535113"/>
            <a:ext cx="4064000" cy="406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233" y="1711332"/>
            <a:ext cx="4188278" cy="31464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867" y="2000250"/>
            <a:ext cx="3175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But what is it, really?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16"/>
          <p:cNvGrpSpPr/>
          <p:nvPr/>
        </p:nvGrpSpPr>
        <p:grpSpPr>
          <a:xfrm>
            <a:off x="2554393" y="3333770"/>
            <a:ext cx="827022" cy="963787"/>
            <a:chOff x="2554393" y="2270457"/>
            <a:chExt cx="827022" cy="963787"/>
          </a:xfrm>
        </p:grpSpPr>
        <p:sp>
          <p:nvSpPr>
            <p:cNvPr id="18" name="Oval 17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sp>
        <p:nvSpPr>
          <p:cNvPr id="21" name="Oval 20"/>
          <p:cNvSpPr/>
          <p:nvPr/>
        </p:nvSpPr>
        <p:spPr>
          <a:xfrm>
            <a:off x="5397168" y="3470535"/>
            <a:ext cx="827022" cy="827022"/>
          </a:xfrm>
          <a:prstGeom prst="ellipse">
            <a:avLst/>
          </a:prstGeom>
          <a:gradFill>
            <a:gsLst>
              <a:gs pos="0">
                <a:srgbClr val="800000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626017" y="3333770"/>
            <a:ext cx="546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-</a:t>
            </a:r>
            <a:endParaRPr lang="en-US" sz="5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57200" y="46667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Tiny particles flying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back and forth!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1371600" y="580976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They’re called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photons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30193" y="2348187"/>
            <a:ext cx="280559" cy="280559"/>
          </a:xfrm>
          <a:prstGeom prst="ellipse">
            <a:avLst/>
          </a:prstGeom>
          <a:gradFill>
            <a:gsLst>
              <a:gs pos="0">
                <a:srgbClr val="DF9702"/>
              </a:gs>
              <a:gs pos="100000">
                <a:srgbClr val="FFF300"/>
              </a:gs>
            </a:gsLst>
          </a:gradFill>
          <a:ln>
            <a:solidFill>
              <a:srgbClr val="FFF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26017" y="2348187"/>
            <a:ext cx="280559" cy="280559"/>
          </a:xfrm>
          <a:prstGeom prst="ellipse">
            <a:avLst/>
          </a:prstGeom>
          <a:gradFill>
            <a:gsLst>
              <a:gs pos="0">
                <a:srgbClr val="DF9702"/>
              </a:gs>
              <a:gs pos="100000">
                <a:srgbClr val="FFF300"/>
              </a:gs>
            </a:gsLst>
          </a:gradFill>
          <a:ln>
            <a:solidFill>
              <a:srgbClr val="FFF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26"/>
          <p:cNvGrpSpPr/>
          <p:nvPr/>
        </p:nvGrpSpPr>
        <p:grpSpPr>
          <a:xfrm>
            <a:off x="2554393" y="1925328"/>
            <a:ext cx="827022" cy="963787"/>
            <a:chOff x="2554393" y="2270457"/>
            <a:chExt cx="827022" cy="963787"/>
          </a:xfrm>
        </p:grpSpPr>
        <p:sp>
          <p:nvSpPr>
            <p:cNvPr id="28" name="Oval 27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5397168" y="1925328"/>
            <a:ext cx="827022" cy="963787"/>
            <a:chOff x="2554393" y="2270457"/>
            <a:chExt cx="827022" cy="963787"/>
          </a:xfrm>
        </p:grpSpPr>
        <p:sp>
          <p:nvSpPr>
            <p:cNvPr id="31" name="Oval 30"/>
            <p:cNvSpPr/>
            <p:nvPr/>
          </p:nvSpPr>
          <p:spPr>
            <a:xfrm>
              <a:off x="2554393" y="2407222"/>
              <a:ext cx="827022" cy="8270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24178" y="2270457"/>
              <a:ext cx="546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/>
                <a:t>+</a:t>
              </a:r>
              <a:endParaRPr lang="en-US" sz="5400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4326511" y="4297557"/>
            <a:ext cx="280559" cy="280559"/>
          </a:xfrm>
          <a:prstGeom prst="ellipse">
            <a:avLst/>
          </a:prstGeom>
          <a:gradFill>
            <a:gsLst>
              <a:gs pos="0">
                <a:srgbClr val="DF9702"/>
              </a:gs>
              <a:gs pos="100000">
                <a:srgbClr val="FFF300"/>
              </a:gs>
            </a:gsLst>
          </a:gradFill>
          <a:ln>
            <a:solidFill>
              <a:srgbClr val="FFF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9937E-6 7.77392E-6 L 0.26172 0.00232 " pathEditMode="relative" ptsTypes="AA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9 0.00231 L -0.2843 0.0023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31435E-6 2.80982E-6 L 0.24713 2.80982E-6 " pathEditMode="relative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L -0.21466 2.06162E-7 " pathEditMode="relative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17" grpId="0" animBg="1"/>
      <p:bldP spid="17" grpId="1" animBg="1"/>
      <p:bldP spid="17" grpId="2" animBg="1"/>
      <p:bldP spid="26" grpId="0" animBg="1"/>
      <p:bldP spid="26" grpId="1" animBg="1"/>
      <p:bldP spid="26" grpId="2" animBg="1"/>
      <p:bldP spid="4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954"/>
            <a:ext cx="8229600" cy="114300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All </a:t>
            </a:r>
            <a:r>
              <a:rPr lang="en-US" dirty="0" smtClean="0">
                <a:solidFill>
                  <a:schemeClr val="bg1"/>
                </a:solidFill>
              </a:rPr>
              <a:t>forces come from particles.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26017" y="3333770"/>
            <a:ext cx="546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-</a:t>
            </a:r>
            <a:endParaRPr lang="en-US" sz="5400" dirty="0"/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371600" y="8861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are the forces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-819081" y="1229876"/>
            <a:ext cx="6400800" cy="4052337"/>
            <a:chOff x="-819081" y="1229876"/>
            <a:chExt cx="6400800" cy="405233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025" y="2037628"/>
              <a:ext cx="2225599" cy="1669199"/>
            </a:xfrm>
            <a:prstGeom prst="rect">
              <a:avLst/>
            </a:prstGeom>
          </p:spPr>
        </p:pic>
        <p:sp>
          <p:nvSpPr>
            <p:cNvPr id="26" name="Title 1"/>
            <p:cNvSpPr txBox="1">
              <a:spLocks/>
            </p:cNvSpPr>
            <p:nvPr/>
          </p:nvSpPr>
          <p:spPr>
            <a:xfrm>
              <a:off x="0" y="1229876"/>
              <a:ext cx="487341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Electromagnetism</a:t>
              </a:r>
              <a:endPara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-819081" y="3529613"/>
              <a:ext cx="6400800" cy="1752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tint val="7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Photons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Group 14"/>
          <p:cNvGrpSpPr/>
          <p:nvPr/>
        </p:nvGrpSpPr>
        <p:grpSpPr>
          <a:xfrm>
            <a:off x="3459624" y="1249364"/>
            <a:ext cx="6400800" cy="4105556"/>
            <a:chOff x="3459624" y="1249364"/>
            <a:chExt cx="6400800" cy="4105556"/>
          </a:xfrm>
        </p:grpSpPr>
        <p:sp>
          <p:nvSpPr>
            <p:cNvPr id="27" name="Title 1"/>
            <p:cNvSpPr txBox="1">
              <a:spLocks/>
            </p:cNvSpPr>
            <p:nvPr/>
          </p:nvSpPr>
          <p:spPr>
            <a:xfrm>
              <a:off x="4285350" y="1249364"/>
              <a:ext cx="487341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Strong nuclear</a:t>
              </a:r>
              <a:endPara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9348" y="2037628"/>
              <a:ext cx="1905498" cy="1905498"/>
            </a:xfrm>
            <a:prstGeom prst="rect">
              <a:avLst/>
            </a:prstGeom>
          </p:spPr>
        </p:pic>
        <p:sp>
          <p:nvSpPr>
            <p:cNvPr id="32" name="Subtitle 2"/>
            <p:cNvSpPr txBox="1">
              <a:spLocks/>
            </p:cNvSpPr>
            <p:nvPr/>
          </p:nvSpPr>
          <p:spPr>
            <a:xfrm>
              <a:off x="3459624" y="3602320"/>
              <a:ext cx="6400800" cy="1752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tint val="7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Gluons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4" name="Title 1"/>
          <p:cNvSpPr txBox="1">
            <a:spLocks/>
          </p:cNvSpPr>
          <p:nvPr/>
        </p:nvSpPr>
        <p:spPr>
          <a:xfrm>
            <a:off x="4314882" y="4779628"/>
            <a:ext cx="48734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Gravity?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17"/>
          <p:cNvGrpSpPr/>
          <p:nvPr/>
        </p:nvGrpSpPr>
        <p:grpSpPr>
          <a:xfrm>
            <a:off x="-774783" y="3840132"/>
            <a:ext cx="6400800" cy="3894168"/>
            <a:chOff x="-774783" y="3840132"/>
            <a:chExt cx="6400800" cy="3894168"/>
          </a:xfrm>
        </p:grpSpPr>
        <p:sp>
          <p:nvSpPr>
            <p:cNvPr id="29" name="Title 1"/>
            <p:cNvSpPr txBox="1">
              <a:spLocks/>
            </p:cNvSpPr>
            <p:nvPr/>
          </p:nvSpPr>
          <p:spPr>
            <a:xfrm>
              <a:off x="-88596" y="3840132"/>
              <a:ext cx="487341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Weak nuclear</a:t>
              </a:r>
              <a:endPara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3" name="Subtitle 2"/>
            <p:cNvSpPr txBox="1">
              <a:spLocks/>
            </p:cNvSpPr>
            <p:nvPr/>
          </p:nvSpPr>
          <p:spPr>
            <a:xfrm>
              <a:off x="-774783" y="5981700"/>
              <a:ext cx="6400800" cy="1752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tint val="7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 and Z bosons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0208" y="4699655"/>
              <a:ext cx="1902224" cy="136960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problem of gravity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296988" y="1298575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Everything feels it.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It’s kind of a big deal.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898" y="2394465"/>
            <a:ext cx="1501517" cy="1501517"/>
          </a:xfrm>
          <a:prstGeom prst="rect">
            <a:avLst/>
          </a:prstGeom>
        </p:spPr>
      </p:pic>
      <p:pic>
        <p:nvPicPr>
          <p:cNvPr id="14" name="Content Placeholder 13" descr="nabilstand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649796" y="2276321"/>
            <a:ext cx="1207788" cy="1780033"/>
          </a:xfrm>
          <a:noFill/>
          <a:ln/>
        </p:spPr>
      </p:pic>
      <p:grpSp>
        <p:nvGrpSpPr>
          <p:cNvPr id="3" name="Group 18"/>
          <p:cNvGrpSpPr/>
          <p:nvPr/>
        </p:nvGrpSpPr>
        <p:grpSpPr>
          <a:xfrm>
            <a:off x="457200" y="4297557"/>
            <a:ext cx="8229600" cy="2560443"/>
            <a:chOff x="457200" y="4297557"/>
            <a:chExt cx="8229600" cy="2560443"/>
          </a:xfrm>
        </p:grpSpPr>
        <p:sp>
          <p:nvSpPr>
            <p:cNvPr id="15" name="Title 1"/>
            <p:cNvSpPr txBox="1">
              <a:spLocks/>
            </p:cNvSpPr>
            <p:nvPr/>
          </p:nvSpPr>
          <p:spPr>
            <a:xfrm>
              <a:off x="457200" y="4297557"/>
              <a:ext cx="822960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But its</a:t>
              </a:r>
              <a:r>
                <a:rPr kumimoji="0" lang="en-US" sz="3200" b="0" i="0" u="none" strike="noStrike" kern="1200" cap="none" spc="0" normalizeH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particles (“gravitons”) don’t make sense!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1449388" y="5105400"/>
              <a:ext cx="6400800" cy="1752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dirty="0" smtClean="0">
                  <a:solidFill>
                    <a:schemeClr val="tx1">
                      <a:tint val="75000"/>
                    </a:schemeClr>
                  </a:solidFill>
                </a:rPr>
                <a:t>There are too many of them (at short distances).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45720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This is a big problem.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381415" y="2910895"/>
            <a:ext cx="280559" cy="280559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300"/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rgbClr val="FF0000"/>
                </a:gs>
                <a:gs pos="100000">
                  <a:srgbClr val="FFF3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241135" y="2910895"/>
            <a:ext cx="280559" cy="280559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300"/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rgbClr val="FF0000"/>
                </a:gs>
                <a:gs pos="100000">
                  <a:srgbClr val="FFF3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9979E-6 -6.56938E-6 L 0.28448 0.00416 " pathEditMode="relative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2883E-6 3.85221E-6 L -0.237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14E-7 -6.56938E-6 C 0.01546 -0.01043 0.02987 -0.02062 0.04689 -0.02595 C 0.05436 -0.03128 0.05627 -0.03313 0.06478 -0.03035 C 0.06356 -0.0197 0.06409 -0.00835 0.06148 0.00208 C 0.05974 0.00833 0.03994 0.0132 0.03404 0.01505 C 0.02518 0.02061 0.02605 0.02432 0.02101 0.03451 C 0.02154 0.03729 0.02101 0.04099 0.02275 0.04308 C 0.02484 0.04516 0.02796 0.04424 0.03074 0.04516 C 0.04272 0.04887 0.05384 0.05466 0.06634 0.05605 C 0.07537 0.05698 0.08458 0.05744 0.09378 0.05814 C 0.10056 0.0864 0.08875 0.09149 0.07277 0.09682 C 0.06356 0.09612 0.05436 0.09636 0.04533 0.09473 C 0.03647 0.09311 0.03248 0.08315 0.02431 0.07968 C 0.01719 0.07667 0.02101 0.07806 0.01303 0.07528 C 0.0099 0.07574 -0.00868 0.07435 0.0033 0.09033 C 0.00677 0.09497 0.01303 0.09265 0.01789 0.09473 C 0.03074 0.09404 0.04394 0.09612 0.05662 0.09265 C 0.0587 0.09196 0.05662 0.08593 0.05505 0.08385 C 0.05037 0.07759 0.04481 0.07203 0.0389 0.06879 C 0.02327 0.05976 0.00782 0.05628 -0.00799 0.04956 C -2.4314E-7 0.04702 0.00729 0.04586 0.01459 0.04076 C 0.02414 0.03335 0.03265 0.0271 0.04377 0.02362 C 0.0356 0.01713 0.03005 0.0132 0.02101 0.01065 C 0.01771 0.00833 0.01476 0.00578 0.01146 0.00416 C 0.00816 0.00231 0.00174 -6.56938E-6 0.00174 -6.56938E-6 C 0.00104 -0.00232 -0.00104 -0.00487 -2.4314E-7 -0.00649 C 0.00122 -0.00904 0.00417 -0.00858 0.0066 -0.00881 C 0.02171 -0.01136 0.03665 -0.01205 0.05175 -0.01506 C 0.06721 -0.02294 0.06009 -0.02039 0.07277 -0.02387 C 0.05071 -0.03359 0.02952 -0.03684 0.0066 -0.04101 C 0.00052 -0.04379 -0.0033 -0.04541 -0.00955 -0.04541 " pathEditMode="relative" ptsTypes="ffffffffffffffffffffffffffffff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7" grpId="0" animBg="1"/>
      <p:bldP spid="17" grpId="1" animBg="1"/>
      <p:bldP spid="17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do we do?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idx="1"/>
          </p:nvPr>
        </p:nvSpPr>
        <p:spPr>
          <a:xfrm>
            <a:off x="3129891" y="1196118"/>
            <a:ext cx="4040188" cy="502233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Something radical:</a:t>
            </a:r>
          </a:p>
          <a:p>
            <a:pPr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347832" y="3206221"/>
            <a:ext cx="280559" cy="280559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300"/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rgbClr val="FF0000"/>
                </a:gs>
                <a:gs pos="100000">
                  <a:srgbClr val="FFF3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449388" y="5105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Suppose every particle is </a:t>
            </a:r>
            <a:r>
              <a:rPr lang="en-US" sz="3200" i="1" dirty="0" smtClean="0">
                <a:solidFill>
                  <a:schemeClr val="tx1">
                    <a:tint val="75000"/>
                  </a:schemeClr>
                </a:solidFill>
              </a:rPr>
              <a:t>actually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a miniscule loop of vibrating </a:t>
            </a:r>
            <a:r>
              <a:rPr lang="en-US" sz="3200" i="1" dirty="0" smtClean="0">
                <a:solidFill>
                  <a:schemeClr val="bg1"/>
                </a:solidFill>
              </a:rPr>
              <a:t>string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847435" y="2777924"/>
            <a:ext cx="1098138" cy="1107618"/>
          </a:xfrm>
          <a:custGeom>
            <a:avLst/>
            <a:gdLst>
              <a:gd name="connsiteX0" fmla="*/ 88597 w 1098138"/>
              <a:gd name="connsiteY0" fmla="*/ 103378 h 1107618"/>
              <a:gd name="connsiteX1" fmla="*/ 383922 w 1098138"/>
              <a:gd name="connsiteY1" fmla="*/ 88610 h 1107618"/>
              <a:gd name="connsiteX2" fmla="*/ 442987 w 1098138"/>
              <a:gd name="connsiteY2" fmla="*/ 73841 h 1107618"/>
              <a:gd name="connsiteX3" fmla="*/ 472520 w 1098138"/>
              <a:gd name="connsiteY3" fmla="*/ 44305 h 1107618"/>
              <a:gd name="connsiteX4" fmla="*/ 561117 w 1098138"/>
              <a:gd name="connsiteY4" fmla="*/ 14768 h 1107618"/>
              <a:gd name="connsiteX5" fmla="*/ 605416 w 1098138"/>
              <a:gd name="connsiteY5" fmla="*/ 0 h 1107618"/>
              <a:gd name="connsiteX6" fmla="*/ 915507 w 1098138"/>
              <a:gd name="connsiteY6" fmla="*/ 14768 h 1107618"/>
              <a:gd name="connsiteX7" fmla="*/ 959806 w 1098138"/>
              <a:gd name="connsiteY7" fmla="*/ 29537 h 1107618"/>
              <a:gd name="connsiteX8" fmla="*/ 989338 w 1098138"/>
              <a:gd name="connsiteY8" fmla="*/ 73841 h 1107618"/>
              <a:gd name="connsiteX9" fmla="*/ 1033637 w 1098138"/>
              <a:gd name="connsiteY9" fmla="*/ 162451 h 1107618"/>
              <a:gd name="connsiteX10" fmla="*/ 1033637 w 1098138"/>
              <a:gd name="connsiteY10" fmla="*/ 767948 h 1107618"/>
              <a:gd name="connsiteX11" fmla="*/ 930273 w 1098138"/>
              <a:gd name="connsiteY11" fmla="*/ 841790 h 1107618"/>
              <a:gd name="connsiteX12" fmla="*/ 885975 w 1098138"/>
              <a:gd name="connsiteY12" fmla="*/ 871326 h 1107618"/>
              <a:gd name="connsiteX13" fmla="*/ 826910 w 1098138"/>
              <a:gd name="connsiteY13" fmla="*/ 886094 h 1107618"/>
              <a:gd name="connsiteX14" fmla="*/ 797377 w 1098138"/>
              <a:gd name="connsiteY14" fmla="*/ 915631 h 1107618"/>
              <a:gd name="connsiteX15" fmla="*/ 738312 w 1098138"/>
              <a:gd name="connsiteY15" fmla="*/ 945167 h 1107618"/>
              <a:gd name="connsiteX16" fmla="*/ 723546 w 1098138"/>
              <a:gd name="connsiteY16" fmla="*/ 989472 h 1107618"/>
              <a:gd name="connsiteX17" fmla="*/ 634949 w 1098138"/>
              <a:gd name="connsiteY17" fmla="*/ 1048545 h 1107618"/>
              <a:gd name="connsiteX18" fmla="*/ 634949 w 1098138"/>
              <a:gd name="connsiteY18" fmla="*/ 1048545 h 1107618"/>
              <a:gd name="connsiteX19" fmla="*/ 546351 w 1098138"/>
              <a:gd name="connsiteY19" fmla="*/ 1078081 h 1107618"/>
              <a:gd name="connsiteX20" fmla="*/ 457754 w 1098138"/>
              <a:gd name="connsiteY20" fmla="*/ 1107618 h 1107618"/>
              <a:gd name="connsiteX21" fmla="*/ 162429 w 1098138"/>
              <a:gd name="connsiteY21" fmla="*/ 1092850 h 1107618"/>
              <a:gd name="connsiteX22" fmla="*/ 132896 w 1098138"/>
              <a:gd name="connsiteY22" fmla="*/ 1063313 h 1107618"/>
              <a:gd name="connsiteX23" fmla="*/ 44299 w 1098138"/>
              <a:gd name="connsiteY23" fmla="*/ 1004240 h 1107618"/>
              <a:gd name="connsiteX24" fmla="*/ 0 w 1098138"/>
              <a:gd name="connsiteY24" fmla="*/ 841790 h 1107618"/>
              <a:gd name="connsiteX25" fmla="*/ 29532 w 1098138"/>
              <a:gd name="connsiteY25" fmla="*/ 649803 h 1107618"/>
              <a:gd name="connsiteX26" fmla="*/ 44299 w 1098138"/>
              <a:gd name="connsiteY26" fmla="*/ 605498 h 1107618"/>
              <a:gd name="connsiteX27" fmla="*/ 103364 w 1098138"/>
              <a:gd name="connsiteY27" fmla="*/ 531657 h 1107618"/>
              <a:gd name="connsiteX28" fmla="*/ 103364 w 1098138"/>
              <a:gd name="connsiteY28" fmla="*/ 369206 h 1107618"/>
              <a:gd name="connsiteX29" fmla="*/ 73831 w 1098138"/>
              <a:gd name="connsiteY29" fmla="*/ 324901 h 1107618"/>
              <a:gd name="connsiteX30" fmla="*/ 29532 w 1098138"/>
              <a:gd name="connsiteY30" fmla="*/ 251060 h 1107618"/>
              <a:gd name="connsiteX31" fmla="*/ 14766 w 1098138"/>
              <a:gd name="connsiteY31" fmla="*/ 206755 h 1107618"/>
              <a:gd name="connsiteX32" fmla="*/ 29532 w 1098138"/>
              <a:gd name="connsiteY32" fmla="*/ 132914 h 1107618"/>
              <a:gd name="connsiteX33" fmla="*/ 59065 w 1098138"/>
              <a:gd name="connsiteY33" fmla="*/ 103378 h 1107618"/>
              <a:gd name="connsiteX34" fmla="*/ 162429 w 1098138"/>
              <a:gd name="connsiteY34" fmla="*/ 88610 h 110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98138" h="1107618">
                <a:moveTo>
                  <a:pt x="88597" y="103378"/>
                </a:moveTo>
                <a:cubicBezTo>
                  <a:pt x="187039" y="98455"/>
                  <a:pt x="285698" y="96797"/>
                  <a:pt x="383922" y="88610"/>
                </a:cubicBezTo>
                <a:cubicBezTo>
                  <a:pt x="404146" y="86924"/>
                  <a:pt x="424836" y="82918"/>
                  <a:pt x="442987" y="73841"/>
                </a:cubicBezTo>
                <a:cubicBezTo>
                  <a:pt x="455440" y="67614"/>
                  <a:pt x="460067" y="50532"/>
                  <a:pt x="472520" y="44305"/>
                </a:cubicBezTo>
                <a:cubicBezTo>
                  <a:pt x="500363" y="30382"/>
                  <a:pt x="531585" y="24614"/>
                  <a:pt x="561117" y="14768"/>
                </a:cubicBezTo>
                <a:lnTo>
                  <a:pt x="605416" y="0"/>
                </a:lnTo>
                <a:cubicBezTo>
                  <a:pt x="708780" y="4923"/>
                  <a:pt x="812384" y="6173"/>
                  <a:pt x="915507" y="14768"/>
                </a:cubicBezTo>
                <a:cubicBezTo>
                  <a:pt x="931019" y="16061"/>
                  <a:pt x="947652" y="19813"/>
                  <a:pt x="959806" y="29537"/>
                </a:cubicBezTo>
                <a:cubicBezTo>
                  <a:pt x="973664" y="40625"/>
                  <a:pt x="981402" y="57966"/>
                  <a:pt x="989338" y="73841"/>
                </a:cubicBezTo>
                <a:cubicBezTo>
                  <a:pt x="1050475" y="196131"/>
                  <a:pt x="949001" y="35477"/>
                  <a:pt x="1033637" y="162451"/>
                </a:cubicBezTo>
                <a:cubicBezTo>
                  <a:pt x="1094528" y="406046"/>
                  <a:pt x="1098138" y="370142"/>
                  <a:pt x="1033637" y="767948"/>
                </a:cubicBezTo>
                <a:cubicBezTo>
                  <a:pt x="1023734" y="829026"/>
                  <a:pt x="967355" y="823246"/>
                  <a:pt x="930273" y="841790"/>
                </a:cubicBezTo>
                <a:cubicBezTo>
                  <a:pt x="914400" y="849728"/>
                  <a:pt x="902287" y="864334"/>
                  <a:pt x="885975" y="871326"/>
                </a:cubicBezTo>
                <a:cubicBezTo>
                  <a:pt x="867322" y="879321"/>
                  <a:pt x="846598" y="881171"/>
                  <a:pt x="826910" y="886094"/>
                </a:cubicBezTo>
                <a:cubicBezTo>
                  <a:pt x="817066" y="895940"/>
                  <a:pt x="808961" y="907907"/>
                  <a:pt x="797377" y="915631"/>
                </a:cubicBezTo>
                <a:cubicBezTo>
                  <a:pt x="779062" y="927843"/>
                  <a:pt x="753876" y="929601"/>
                  <a:pt x="738312" y="945167"/>
                </a:cubicBezTo>
                <a:cubicBezTo>
                  <a:pt x="727305" y="956175"/>
                  <a:pt x="734553" y="978464"/>
                  <a:pt x="723546" y="989472"/>
                </a:cubicBezTo>
                <a:cubicBezTo>
                  <a:pt x="698449" y="1014573"/>
                  <a:pt x="664481" y="1028854"/>
                  <a:pt x="634949" y="1048545"/>
                </a:cubicBezTo>
                <a:lnTo>
                  <a:pt x="634949" y="1048545"/>
                </a:lnTo>
                <a:lnTo>
                  <a:pt x="546351" y="1078081"/>
                </a:lnTo>
                <a:lnTo>
                  <a:pt x="457754" y="1107618"/>
                </a:lnTo>
                <a:cubicBezTo>
                  <a:pt x="359312" y="1102695"/>
                  <a:pt x="260090" y="1106169"/>
                  <a:pt x="162429" y="1092850"/>
                </a:cubicBezTo>
                <a:cubicBezTo>
                  <a:pt x="148634" y="1090969"/>
                  <a:pt x="144034" y="1071668"/>
                  <a:pt x="132896" y="1063313"/>
                </a:cubicBezTo>
                <a:cubicBezTo>
                  <a:pt x="104501" y="1042014"/>
                  <a:pt x="44299" y="1004240"/>
                  <a:pt x="44299" y="1004240"/>
                </a:cubicBezTo>
                <a:cubicBezTo>
                  <a:pt x="10991" y="870992"/>
                  <a:pt x="27601" y="924605"/>
                  <a:pt x="0" y="841790"/>
                </a:cubicBezTo>
                <a:cubicBezTo>
                  <a:pt x="11900" y="734675"/>
                  <a:pt x="6281" y="731190"/>
                  <a:pt x="29532" y="649803"/>
                </a:cubicBezTo>
                <a:cubicBezTo>
                  <a:pt x="33808" y="634835"/>
                  <a:pt x="37338" y="619422"/>
                  <a:pt x="44299" y="605498"/>
                </a:cubicBezTo>
                <a:cubicBezTo>
                  <a:pt x="62928" y="568235"/>
                  <a:pt x="75892" y="559132"/>
                  <a:pt x="103364" y="531657"/>
                </a:cubicBezTo>
                <a:cubicBezTo>
                  <a:pt x="126422" y="462472"/>
                  <a:pt x="130914" y="470234"/>
                  <a:pt x="103364" y="369206"/>
                </a:cubicBezTo>
                <a:cubicBezTo>
                  <a:pt x="98695" y="352083"/>
                  <a:pt x="83675" y="339669"/>
                  <a:pt x="73831" y="324901"/>
                </a:cubicBezTo>
                <a:cubicBezTo>
                  <a:pt x="32000" y="199390"/>
                  <a:pt x="90342" y="352424"/>
                  <a:pt x="29532" y="251060"/>
                </a:cubicBezTo>
                <a:cubicBezTo>
                  <a:pt x="21524" y="237711"/>
                  <a:pt x="19688" y="221523"/>
                  <a:pt x="14766" y="206755"/>
                </a:cubicBezTo>
                <a:cubicBezTo>
                  <a:pt x="19688" y="182141"/>
                  <a:pt x="19645" y="155986"/>
                  <a:pt x="29532" y="132914"/>
                </a:cubicBezTo>
                <a:cubicBezTo>
                  <a:pt x="35016" y="120117"/>
                  <a:pt x="47127" y="110542"/>
                  <a:pt x="59065" y="103378"/>
                </a:cubicBezTo>
                <a:cubicBezTo>
                  <a:pt x="94052" y="82383"/>
                  <a:pt x="123202" y="88610"/>
                  <a:pt x="162429" y="88610"/>
                </a:cubicBezTo>
              </a:path>
            </a:pathLst>
          </a:cu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Enter string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229600" cy="4591050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single string can vibrate in many ways; when it vibrates in a different way it looks (from a distance) like a </a:t>
            </a:r>
            <a:r>
              <a:rPr lang="en-US" i="1" dirty="0" smtClean="0">
                <a:solidFill>
                  <a:schemeClr val="bg1"/>
                </a:solidFill>
              </a:rPr>
              <a:t>different particle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8"/>
          <p:cNvGrpSpPr/>
          <p:nvPr/>
        </p:nvGrpSpPr>
        <p:grpSpPr>
          <a:xfrm>
            <a:off x="1301806" y="2525368"/>
            <a:ext cx="1004105" cy="1565433"/>
            <a:chOff x="1301806" y="2525368"/>
            <a:chExt cx="1004105" cy="1565433"/>
          </a:xfrm>
        </p:grpSpPr>
        <p:sp>
          <p:nvSpPr>
            <p:cNvPr id="6" name="Oval 5"/>
            <p:cNvSpPr/>
            <p:nvPr/>
          </p:nvSpPr>
          <p:spPr>
            <a:xfrm>
              <a:off x="1301806" y="2806100"/>
              <a:ext cx="1004105" cy="1004105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584735" y="2525368"/>
              <a:ext cx="438251" cy="1565433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3093642" y="3110245"/>
            <a:ext cx="346903" cy="346903"/>
          </a:xfrm>
          <a:prstGeom prst="ellipse">
            <a:avLst/>
          </a:prstGeom>
          <a:gradFill>
            <a:gsLst>
              <a:gs pos="0">
                <a:srgbClr val="800000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2"/>
          <p:cNvSpPr>
            <a:spLocks noGrp="1"/>
          </p:cNvSpPr>
          <p:nvPr>
            <p:ph type="body" idx="1"/>
          </p:nvPr>
        </p:nvSpPr>
        <p:spPr>
          <a:xfrm>
            <a:off x="2320677" y="3457148"/>
            <a:ext cx="3200092" cy="1785237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 electron…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29"/>
          <p:cNvGrpSpPr/>
          <p:nvPr/>
        </p:nvGrpSpPr>
        <p:grpSpPr>
          <a:xfrm>
            <a:off x="5018708" y="2463106"/>
            <a:ext cx="1004105" cy="1565433"/>
            <a:chOff x="5018708" y="2463106"/>
            <a:chExt cx="1004105" cy="1565433"/>
          </a:xfrm>
        </p:grpSpPr>
        <p:sp>
          <p:nvSpPr>
            <p:cNvPr id="13" name="Oval 12"/>
            <p:cNvSpPr/>
            <p:nvPr/>
          </p:nvSpPr>
          <p:spPr>
            <a:xfrm>
              <a:off x="5018708" y="2743838"/>
              <a:ext cx="1004105" cy="1004105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2405491">
              <a:off x="5301637" y="2463106"/>
              <a:ext cx="438251" cy="1565433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 Placeholder 22"/>
          <p:cNvSpPr>
            <a:spLocks noGrp="1"/>
          </p:cNvSpPr>
          <p:nvPr>
            <p:ph type="body" idx="1"/>
          </p:nvPr>
        </p:nvSpPr>
        <p:spPr>
          <a:xfrm>
            <a:off x="6229537" y="3424422"/>
            <a:ext cx="3200092" cy="1785237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photon…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66241" y="3110245"/>
            <a:ext cx="280559" cy="280559"/>
          </a:xfrm>
          <a:prstGeom prst="ellipse">
            <a:avLst/>
          </a:prstGeom>
          <a:gradFill>
            <a:gsLst>
              <a:gs pos="0">
                <a:srgbClr val="DF9702"/>
              </a:gs>
              <a:gs pos="100000">
                <a:srgbClr val="FFF300"/>
              </a:gs>
            </a:gsLst>
          </a:gradFill>
          <a:ln>
            <a:solidFill>
              <a:srgbClr val="FFF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22"/>
          <p:cNvSpPr>
            <a:spLocks noGrp="1"/>
          </p:cNvSpPr>
          <p:nvPr>
            <p:ph type="body" idx="1"/>
          </p:nvPr>
        </p:nvSpPr>
        <p:spPr>
          <a:xfrm>
            <a:off x="4142045" y="5176139"/>
            <a:ext cx="3200092" cy="1785237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Even a graviton…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21"/>
          <p:cNvGrpSpPr/>
          <p:nvPr/>
        </p:nvGrpSpPr>
        <p:grpSpPr>
          <a:xfrm>
            <a:off x="2556626" y="4095326"/>
            <a:ext cx="1565433" cy="1565433"/>
            <a:chOff x="2792882" y="4154398"/>
            <a:chExt cx="1565433" cy="1565433"/>
          </a:xfrm>
        </p:grpSpPr>
        <p:sp>
          <p:nvSpPr>
            <p:cNvPr id="18" name="Oval 17"/>
            <p:cNvSpPr/>
            <p:nvPr/>
          </p:nvSpPr>
          <p:spPr>
            <a:xfrm>
              <a:off x="3093642" y="4421715"/>
              <a:ext cx="1004105" cy="1004105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2405491">
              <a:off x="3324780" y="4154398"/>
              <a:ext cx="438251" cy="1565433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8852474">
              <a:off x="3356473" y="4132088"/>
              <a:ext cx="438251" cy="1565433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4885809" y="4751851"/>
            <a:ext cx="280559" cy="280559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300"/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rgbClr val="FF0000"/>
                </a:gs>
                <a:gs pos="100000">
                  <a:srgbClr val="FFF3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346104" y="5780401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Gravity now works out!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6" grpId="0" build="p"/>
      <p:bldP spid="17" grpId="0" animBg="1"/>
      <p:bldP spid="19" grpId="0" build="p"/>
      <p:bldP spid="27" grpId="0" animBg="1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problems…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idx="1"/>
          </p:nvPr>
        </p:nvSpPr>
        <p:spPr>
          <a:xfrm>
            <a:off x="4645025" y="1805025"/>
            <a:ext cx="4040188" cy="4591050"/>
          </a:xfrm>
        </p:spPr>
        <p:txBody>
          <a:bodyPr anchor="t">
            <a:normAutofit/>
          </a:bodyPr>
          <a:lstStyle/>
          <a:p>
            <a:pPr>
              <a:buFontTx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 gravitons work out. </a:t>
            </a:r>
          </a:p>
          <a:p>
            <a:pPr>
              <a:buFontTx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But</a:t>
            </a:r>
            <a:r>
              <a:rPr lang="en-US" dirty="0" smtClean="0">
                <a:solidFill>
                  <a:schemeClr val="bg1"/>
                </a:solidFill>
              </a:rPr>
              <a:t>: string theory says there are ten dimensions!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We need to curl up the extra six somehow.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Many ways to do it -- each way gives us a </a:t>
            </a:r>
            <a:r>
              <a:rPr lang="en-US" i="1" dirty="0" smtClean="0">
                <a:solidFill>
                  <a:schemeClr val="bg1"/>
                </a:solidFill>
              </a:rPr>
              <a:t>different universe!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alabi-spin.gif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7200" y="1805025"/>
            <a:ext cx="3785463" cy="3785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“</a:t>
            </a:r>
            <a:r>
              <a:rPr lang="en-US" dirty="0" err="1" smtClean="0">
                <a:solidFill>
                  <a:schemeClr val="bg1"/>
                </a:solidFill>
              </a:rPr>
              <a:t>Multiverse</a:t>
            </a:r>
            <a:r>
              <a:rPr lang="en-US" dirty="0" smtClean="0">
                <a:solidFill>
                  <a:schemeClr val="bg1"/>
                </a:solidFill>
              </a:rPr>
              <a:t>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79" y="1949407"/>
            <a:ext cx="4480521" cy="3276643"/>
          </a:xfrm>
          <a:prstGeom prst="rect">
            <a:avLst/>
          </a:prstGeom>
        </p:spPr>
      </p:pic>
      <p:sp>
        <p:nvSpPr>
          <p:cNvPr id="9" name="Text Placeholder 22"/>
          <p:cNvSpPr>
            <a:spLocks noGrp="1"/>
          </p:cNvSpPr>
          <p:nvPr>
            <p:ph type="body" idx="1"/>
          </p:nvPr>
        </p:nvSpPr>
        <p:spPr>
          <a:xfrm>
            <a:off x="457200" y="1710044"/>
            <a:ext cx="3380283" cy="3841170"/>
          </a:xfrm>
        </p:spPr>
        <p:txBody>
          <a:bodyPr anchor="t">
            <a:normAutofit/>
          </a:bodyPr>
          <a:lstStyle/>
          <a:p>
            <a:pPr>
              <a:buFontTx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 landscape of many universes– the </a:t>
            </a:r>
            <a:r>
              <a:rPr lang="en-US" i="1" dirty="0" err="1" smtClean="0">
                <a:solidFill>
                  <a:schemeClr val="bg1"/>
                </a:solidFill>
              </a:rPr>
              <a:t>multi</a:t>
            </a:r>
            <a:r>
              <a:rPr lang="en-US" dirty="0" err="1" smtClean="0">
                <a:solidFill>
                  <a:schemeClr val="bg1"/>
                </a:solidFill>
              </a:rPr>
              <a:t>verse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We don’t know how to find our one! 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If string theory is correct, our universe is in there somewhere…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6682" y="3630629"/>
            <a:ext cx="17571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00" dirty="0" smtClean="0">
                <a:solidFill>
                  <a:schemeClr val="bg2"/>
                </a:solidFill>
              </a:rPr>
              <a:t>?</a:t>
            </a:r>
            <a:endParaRPr lang="en-US" sz="8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249" y="1019041"/>
            <a:ext cx="3362678" cy="463716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33376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 don’t know.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53901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 need </a:t>
            </a:r>
            <a:r>
              <a:rPr kumimoji="0" lang="en-US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 </a:t>
            </a:r>
            <a:r>
              <a:rPr kumimoji="0" lang="en-US" sz="4400" b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 find out!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233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Is string theory right?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Summary of Particles and Strings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229" y="1417638"/>
            <a:ext cx="433251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Everything in this world is made of particles (even forces!)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Gravity only works if we say all particles are vibrations of strings.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But then we get awkward stuff – extra dimensions and an extremely large number of possible universes!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Nobody knows how to resolve this (yet)!</a:t>
            </a:r>
          </a:p>
          <a:p>
            <a:pPr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353071" y="1406367"/>
            <a:ext cx="2609742" cy="1565433"/>
            <a:chOff x="5353071" y="1406367"/>
            <a:chExt cx="2609742" cy="1565433"/>
          </a:xfrm>
        </p:grpSpPr>
        <p:grpSp>
          <p:nvGrpSpPr>
            <p:cNvPr id="4" name="Group 21"/>
            <p:cNvGrpSpPr/>
            <p:nvPr/>
          </p:nvGrpSpPr>
          <p:grpSpPr>
            <a:xfrm>
              <a:off x="5353071" y="1406367"/>
              <a:ext cx="1565433" cy="1565433"/>
              <a:chOff x="2792882" y="4154398"/>
              <a:chExt cx="1565433" cy="1565433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3093642" y="4421715"/>
                <a:ext cx="1004105" cy="1004105"/>
              </a:xfrm>
              <a:prstGeom prst="ellipse">
                <a:avLst/>
              </a:pr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 rot="2405491">
                <a:off x="3324780" y="4154398"/>
                <a:ext cx="438251" cy="1565433"/>
              </a:xfrm>
              <a:prstGeom prst="ellipse">
                <a:avLst/>
              </a:pr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 rot="18852474">
                <a:off x="3356473" y="4132088"/>
                <a:ext cx="438251" cy="1565433"/>
              </a:xfrm>
              <a:prstGeom prst="ellipse">
                <a:avLst/>
              </a:pr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Oval 8"/>
            <p:cNvSpPr/>
            <p:nvPr/>
          </p:nvSpPr>
          <p:spPr>
            <a:xfrm>
              <a:off x="7682254" y="2062892"/>
              <a:ext cx="280559" cy="280559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300"/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FF0000"/>
                  </a:gs>
                  <a:gs pos="100000">
                    <a:srgbClr val="FFF30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954" y="2928994"/>
            <a:ext cx="3104846" cy="227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Summary of Atoms and Strings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08778"/>
            <a:ext cx="82295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Atoms, which make up everything on earth, behave in weird ways at very low temperatures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What other useful and interesting things can you do with </a:t>
            </a:r>
            <a:r>
              <a:rPr lang="en-US" sz="3200" dirty="0" err="1" smtClean="0">
                <a:solidFill>
                  <a:schemeClr val="bg1"/>
                </a:solidFill>
              </a:rPr>
              <a:t>ultracold</a:t>
            </a:r>
            <a:r>
              <a:rPr lang="en-US" sz="3200" dirty="0" smtClean="0">
                <a:solidFill>
                  <a:schemeClr val="bg1"/>
                </a:solidFill>
              </a:rPr>
              <a:t> atoms?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The things that make up atoms and forces can be described as vibrations of strings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How do you explain the extra dimensions and numerous possible universes?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These are many interesting and fun questions to be answered for a long time to come!</a:t>
            </a:r>
          </a:p>
          <a:p>
            <a:pPr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65488" y="3200400"/>
            <a:ext cx="2686050" cy="914400"/>
          </a:xfrm>
        </p:spPr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en-US" sz="4400" dirty="0" smtClean="0">
                <a:solidFill>
                  <a:schemeClr val="bg1"/>
                </a:solidFill>
                <a:cs typeface="Aharoni" pitchFamily="2" charset="-79"/>
              </a:rPr>
              <a:t>Thank you!</a:t>
            </a:r>
          </a:p>
        </p:txBody>
      </p:sp>
      <p:pic>
        <p:nvPicPr>
          <p:cNvPr id="135172" name="Picture 4" descr="nabilstandrigh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1295400" y="2590800"/>
            <a:ext cx="1482725" cy="2185988"/>
          </a:xfrm>
          <a:noFill/>
        </p:spPr>
      </p:pic>
      <p:graphicFrame>
        <p:nvGraphicFramePr>
          <p:cNvPr id="135177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400800" y="2514600"/>
          <a:ext cx="1162050" cy="2187575"/>
        </p:xfrm>
        <a:graphic>
          <a:graphicData uri="http://schemas.openxmlformats.org/presentationml/2006/ole">
            <p:oleObj spid="_x0000_s1026" name="Image" r:id="rId5" imgW="4114286" imgH="7746032" progId="">
              <p:embed/>
            </p:oleObj>
          </a:graphicData>
        </a:graphic>
      </p:graphicFrame>
      <p:sp>
        <p:nvSpPr>
          <p:cNvPr id="135178" name="Text Box 10"/>
          <p:cNvSpPr txBox="1">
            <a:spLocks noChangeArrowheads="1"/>
          </p:cNvSpPr>
          <p:nvPr/>
        </p:nvSpPr>
        <p:spPr bwMode="auto">
          <a:xfrm>
            <a:off x="1371600" y="4648200"/>
            <a:ext cx="1419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niqbal@mit.edu</a:t>
            </a:r>
          </a:p>
        </p:txBody>
      </p:sp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6248400" y="4648200"/>
            <a:ext cx="15243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hmiyake@mit.edu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  <p:bldP spid="135178" grpId="0"/>
      <p:bldP spid="13517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1048</Words>
  <Application>Microsoft Office PowerPoint</Application>
  <PresentationFormat>On-screen Show (4:3)</PresentationFormat>
  <Paragraphs>197</Paragraphs>
  <Slides>33</Slides>
  <Notes>33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1_Office Theme</vt:lpstr>
      <vt:lpstr>Image</vt:lpstr>
      <vt:lpstr>From ULTRACOLD Atoms to SUPERSTRING Theory!</vt:lpstr>
      <vt:lpstr>We are All Made of Atoms</vt:lpstr>
      <vt:lpstr>OK, Now What?</vt:lpstr>
      <vt:lpstr>Why go COLD?</vt:lpstr>
      <vt:lpstr>What is temperature?</vt:lpstr>
      <vt:lpstr>What is “Ultracold”?</vt:lpstr>
      <vt:lpstr>Very Weird Fact About the World</vt:lpstr>
      <vt:lpstr>Slide 8</vt:lpstr>
      <vt:lpstr>Laser Cooling of Atoms I</vt:lpstr>
      <vt:lpstr>Laser Cooling of Atoms II</vt:lpstr>
      <vt:lpstr>Ultracold Atoms!</vt:lpstr>
      <vt:lpstr>Cool Stuff with a BEC</vt:lpstr>
      <vt:lpstr>BEC in a Lattice</vt:lpstr>
      <vt:lpstr>BEC in a Lattice as a Simulator</vt:lpstr>
      <vt:lpstr>ULTRACOLD Atoms Summary</vt:lpstr>
      <vt:lpstr>Particles and string theory</vt:lpstr>
      <vt:lpstr>Particles are important.</vt:lpstr>
      <vt:lpstr>Slide 18</vt:lpstr>
      <vt:lpstr>Things are made of smaller things.</vt:lpstr>
      <vt:lpstr>But is matter all?</vt:lpstr>
      <vt:lpstr>Our favorite force:</vt:lpstr>
      <vt:lpstr>Why is it our favorite?</vt:lpstr>
      <vt:lpstr>But what is it, really?</vt:lpstr>
      <vt:lpstr>All forces come from particles.</vt:lpstr>
      <vt:lpstr>The problem of gravity</vt:lpstr>
      <vt:lpstr>What do we do?</vt:lpstr>
      <vt:lpstr>Enter string theory</vt:lpstr>
      <vt:lpstr>The problems…</vt:lpstr>
      <vt:lpstr>The “Multiverse”</vt:lpstr>
      <vt:lpstr>Is string theory right?</vt:lpstr>
      <vt:lpstr>Summary of Particles and Strings</vt:lpstr>
      <vt:lpstr>Summary of Atoms and Strings</vt:lpstr>
      <vt:lpstr>Slide 33</vt:lpstr>
    </vt:vector>
  </TitlesOfParts>
  <Company>MIT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String theory</dc:title>
  <dc:creator>Nabil Iqbal</dc:creator>
  <cp:lastModifiedBy>Hiro Miyake</cp:lastModifiedBy>
  <cp:revision>33</cp:revision>
  <dcterms:created xsi:type="dcterms:W3CDTF">2010-11-19T02:17:17Z</dcterms:created>
  <dcterms:modified xsi:type="dcterms:W3CDTF">2011-03-07T23:34:29Z</dcterms:modified>
</cp:coreProperties>
</file>