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3" r:id="rId3"/>
    <p:sldId id="274" r:id="rId4"/>
    <p:sldId id="258" r:id="rId5"/>
    <p:sldId id="277" r:id="rId6"/>
    <p:sldId id="262" r:id="rId7"/>
    <p:sldId id="263" r:id="rId8"/>
    <p:sldId id="264" r:id="rId9"/>
    <p:sldId id="265" r:id="rId10"/>
    <p:sldId id="259" r:id="rId11"/>
    <p:sldId id="279" r:id="rId12"/>
    <p:sldId id="261" r:id="rId13"/>
    <p:sldId id="266" r:id="rId14"/>
    <p:sldId id="260" r:id="rId15"/>
    <p:sldId id="267" r:id="rId16"/>
    <p:sldId id="280" r:id="rId17"/>
    <p:sldId id="27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6201" autoAdjust="0"/>
  </p:normalViewPr>
  <p:slideViewPr>
    <p:cSldViewPr snapToGrid="0">
      <p:cViewPr varScale="1">
        <p:scale>
          <a:sx n="68" d="100"/>
          <a:sy n="68" d="100"/>
        </p:scale>
        <p:origin x="-119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73897-6CBB-4657-AF99-ECDBE9ED39EA}" type="datetimeFigureOut">
              <a:rPr lang="en-US" smtClean="0"/>
              <a:t>7/11/20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73ED-662B-4DF8-B563-AD33D75A7EEC}" type="slidenum">
              <a:rPr lang="en-US" smtClean="0"/>
              <a:t>‹#›</a:t>
            </a:fld>
            <a:endParaRPr lang="en-US"/>
          </a:p>
        </p:txBody>
      </p:sp>
    </p:spTree>
    <p:extLst>
      <p:ext uri="{BB962C8B-B14F-4D97-AF65-F5344CB8AC3E}">
        <p14:creationId xmlns:p14="http://schemas.microsoft.com/office/powerpoint/2010/main" val="167111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ionalaffairs.com/storage/app/uploads/public/58e/1a4/982/58e1a4982867b814801907.pdf" TargetMode="External"/><Relationship Id="rId4" Type="http://schemas.openxmlformats.org/officeDocument/2006/relationships/hyperlink" Target="http://www.dotnews.com/columns/2014/glorious-three-decker" TargetMode="External"/><Relationship Id="rId5" Type="http://schemas.openxmlformats.org/officeDocument/2006/relationships/hyperlink" Target="http://www.sidewalkmemories.org/archives/The%20Three-Deckers%20of%20Dorchester.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lived here for three years now. Moving from Colorado, where everything is relatively new (oldest building I ever visited</a:t>
            </a:r>
            <a:r>
              <a:rPr lang="en-US" baseline="0" dirty="0" smtClean="0"/>
              <a:t> there was from the 1870s) to here where everything is super old. New perspective.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2</a:t>
            </a:fld>
            <a:endParaRPr lang="en-US"/>
          </a:p>
        </p:txBody>
      </p:sp>
    </p:spTree>
    <p:extLst>
      <p:ext uri="{BB962C8B-B14F-4D97-AF65-F5344CB8AC3E}">
        <p14:creationId xmlns:p14="http://schemas.microsoft.com/office/powerpoint/2010/main" val="235151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Between </a:t>
            </a:r>
            <a:r>
              <a:rPr lang="en-US" sz="1200" b="1" i="0" u="none" strike="noStrike" kern="1200" dirty="0" smtClean="0">
                <a:solidFill>
                  <a:schemeClr val="tx1"/>
                </a:solidFill>
                <a:effectLst/>
                <a:latin typeface="+mn-lt"/>
                <a:ea typeface="+mn-ea"/>
                <a:cs typeface="+mn-cs"/>
                <a:hlinkClick r:id="rId3"/>
              </a:rPr>
              <a:t>1880 and 1930, 16,000 triple </a:t>
            </a:r>
            <a:r>
              <a:rPr lang="en-US" sz="1200" b="1" i="0" u="none" strike="noStrike" kern="1200" dirty="0" err="1" smtClean="0">
                <a:solidFill>
                  <a:schemeClr val="tx1"/>
                </a:solidFill>
                <a:effectLst/>
                <a:latin typeface="+mn-lt"/>
                <a:ea typeface="+mn-ea"/>
                <a:cs typeface="+mn-cs"/>
                <a:hlinkClick r:id="rId3"/>
              </a:rPr>
              <a:t>deckers</a:t>
            </a:r>
            <a:r>
              <a:rPr lang="en-US" sz="1200" b="1" i="0" u="none" strike="noStrike" kern="1200" dirty="0" smtClean="0">
                <a:solidFill>
                  <a:schemeClr val="tx1"/>
                </a:solidFill>
                <a:effectLst/>
                <a:latin typeface="+mn-lt"/>
                <a:ea typeface="+mn-ea"/>
                <a:cs typeface="+mn-cs"/>
                <a:hlinkClick r:id="rId3"/>
              </a:rPr>
              <a:t> housing about 192,000 people sprang up in Boston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Offered a path to</a:t>
            </a:r>
            <a:r>
              <a:rPr lang="en-US" sz="1200" b="0" i="0" kern="1200" baseline="0" dirty="0" smtClean="0">
                <a:solidFill>
                  <a:schemeClr val="tx1"/>
                </a:solidFill>
                <a:effectLst/>
                <a:latin typeface="+mn-lt"/>
                <a:ea typeface="+mn-ea"/>
                <a:cs typeface="+mn-cs"/>
              </a:rPr>
              <a:t> working and middle class home ownership</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Windows are carefully placed. </a:t>
            </a:r>
            <a:r>
              <a:rPr lang="en-US" sz="1200" b="0" i="0" kern="1200" dirty="0" smtClean="0">
                <a:solidFill>
                  <a:schemeClr val="tx1"/>
                </a:solidFill>
                <a:effectLst/>
                <a:latin typeface="+mn-lt"/>
                <a:ea typeface="+mn-ea"/>
                <a:cs typeface="+mn-cs"/>
              </a:rPr>
              <a:t>Three-deckers feature multiple street-facing front bays, and most buildings boast windows on all four sides to let in natural light from every angle. As the </a:t>
            </a:r>
            <a:r>
              <a:rPr lang="en-US" sz="1200" b="0" i="1" u="none" strike="noStrike" kern="1200" dirty="0" smtClean="0">
                <a:solidFill>
                  <a:schemeClr val="tx1"/>
                </a:solidFill>
                <a:effectLst/>
                <a:latin typeface="+mn-lt"/>
                <a:ea typeface="+mn-ea"/>
                <a:cs typeface="+mn-cs"/>
                <a:hlinkClick r:id="rId4"/>
              </a:rPr>
              <a:t>Dorchester Reporter</a:t>
            </a:r>
            <a:r>
              <a:rPr lang="en-US" sz="1200" b="0" i="0" kern="1200" dirty="0" smtClean="0">
                <a:solidFill>
                  <a:schemeClr val="tx1"/>
                </a:solidFill>
                <a:effectLst/>
                <a:latin typeface="+mn-lt"/>
                <a:ea typeface="+mn-ea"/>
                <a:cs typeface="+mn-cs"/>
              </a:rPr>
              <a:t> notes, when three-deckers are lined up next to each other, so are the side windows, allowing for residents to have awkwardly direct sight lines into adjacent units. Oh, hello, neighbor!</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Columns are a defining quality.</a:t>
            </a:r>
            <a:r>
              <a:rPr lang="en-US" sz="1200" b="0" i="0" kern="1200" dirty="0" smtClean="0">
                <a:solidFill>
                  <a:schemeClr val="tx1"/>
                </a:solidFill>
                <a:effectLst/>
                <a:latin typeface="+mn-lt"/>
                <a:ea typeface="+mn-ea"/>
                <a:cs typeface="+mn-cs"/>
              </a:rPr>
              <a:t> Columns are also minimally decorated and support the building’s characteristic porches. Front porch pillars can extend beyond the first floor, framing second- and third-level porches. The columns are part of the several strong vertical lines seen on a three-decker’s facade that chop up living spaces into sections. They cross with horizontal lines at each level, separating each of the three units.</a:t>
            </a:r>
          </a:p>
          <a:p>
            <a:r>
              <a:rPr lang="en-US" sz="1200" b="1" i="0" kern="1200" dirty="0" smtClean="0">
                <a:solidFill>
                  <a:schemeClr val="tx1"/>
                </a:solidFill>
                <a:effectLst/>
                <a:latin typeface="+mn-lt"/>
                <a:ea typeface="+mn-ea"/>
                <a:cs typeface="+mn-cs"/>
              </a:rPr>
              <a:t>3. If it weren’t for flat roofs, they might look like abnormally tall houses. </a:t>
            </a:r>
            <a:r>
              <a:rPr lang="en-US" sz="1200" b="0" i="0" kern="1200" dirty="0" smtClean="0">
                <a:solidFill>
                  <a:schemeClr val="tx1"/>
                </a:solidFill>
                <a:effectLst/>
                <a:latin typeface="+mn-lt"/>
                <a:ea typeface="+mn-ea"/>
                <a:cs typeface="+mn-cs"/>
              </a:rPr>
              <a:t>While three-deckers already resemble three, tiny, stacked houses, their flat roofs make them characteristically urban. “As architecture, they are curious forms, part urban and part suburban,” </a:t>
            </a:r>
            <a:r>
              <a:rPr lang="en-US" sz="1200" b="0" i="0" u="none" strike="noStrike" kern="1200" dirty="0" smtClean="0">
                <a:solidFill>
                  <a:schemeClr val="tx1"/>
                </a:solidFill>
                <a:effectLst/>
                <a:latin typeface="+mn-lt"/>
                <a:ea typeface="+mn-ea"/>
                <a:cs typeface="+mn-cs"/>
                <a:hlinkClick r:id="rId5"/>
              </a:rPr>
              <a:t>writes</a:t>
            </a:r>
            <a:r>
              <a:rPr lang="en-US" sz="1200" b="0" i="0" kern="1200" dirty="0" smtClean="0">
                <a:solidFill>
                  <a:schemeClr val="tx1"/>
                </a:solidFill>
                <a:effectLst/>
                <a:latin typeface="+mn-lt"/>
                <a:ea typeface="+mn-ea"/>
                <a:cs typeface="+mn-cs"/>
              </a:rPr>
              <a:t> Arthur </a:t>
            </a:r>
            <a:r>
              <a:rPr lang="en-US" sz="1200" b="0" i="0" kern="1200" dirty="0" err="1" smtClean="0">
                <a:solidFill>
                  <a:schemeClr val="tx1"/>
                </a:solidFill>
                <a:effectLst/>
                <a:latin typeface="+mn-lt"/>
                <a:ea typeface="+mn-ea"/>
                <a:cs typeface="+mn-cs"/>
              </a:rPr>
              <a:t>Krim</a:t>
            </a:r>
            <a:r>
              <a:rPr lang="en-US" sz="1200" b="0" i="0" kern="1200" dirty="0" smtClean="0">
                <a:solidFill>
                  <a:schemeClr val="tx1"/>
                </a:solidFill>
                <a:effectLst/>
                <a:latin typeface="+mn-lt"/>
                <a:ea typeface="+mn-ea"/>
                <a:cs typeface="+mn-cs"/>
              </a:rPr>
              <a:t> in </a:t>
            </a:r>
            <a:r>
              <a:rPr lang="en-US" sz="1200" b="0" i="1" kern="1200" dirty="0" smtClean="0">
                <a:solidFill>
                  <a:schemeClr val="tx1"/>
                </a:solidFill>
                <a:effectLst/>
                <a:latin typeface="+mn-lt"/>
                <a:ea typeface="+mn-ea"/>
                <a:cs typeface="+mn-cs"/>
              </a:rPr>
              <a:t>The Three-Deckers of Dorchester</a:t>
            </a:r>
            <a:r>
              <a:rPr lang="en-US" sz="1200" b="0" i="0" kern="1200" dirty="0" smtClean="0">
                <a:solidFill>
                  <a:schemeClr val="tx1"/>
                </a:solidFill>
                <a:effectLst/>
                <a:latin typeface="+mn-lt"/>
                <a:ea typeface="+mn-ea"/>
                <a:cs typeface="+mn-cs"/>
              </a:rPr>
              <a:t>. “They look like apartments transformed into houses, or perhaps houses overgrown into apartments. They have the flat roofs of the city, but the wooden walls of the country. They appear as row houses transplanted into the suburbs.”</a:t>
            </a:r>
          </a:p>
          <a:p>
            <a:r>
              <a:rPr lang="en-US" sz="1200" b="1" i="0"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Three-deckers are always constructed of wood.</a:t>
            </a:r>
            <a:r>
              <a:rPr lang="en-US" sz="1200" b="0" i="0" kern="1200" dirty="0" smtClean="0">
                <a:solidFill>
                  <a:schemeClr val="tx1"/>
                </a:solidFill>
                <a:effectLst/>
                <a:latin typeface="+mn-lt"/>
                <a:ea typeface="+mn-ea"/>
                <a:cs typeface="+mn-cs"/>
              </a:rPr>
              <a:t> While other cities were building row houses made of stone and brick, Boston, Worcester, Fall River, and other New England towns stuck with the relatively inexpensive material early settlers had sworn by. A 1977 Boston Redevelopment Authority </a:t>
            </a:r>
            <a:r>
              <a:rPr lang="en-US" sz="1200" b="0" i="0" u="none" strike="noStrike" kern="1200" dirty="0" smtClean="0">
                <a:solidFill>
                  <a:schemeClr val="tx1"/>
                </a:solidFill>
                <a:effectLst/>
                <a:latin typeface="+mn-lt"/>
                <a:ea typeface="+mn-ea"/>
                <a:cs typeface="+mn-cs"/>
                <a:hlinkClick r:id="rId5"/>
              </a:rPr>
              <a:t>report</a:t>
            </a:r>
            <a:r>
              <a:rPr lang="en-US" sz="1200" b="0" i="0" kern="1200" dirty="0" smtClean="0">
                <a:solidFill>
                  <a:schemeClr val="tx1"/>
                </a:solidFill>
                <a:effectLst/>
                <a:latin typeface="+mn-lt"/>
                <a:ea typeface="+mn-ea"/>
                <a:cs typeface="+mn-cs"/>
              </a:rPr>
              <a:t> cites that the first wooden three-deckers sprang up in South Boston and Roxbury, where wood wasn’t prohibited by city fire laws. Wood proved to be practical and easy to build with when waves of immigrants came to New England after the Civil War.</a:t>
            </a:r>
          </a:p>
          <a:p>
            <a:r>
              <a:rPr lang="en-US" sz="1200" b="1" i="0" kern="12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 single front door leads into the building.</a:t>
            </a:r>
            <a:r>
              <a:rPr lang="en-US" sz="1200" b="0" i="0" kern="1200" dirty="0" smtClean="0">
                <a:solidFill>
                  <a:schemeClr val="tx1"/>
                </a:solidFill>
                <a:effectLst/>
                <a:latin typeface="+mn-lt"/>
                <a:ea typeface="+mn-ea"/>
                <a:cs typeface="+mn-cs"/>
              </a:rPr>
              <a:t> The street entrance is almost always situated on a front porch. It provides access to the first-floor unit as well as to a stairway leading to the upper two. There are, of course, rear doors, opening to a three-decker’s hallmark back porches, which are not often visible from the street.</a:t>
            </a:r>
          </a:p>
          <a:p>
            <a:r>
              <a:rPr lang="en-US" sz="1200" b="0" i="0" kern="1200" dirty="0" smtClean="0">
                <a:solidFill>
                  <a:schemeClr val="tx1"/>
                </a:solidFill>
                <a:effectLst/>
                <a:latin typeface="+mn-lt"/>
                <a:ea typeface="+mn-ea"/>
                <a:cs typeface="+mn-cs"/>
              </a:rPr>
              <a:t>And finally, for the record, Zimmerman confirmed both the terms “three-deckers” and “triple-deckers” are correct.</a:t>
            </a:r>
          </a:p>
          <a:p>
            <a:r>
              <a:rPr lang="en-US" sz="1200" b="0" i="0" kern="1200" dirty="0" smtClean="0">
                <a:solidFill>
                  <a:schemeClr val="tx1"/>
                </a:solidFill>
                <a:effectLst/>
                <a:latin typeface="+mn-lt"/>
                <a:ea typeface="+mn-ea"/>
                <a:cs typeface="+mn-cs"/>
              </a:rPr>
              <a:t>“I think I tend to say triple-deckers, but I think locally most folks call them three-deckers!” she says.</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14</a:t>
            </a:fld>
            <a:endParaRPr lang="en-US"/>
          </a:p>
        </p:txBody>
      </p:sp>
    </p:spTree>
    <p:extLst>
      <p:ext uri="{BB962C8B-B14F-4D97-AF65-F5344CB8AC3E}">
        <p14:creationId xmlns:p14="http://schemas.microsoft.com/office/powerpoint/2010/main" val="298021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square: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15</a:t>
            </a:fld>
            <a:endParaRPr lang="en-US"/>
          </a:p>
        </p:txBody>
      </p:sp>
    </p:spTree>
    <p:extLst>
      <p:ext uri="{BB962C8B-B14F-4D97-AF65-F5344CB8AC3E}">
        <p14:creationId xmlns:p14="http://schemas.microsoft.com/office/powerpoint/2010/main" val="217591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1958 – ollie smoot,</a:t>
            </a:r>
            <a:r>
              <a:rPr lang="en-US" baseline="0" dirty="0" smtClean="0"/>
              <a:t> frat bros measured him all the way across the bridge, prank</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16</a:t>
            </a:fld>
            <a:endParaRPr lang="en-US"/>
          </a:p>
        </p:txBody>
      </p:sp>
    </p:spTree>
    <p:extLst>
      <p:ext uri="{BB962C8B-B14F-4D97-AF65-F5344CB8AC3E}">
        <p14:creationId xmlns:p14="http://schemas.microsoft.com/office/powerpoint/2010/main" val="66627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to attend every week,</a:t>
            </a:r>
            <a:r>
              <a:rPr lang="en-US" baseline="0" dirty="0" smtClean="0"/>
              <a:t> don’t worry if you miss a week. I might refer to something but shouldn’t be an issue. Will upload all slide decks to HSSP class site. Please email me if you can’t access it. This class will be lecture based, with some optional assignments outside of class. I usually enjoy being interrupted but there are 87 of you signed up, so you can raise your hand in Zoom or type in the chat but know it’s possible I won’t get to you. If there’s something you’re dying for me to talk about (that you know or you want me to research) I’d love to hear it! We have five more weeks and can almost certainly fit it in.</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3</a:t>
            </a:fld>
            <a:endParaRPr lang="en-US"/>
          </a:p>
        </p:txBody>
      </p:sp>
    </p:spTree>
    <p:extLst>
      <p:ext uri="{BB962C8B-B14F-4D97-AF65-F5344CB8AC3E}">
        <p14:creationId xmlns:p14="http://schemas.microsoft.com/office/powerpoint/2010/main" val="310875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week one, no rhyme or reason to what I’m showing you this week except that I like the locations and they’re near me. We’re just </a:t>
            </a:r>
            <a:r>
              <a:rPr lang="en-US" baseline="0" dirty="0" err="1" smtClean="0"/>
              <a:t>boppin</a:t>
            </a:r>
            <a:r>
              <a:rPr lang="en-US" baseline="0" dirty="0" smtClean="0"/>
              <a:t>’ around this week. Some themes we talk about today will definitely come back in future tours.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4</a:t>
            </a:fld>
            <a:endParaRPr lang="en-US"/>
          </a:p>
        </p:txBody>
      </p:sp>
    </p:spTree>
    <p:extLst>
      <p:ext uri="{BB962C8B-B14F-4D97-AF65-F5344CB8AC3E}">
        <p14:creationId xmlns:p14="http://schemas.microsoft.com/office/powerpoint/2010/main" val="23113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regions of Cambridge to them. Say this is a</a:t>
            </a:r>
            <a:r>
              <a:rPr lang="en-US" baseline="0" dirty="0" smtClean="0"/>
              <a:t> pretty far distance, couldn’t do this if we were actually walking, not going to show these places in any logical geographic order</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5</a:t>
            </a:fld>
            <a:endParaRPr lang="en-US"/>
          </a:p>
        </p:txBody>
      </p:sp>
    </p:spTree>
    <p:extLst>
      <p:ext uri="{BB962C8B-B14F-4D97-AF65-F5344CB8AC3E}">
        <p14:creationId xmlns:p14="http://schemas.microsoft.com/office/powerpoint/2010/main" val="389817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supervillain lair</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7</a:t>
            </a:fld>
            <a:endParaRPr lang="en-US"/>
          </a:p>
        </p:txBody>
      </p:sp>
    </p:spTree>
    <p:extLst>
      <p:ext uri="{BB962C8B-B14F-4D97-AF65-F5344CB8AC3E}">
        <p14:creationId xmlns:p14="http://schemas.microsoft.com/office/powerpoint/2010/main" val="226982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Built on site of Building 20, used to house Radiation Lab in the 40’s, now an exhibit on the ground floor of</a:t>
            </a:r>
            <a:r>
              <a:rPr lang="en-US" baseline="0" dirty="0" smtClean="0"/>
              <a:t> State.</a:t>
            </a:r>
          </a:p>
          <a:p>
            <a:endParaRPr lang="en-US" baseline="0" dirty="0" smtClean="0"/>
          </a:p>
          <a:p>
            <a:r>
              <a:rPr lang="en-US" baseline="0" dirty="0" smtClean="0"/>
              <a:t>Other </a:t>
            </a:r>
            <a:r>
              <a:rPr lang="en-US" baseline="0" dirty="0" err="1" smtClean="0"/>
              <a:t>Gehry</a:t>
            </a:r>
            <a:r>
              <a:rPr lang="en-US" baseline="0" dirty="0" smtClean="0"/>
              <a:t> buildings: Weisman art center (Minnesota), Walt Disney Hall (LA), Dancing House (Prague)</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8</a:t>
            </a:fld>
            <a:endParaRPr lang="en-US"/>
          </a:p>
        </p:txBody>
      </p:sp>
    </p:spTree>
    <p:extLst>
      <p:ext uri="{BB962C8B-B14F-4D97-AF65-F5344CB8AC3E}">
        <p14:creationId xmlns:p14="http://schemas.microsoft.com/office/powerpoint/2010/main" val="260143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 Boston Bridge predated the Longfellow bridge</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9</a:t>
            </a:fld>
            <a:endParaRPr lang="en-US"/>
          </a:p>
        </p:txBody>
      </p:sp>
    </p:spTree>
    <p:extLst>
      <p:ext uri="{BB962C8B-B14F-4D97-AF65-F5344CB8AC3E}">
        <p14:creationId xmlns:p14="http://schemas.microsoft.com/office/powerpoint/2010/main" val="44949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Fox Cross Company</a:t>
            </a:r>
          </a:p>
          <a:p>
            <a:r>
              <a:rPr lang="en-US" sz="1200" b="0" i="0" kern="1200" dirty="0" smtClean="0">
                <a:solidFill>
                  <a:schemeClr val="tx1"/>
                </a:solidFill>
                <a:effectLst/>
                <a:latin typeface="+mn-lt"/>
                <a:ea typeface="+mn-ea"/>
                <a:cs typeface="+mn-cs"/>
              </a:rPr>
              <a:t>The candy bar that made them famous wasn’t launched until 1922 when they took vanilla flavored nougat, covered it with milk chocolate, and called it the Charleston Chew, trying to capitalize on the popular dance craze at the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Nabisco</a:t>
            </a:r>
          </a:p>
          <a:p>
            <a:r>
              <a:rPr lang="en-US" sz="1200" b="0" i="0" kern="1200" dirty="0" smtClean="0">
                <a:solidFill>
                  <a:schemeClr val="tx1"/>
                </a:solidFill>
                <a:effectLst/>
                <a:latin typeface="+mn-lt"/>
                <a:ea typeface="+mn-ea"/>
                <a:cs typeface="+mn-cs"/>
              </a:rPr>
              <a:t>The Kennedy Biscuit factory has stood here since 1869; it now stands as condominiums that bear the name Kennedy Biscuit Lofts.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Fig </a:t>
            </a:r>
            <a:r>
              <a:rPr lang="en-US" sz="1200" b="0" i="0" kern="1200" dirty="0" err="1" smtClean="0">
                <a:solidFill>
                  <a:schemeClr val="tx1"/>
                </a:solidFill>
                <a:effectLst/>
                <a:latin typeface="+mn-lt"/>
                <a:ea typeface="+mn-ea"/>
                <a:cs typeface="+mn-cs"/>
              </a:rPr>
              <a:t>Newtons</a:t>
            </a:r>
            <a:r>
              <a:rPr lang="en-US" sz="1200" b="0" i="0" kern="1200" dirty="0" smtClean="0">
                <a:solidFill>
                  <a:schemeClr val="tx1"/>
                </a:solidFill>
                <a:effectLst/>
                <a:latin typeface="+mn-lt"/>
                <a:ea typeface="+mn-ea"/>
                <a:cs typeface="+mn-cs"/>
              </a:rPr>
              <a:t> were first made here in 1891 and their shape, taste, and size have not changed since, even as Kennedy Biscuits merged with other bakeries in 1898 to form the National Biscuit Company, which we know as Nabisco, maker of Oreos and other cookies and crackers.</a:t>
            </a:r>
            <a:r>
              <a:rPr lang="en-US" dirty="0" smtClean="0"/>
              <a:t/>
            </a:r>
            <a:br>
              <a:rPr lang="en-US" dirty="0" smtClean="0"/>
            </a:br>
            <a:endParaRPr lang="en-US" dirty="0" smtClean="0"/>
          </a:p>
          <a:p>
            <a:r>
              <a:rPr lang="en-US" dirty="0" smtClean="0"/>
              <a:t>James O</a:t>
            </a:r>
            <a:r>
              <a:rPr lang="en-US" baseline="0" dirty="0" smtClean="0"/>
              <a:t> Welch</a:t>
            </a:r>
          </a:p>
          <a:p>
            <a:r>
              <a:rPr lang="en-US" sz="1200" b="0" i="0" kern="1200" dirty="0" smtClean="0">
                <a:solidFill>
                  <a:schemeClr val="tx1"/>
                </a:solidFill>
                <a:effectLst/>
                <a:latin typeface="+mn-lt"/>
                <a:ea typeface="+mn-ea"/>
                <a:cs typeface="+mn-cs"/>
              </a:rPr>
              <a:t> Tootsie Roll still produces more than 15 million Junior Mints a day, all from this location. Tootsie also bought out the Fox Cross company, the first stop on our tour, and continues to make Charleston Chews.</a:t>
            </a:r>
            <a:endParaRPr lang="en-US" dirty="0" smtClean="0"/>
          </a:p>
          <a:p>
            <a:endParaRPr lang="en-US" dirty="0" smtClean="0"/>
          </a:p>
          <a:p>
            <a:r>
              <a:rPr lang="en-US" dirty="0" err="1" smtClean="0"/>
              <a:t>Necco</a:t>
            </a:r>
            <a:endParaRPr lang="en-US" dirty="0" smtClean="0"/>
          </a:p>
          <a:p>
            <a:r>
              <a:rPr lang="en-US" sz="1200" b="0" i="0" kern="1200" dirty="0" smtClean="0">
                <a:solidFill>
                  <a:schemeClr val="tx1"/>
                </a:solidFill>
                <a:effectLst/>
                <a:latin typeface="+mn-lt"/>
                <a:ea typeface="+mn-ea"/>
                <a:cs typeface="+mn-cs"/>
              </a:rPr>
              <a:t>In 2004 NECCO moved production and headquarters to Revere and the building was occupied by Novartis Biomedical Research and the water tower was redesigned with a double helix.</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When built in 1927, this factory was the largest in the world devoted to candy making. In fact, many of the features that made the NECCO building state of the art in 1927 also made it ideal for conversion to lab space. Made of concrete instead of steel frame, the building resists vibrations, Floors between 9-14 inches thick can hold as much as 250 pounds per square foot, strong enough to support storage tanks, mixing vats, conveyer belts, and now robotics and screening machinery used in drug research.</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Novartis conversion of the factory was a $175 million project partly to remove sugar spores in the pores of the walls and sticky residue from the floors.</a:t>
            </a:r>
          </a:p>
          <a:p>
            <a:r>
              <a:rPr lang="en-US" dirty="0" smtClean="0"/>
              <a:t/>
            </a:r>
            <a:br>
              <a:rPr lang="en-US" dirty="0" smtClean="0"/>
            </a:br>
            <a:r>
              <a:rPr lang="en-US" sz="1200" b="0" i="0" kern="1200" dirty="0" smtClean="0">
                <a:solidFill>
                  <a:schemeClr val="tx1"/>
                </a:solidFill>
                <a:effectLst/>
                <a:latin typeface="+mn-lt"/>
                <a:ea typeface="+mn-ea"/>
                <a:cs typeface="+mn-cs"/>
              </a:rPr>
              <a:t>NECCO has one of the richest local histories in the industry. It dates back to 1847 when brothers Oliver and Silas Chase patented the first American candy machine and started producing sugar wafers. Early versions of the candy were distributed to Union soldiers during the Civil War. Today, the wafers are believed to be the oldest American product continuously manufactured and still sold in unchanged form. Today, NECCO is the oldest continuously operating candy company in the U.S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Squirrel Brand</a:t>
            </a:r>
          </a:p>
          <a:p>
            <a:r>
              <a:rPr lang="en-US" sz="1200" b="0" i="0" kern="1200" dirty="0" smtClean="0">
                <a:solidFill>
                  <a:schemeClr val="tx1"/>
                </a:solidFill>
                <a:effectLst/>
                <a:latin typeface="+mn-lt"/>
                <a:ea typeface="+mn-ea"/>
                <a:cs typeface="+mn-cs"/>
              </a:rPr>
              <a:t>Squirrel Brand produced nuts that were carried by Admiral Richard Byrd, who lead the first expedition to reach the South Pole by air. The nuts were also shipped all over the world during WW2.</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10</a:t>
            </a:fld>
            <a:endParaRPr lang="en-US"/>
          </a:p>
        </p:txBody>
      </p:sp>
    </p:spTree>
    <p:extLst>
      <p:ext uri="{BB962C8B-B14F-4D97-AF65-F5344CB8AC3E}">
        <p14:creationId xmlns:p14="http://schemas.microsoft.com/office/powerpoint/2010/main" val="138649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a retreat from the Battle of Bunker Hill, c</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12</a:t>
            </a:fld>
            <a:endParaRPr lang="en-US"/>
          </a:p>
        </p:txBody>
      </p:sp>
    </p:spTree>
    <p:extLst>
      <p:ext uri="{BB962C8B-B14F-4D97-AF65-F5344CB8AC3E}">
        <p14:creationId xmlns:p14="http://schemas.microsoft.com/office/powerpoint/2010/main" val="303049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DBA75-19DD-4DA5-9DE7-15D3B51DF6D7}"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76965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BA75-19DD-4DA5-9DE7-15D3B51DF6D7}"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528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BA75-19DD-4DA5-9DE7-15D3B51DF6D7}"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11670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BA75-19DD-4DA5-9DE7-15D3B51DF6D7}"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4416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8DBA75-19DD-4DA5-9DE7-15D3B51DF6D7}" type="datetimeFigureOut">
              <a:rPr lang="en-US" smtClean="0"/>
              <a:t>7/11/20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33342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DBA75-19DD-4DA5-9DE7-15D3B51DF6D7}"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5737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DBA75-19DD-4DA5-9DE7-15D3B51DF6D7}" type="datetimeFigureOut">
              <a:rPr lang="en-US" smtClean="0"/>
              <a:t>7/11/20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106379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DBA75-19DD-4DA5-9DE7-15D3B51DF6D7}" type="datetimeFigureOut">
              <a:rPr lang="en-US" smtClean="0"/>
              <a:t>7/11/20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41022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DBA75-19DD-4DA5-9DE7-15D3B51DF6D7}" type="datetimeFigureOut">
              <a:rPr lang="en-US" smtClean="0"/>
              <a:t>7/11/20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34570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8DBA75-19DD-4DA5-9DE7-15D3B51DF6D7}"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57051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8DBA75-19DD-4DA5-9DE7-15D3B51DF6D7}" type="datetimeFigureOut">
              <a:rPr lang="en-US" smtClean="0"/>
              <a:t>7/11/20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DDAC7-CED9-4957-87B5-02FB557A097F}" type="slidenum">
              <a:rPr lang="en-US" smtClean="0"/>
              <a:t>‹#›</a:t>
            </a:fld>
            <a:endParaRPr lang="en-US"/>
          </a:p>
        </p:txBody>
      </p:sp>
    </p:spTree>
    <p:extLst>
      <p:ext uri="{BB962C8B-B14F-4D97-AF65-F5344CB8AC3E}">
        <p14:creationId xmlns:p14="http://schemas.microsoft.com/office/powerpoint/2010/main" val="2073987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DBA75-19DD-4DA5-9DE7-15D3B51DF6D7}" type="datetimeFigureOut">
              <a:rPr lang="en-US" smtClean="0"/>
              <a:t>7/11/20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DDAC7-CED9-4957-87B5-02FB557A097F}" type="slidenum">
              <a:rPr lang="en-US" smtClean="0"/>
              <a:t>‹#›</a:t>
            </a:fld>
            <a:endParaRPr lang="en-US"/>
          </a:p>
        </p:txBody>
      </p:sp>
    </p:spTree>
    <p:extLst>
      <p:ext uri="{BB962C8B-B14F-4D97-AF65-F5344CB8AC3E}">
        <p14:creationId xmlns:p14="http://schemas.microsoft.com/office/powerpoint/2010/main" val="314156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21.jpeg"/><Relationship Id="rId5" Type="http://schemas.openxmlformats.org/officeDocument/2006/relationships/image" Target="../media/image53.png"/><Relationship Id="rId6" Type="http://schemas.openxmlformats.org/officeDocument/2006/relationships/image" Target="../media/image54.jpeg"/><Relationship Id="rId7" Type="http://schemas.openxmlformats.org/officeDocument/2006/relationships/hyperlink" Target="https://cambridgehistory.org/candy/index2.html" TargetMode="External"/><Relationship Id="rId8" Type="http://schemas.openxmlformats.org/officeDocument/2006/relationships/image" Target="../media/image55.jpeg"/><Relationship Id="rId9" Type="http://schemas.openxmlformats.org/officeDocument/2006/relationships/image" Target="../media/image56.gif"/><Relationship Id="rId10"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image" Target="../media/image75.png"/><Relationship Id="rId7" Type="http://schemas.openxmlformats.org/officeDocument/2006/relationships/image" Target="../media/image76.jpeg"/><Relationship Id="rId8" Type="http://schemas.openxmlformats.org/officeDocument/2006/relationships/image" Target="../media/image77.jpeg"/><Relationship Id="rId9" Type="http://schemas.openxmlformats.org/officeDocument/2006/relationships/image" Target="../media/image7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6" Type="http://schemas.openxmlformats.org/officeDocument/2006/relationships/image" Target="../media/image82.jpeg"/><Relationship Id="rId7" Type="http://schemas.openxmlformats.org/officeDocument/2006/relationships/image" Target="../media/image83.jpeg"/><Relationship Id="rId8" Type="http://schemas.openxmlformats.org/officeDocument/2006/relationships/image" Target="../media/image84.jpeg"/><Relationship Id="rId9" Type="http://schemas.openxmlformats.org/officeDocument/2006/relationships/image" Target="../media/image85.jpeg"/><Relationship Id="rId10" Type="http://schemas.openxmlformats.org/officeDocument/2006/relationships/image" Target="../media/image86.jpeg"/><Relationship Id="rId11" Type="http://schemas.openxmlformats.org/officeDocument/2006/relationships/image" Target="../media/image8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image" Target="../media/image90.jpeg"/><Relationship Id="rId6" Type="http://schemas.openxmlformats.org/officeDocument/2006/relationships/image" Target="../media/image91.jpeg"/><Relationship Id="rId7" Type="http://schemas.openxmlformats.org/officeDocument/2006/relationships/image" Target="../media/image92.jpeg"/><Relationship Id="rId8" Type="http://schemas.openxmlformats.org/officeDocument/2006/relationships/image" Target="../media/image93.jpeg"/><Relationship Id="rId9" Type="http://schemas.openxmlformats.org/officeDocument/2006/relationships/image" Target="../media/image94.jpeg"/><Relationship Id="rId10"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jpeg"/><Relationship Id="rId1" Type="http://schemas.openxmlformats.org/officeDocument/2006/relationships/slideLayout" Target="../slideLayouts/slideLayout7.xml"/><Relationship Id="rId2"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01.png"/><Relationship Id="rId5" Type="http://schemas.openxmlformats.org/officeDocument/2006/relationships/hyperlink" Target="https://www.atlasobscura.com/" TargetMode="External"/><Relationship Id="rId6" Type="http://schemas.openxmlformats.org/officeDocument/2006/relationships/image" Target="../media/image102.png"/><Relationship Id="rId7" Type="http://schemas.openxmlformats.org/officeDocument/2006/relationships/image" Target="../media/image103.png"/><Relationship Id="rId1" Type="http://schemas.openxmlformats.org/officeDocument/2006/relationships/slideLayout" Target="../slideLayouts/slideLayout7.xml"/><Relationship Id="rId2" Type="http://schemas.openxmlformats.org/officeDocument/2006/relationships/image" Target="../media/image1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6.pn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jpeg"/><Relationship Id="rId8" Type="http://schemas.openxmlformats.org/officeDocument/2006/relationships/image" Target="../media/image50.jpeg"/><Relationship Id="rId9" Type="http://schemas.openxmlformats.org/officeDocument/2006/relationships/image" Target="../media/image51.jpeg"/><Relationship Id="rId1" Type="http://schemas.openxmlformats.org/officeDocument/2006/relationships/video" Target="https://www.youtube.com/embed/ZaQ8nFDCh7U" TargetMode="Externa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Creative Ways You Can Improve Your Triple Decker Condo Conversion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5019" y="-41942"/>
            <a:ext cx="3173357" cy="1469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of the Best Boston Walking Tours for Locals and Visi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4500" y="0"/>
            <a:ext cx="2477500" cy="1856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pley Square to Downtown Boston Freedom Trail Walking Tour 2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5616" y="3533744"/>
            <a:ext cx="4986384" cy="332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town Freedom Trail Walking Tour PLUS Beacon Hill to Copley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440539"/>
            <a:ext cx="3626190" cy="2417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Walks - PhotoWalks | Group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6519" y="4368434"/>
            <a:ext cx="4149276" cy="24895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 Walking Tours to Take in Boston (Updated 20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2170932"/>
            <a:ext cx="3979393" cy="23286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alking Tours of Old Boston – retroculturat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41420" y="2921684"/>
            <a:ext cx="2800208" cy="2848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ston's North End &quot;Little Italy&quot; Guided Photography Walking Tour 202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530" y="-1"/>
            <a:ext cx="2572507" cy="22569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mer in the City Walking Tour - North of Bost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1843" y="3197990"/>
            <a:ext cx="3825538" cy="11815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xplore Boston - Walking Tours"/>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118376" y="-117471"/>
            <a:ext cx="4649125" cy="154914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IT reshapes itself to shape the future | MIT News"/>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307595" y="1791075"/>
            <a:ext cx="1884405" cy="1807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74117" y="1314372"/>
            <a:ext cx="8269517" cy="23333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8884" y="1271070"/>
            <a:ext cx="8299051" cy="2308324"/>
          </a:xfrm>
          <a:prstGeom prst="rect">
            <a:avLst/>
          </a:prstGeom>
          <a:noFill/>
        </p:spPr>
        <p:txBody>
          <a:bodyPr wrap="square" rtlCol="0">
            <a:spAutoFit/>
          </a:bodyPr>
          <a:lstStyle/>
          <a:p>
            <a:pPr algn="ctr"/>
            <a:r>
              <a:rPr lang="en-US" sz="5200" dirty="0" smtClean="0"/>
              <a:t>(Virtual) Walking Tours of </a:t>
            </a:r>
            <a:r>
              <a:rPr lang="en-US" sz="5200" dirty="0"/>
              <a:t>the  Greater Boston Area</a:t>
            </a:r>
          </a:p>
          <a:p>
            <a:endParaRPr lang="en-US" sz="4000" dirty="0"/>
          </a:p>
        </p:txBody>
      </p:sp>
      <p:sp>
        <p:nvSpPr>
          <p:cNvPr id="8" name="TextBox 7"/>
          <p:cNvSpPr txBox="1"/>
          <p:nvPr/>
        </p:nvSpPr>
        <p:spPr>
          <a:xfrm>
            <a:off x="4224197" y="2962055"/>
            <a:ext cx="4575291" cy="523220"/>
          </a:xfrm>
          <a:prstGeom prst="rect">
            <a:avLst/>
          </a:prstGeom>
          <a:noFill/>
        </p:spPr>
        <p:txBody>
          <a:bodyPr wrap="none" rtlCol="0">
            <a:spAutoFit/>
          </a:bodyPr>
          <a:lstStyle/>
          <a:p>
            <a:r>
              <a:rPr lang="en-US" sz="2800" dirty="0" smtClean="0"/>
              <a:t>HSSP Summer 2020 – X14023 </a:t>
            </a:r>
            <a:endParaRPr lang="en-US" sz="2800" dirty="0"/>
          </a:p>
        </p:txBody>
      </p:sp>
    </p:spTree>
    <p:extLst>
      <p:ext uri="{BB962C8B-B14F-4D97-AF65-F5344CB8AC3E}">
        <p14:creationId xmlns:p14="http://schemas.microsoft.com/office/powerpoint/2010/main" val="1222048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ndy Land: The History of Candy Making in Cambridge, MA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67363" y="1930646"/>
            <a:ext cx="1820866" cy="2731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ootsie Roll Industries to Expand Cambridge Manufacturing Pla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570" y="3578030"/>
            <a:ext cx="3905249" cy="24288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cambridgehistory.org/candy/images/candymap_stopssmall_inse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876" y="-243573"/>
            <a:ext cx="2725930" cy="35178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x Cross C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50351" y="111711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2943" y="698458"/>
            <a:ext cx="2895344" cy="553998"/>
          </a:xfrm>
          <a:prstGeom prst="rect">
            <a:avLst/>
          </a:prstGeom>
          <a:solidFill>
            <a:schemeClr val="bg1"/>
          </a:solidFill>
        </p:spPr>
        <p:txBody>
          <a:bodyPr wrap="none" rtlCol="0">
            <a:spAutoFit/>
          </a:bodyPr>
          <a:lstStyle/>
          <a:p>
            <a:pPr algn="ctr"/>
            <a:r>
              <a:rPr lang="en-US" sz="1600" b="1" dirty="0" smtClean="0"/>
              <a:t>Fox Cross Company </a:t>
            </a:r>
            <a:r>
              <a:rPr lang="en-US" sz="1600" dirty="0" smtClean="0"/>
              <a:t>(1920-1980)</a:t>
            </a:r>
          </a:p>
          <a:p>
            <a:pPr algn="ctr"/>
            <a:r>
              <a:rPr lang="en-US" sz="1400" i="1" dirty="0" smtClean="0"/>
              <a:t>Charleston Chew</a:t>
            </a:r>
            <a:endParaRPr lang="en-US" sz="1400" i="1" dirty="0"/>
          </a:p>
        </p:txBody>
      </p:sp>
      <p:sp>
        <p:nvSpPr>
          <p:cNvPr id="6" name="Rectangle 5"/>
          <p:cNvSpPr/>
          <p:nvPr/>
        </p:nvSpPr>
        <p:spPr>
          <a:xfrm>
            <a:off x="9707024" y="6618637"/>
            <a:ext cx="2484976" cy="230832"/>
          </a:xfrm>
          <a:prstGeom prst="rect">
            <a:avLst/>
          </a:prstGeom>
        </p:spPr>
        <p:txBody>
          <a:bodyPr wrap="none">
            <a:spAutoFit/>
          </a:bodyPr>
          <a:lstStyle/>
          <a:p>
            <a:r>
              <a:rPr lang="en-US" sz="900" dirty="0">
                <a:hlinkClick r:id="rId7"/>
              </a:rPr>
              <a:t>https://cambridgehistory.org/candy/index2.html</a:t>
            </a:r>
            <a:endParaRPr lang="en-US" sz="900" dirty="0"/>
          </a:p>
        </p:txBody>
      </p:sp>
      <p:pic>
        <p:nvPicPr>
          <p:cNvPr id="8198" name="Picture 6" descr="Kennedy Biscuit/Nabisc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13425" y="233610"/>
            <a:ext cx="1580459" cy="237068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cambridgehistory.org/candy/images/Necco-nov.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93801" y="3329011"/>
            <a:ext cx="2173564" cy="325627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THE SWEET RESEARCH LIFE AT NOVARTIS | July 11, 2005 Issue - Vol ..."/>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298643" y="5053907"/>
            <a:ext cx="3095625"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8224" y="90586"/>
            <a:ext cx="4858831" cy="584775"/>
          </a:xfrm>
          <a:prstGeom prst="rect">
            <a:avLst/>
          </a:prstGeom>
          <a:solidFill>
            <a:schemeClr val="bg1"/>
          </a:solidFill>
        </p:spPr>
        <p:txBody>
          <a:bodyPr wrap="none" rtlCol="0">
            <a:spAutoFit/>
          </a:bodyPr>
          <a:lstStyle/>
          <a:p>
            <a:r>
              <a:rPr lang="en-US" sz="3200" dirty="0" smtClean="0"/>
              <a:t>Candy Making in Cambridge</a:t>
            </a:r>
            <a:endParaRPr lang="en-US" sz="3200" dirty="0"/>
          </a:p>
        </p:txBody>
      </p:sp>
      <p:sp>
        <p:nvSpPr>
          <p:cNvPr id="7" name="TextBox 6"/>
          <p:cNvSpPr txBox="1"/>
          <p:nvPr/>
        </p:nvSpPr>
        <p:spPr>
          <a:xfrm>
            <a:off x="6560535" y="1117112"/>
            <a:ext cx="1952890" cy="1261884"/>
          </a:xfrm>
          <a:prstGeom prst="rect">
            <a:avLst/>
          </a:prstGeom>
          <a:noFill/>
        </p:spPr>
        <p:txBody>
          <a:bodyPr wrap="square" rtlCol="0">
            <a:spAutoFit/>
          </a:bodyPr>
          <a:lstStyle/>
          <a:p>
            <a:pPr algn="ctr"/>
            <a:r>
              <a:rPr lang="en-US" sz="1600" b="1" dirty="0" smtClean="0"/>
              <a:t>Kennedy Biscuit Company -&gt; Nabisco </a:t>
            </a:r>
            <a:r>
              <a:rPr lang="en-US" sz="1600" dirty="0" smtClean="0"/>
              <a:t>(1869-present)</a:t>
            </a:r>
          </a:p>
          <a:p>
            <a:pPr algn="ctr"/>
            <a:r>
              <a:rPr lang="en-US" sz="1400" i="1" dirty="0" smtClean="0"/>
              <a:t>Fig </a:t>
            </a:r>
            <a:r>
              <a:rPr lang="en-US" sz="1400" i="1" dirty="0" err="1" smtClean="0"/>
              <a:t>Newtons</a:t>
            </a:r>
            <a:endParaRPr lang="en-US" sz="1400" i="1" dirty="0" smtClean="0"/>
          </a:p>
          <a:p>
            <a:pPr algn="ctr"/>
            <a:r>
              <a:rPr lang="en-US" sz="1400" i="1" dirty="0" smtClean="0"/>
              <a:t>Oreos</a:t>
            </a:r>
            <a:endParaRPr lang="en-US" sz="1400" i="1" dirty="0"/>
          </a:p>
        </p:txBody>
      </p:sp>
      <p:sp>
        <p:nvSpPr>
          <p:cNvPr id="8" name="TextBox 7"/>
          <p:cNvSpPr txBox="1"/>
          <p:nvPr/>
        </p:nvSpPr>
        <p:spPr>
          <a:xfrm>
            <a:off x="4098902" y="3779104"/>
            <a:ext cx="1516056" cy="1231106"/>
          </a:xfrm>
          <a:prstGeom prst="rect">
            <a:avLst/>
          </a:prstGeom>
          <a:noFill/>
        </p:spPr>
        <p:txBody>
          <a:bodyPr wrap="none" rtlCol="0">
            <a:spAutoFit/>
          </a:bodyPr>
          <a:lstStyle/>
          <a:p>
            <a:pPr algn="ctr"/>
            <a:r>
              <a:rPr lang="en-US" sz="1600" b="1" dirty="0" smtClean="0"/>
              <a:t>James O. Welch</a:t>
            </a:r>
          </a:p>
          <a:p>
            <a:pPr algn="ctr"/>
            <a:r>
              <a:rPr lang="en-US" sz="1600" dirty="0" smtClean="0"/>
              <a:t>(1927-1963)</a:t>
            </a:r>
          </a:p>
          <a:p>
            <a:pPr algn="ctr"/>
            <a:r>
              <a:rPr lang="en-US" sz="1400" i="1" dirty="0" smtClean="0"/>
              <a:t>Junior Mints</a:t>
            </a:r>
          </a:p>
          <a:p>
            <a:pPr algn="ctr"/>
            <a:r>
              <a:rPr lang="en-US" sz="1400" i="1" dirty="0" smtClean="0"/>
              <a:t>Sugar Daddies</a:t>
            </a:r>
          </a:p>
          <a:p>
            <a:pPr algn="ctr"/>
            <a:r>
              <a:rPr lang="en-US" sz="1400" i="1" dirty="0" smtClean="0"/>
              <a:t>Sugar Babies</a:t>
            </a:r>
            <a:endParaRPr lang="en-US" sz="1400" i="1" dirty="0"/>
          </a:p>
        </p:txBody>
      </p:sp>
      <p:sp>
        <p:nvSpPr>
          <p:cNvPr id="9" name="TextBox 8"/>
          <p:cNvSpPr txBox="1"/>
          <p:nvPr/>
        </p:nvSpPr>
        <p:spPr>
          <a:xfrm>
            <a:off x="8027448" y="4017677"/>
            <a:ext cx="1992020" cy="769441"/>
          </a:xfrm>
          <a:prstGeom prst="rect">
            <a:avLst/>
          </a:prstGeom>
          <a:noFill/>
        </p:spPr>
        <p:txBody>
          <a:bodyPr wrap="none" rtlCol="0">
            <a:spAutoFit/>
          </a:bodyPr>
          <a:lstStyle/>
          <a:p>
            <a:pPr algn="ctr"/>
            <a:r>
              <a:rPr lang="en-US" sz="1600" b="1" dirty="0" err="1" smtClean="0"/>
              <a:t>Necco</a:t>
            </a:r>
            <a:r>
              <a:rPr lang="en-US" sz="1600" dirty="0" smtClean="0"/>
              <a:t> (1847-present)</a:t>
            </a:r>
          </a:p>
          <a:p>
            <a:pPr algn="ctr"/>
            <a:r>
              <a:rPr lang="en-US" sz="1400" i="1" dirty="0" err="1" smtClean="0"/>
              <a:t>Necco</a:t>
            </a:r>
            <a:r>
              <a:rPr lang="en-US" sz="1400" i="1" dirty="0"/>
              <a:t> </a:t>
            </a:r>
            <a:r>
              <a:rPr lang="en-US" sz="1400" i="1" dirty="0" smtClean="0"/>
              <a:t>Wafers</a:t>
            </a:r>
          </a:p>
          <a:p>
            <a:pPr algn="ctr"/>
            <a:r>
              <a:rPr lang="en-US" sz="1400" i="1" dirty="0" smtClean="0"/>
              <a:t>Conversation Hearts</a:t>
            </a:r>
          </a:p>
        </p:txBody>
      </p:sp>
      <p:sp>
        <p:nvSpPr>
          <p:cNvPr id="10" name="TextBox 9"/>
          <p:cNvSpPr txBox="1"/>
          <p:nvPr/>
        </p:nvSpPr>
        <p:spPr>
          <a:xfrm>
            <a:off x="10293788" y="975457"/>
            <a:ext cx="1905670" cy="800219"/>
          </a:xfrm>
          <a:prstGeom prst="rect">
            <a:avLst/>
          </a:prstGeom>
          <a:noFill/>
        </p:spPr>
        <p:txBody>
          <a:bodyPr wrap="square" rtlCol="0">
            <a:spAutoFit/>
          </a:bodyPr>
          <a:lstStyle/>
          <a:p>
            <a:pPr algn="ctr"/>
            <a:r>
              <a:rPr lang="en-US" sz="1600" b="1" dirty="0" smtClean="0"/>
              <a:t>Squirrel Brand Nuts </a:t>
            </a:r>
            <a:r>
              <a:rPr lang="en-US" sz="1600" dirty="0" smtClean="0"/>
              <a:t>(1890-1999)</a:t>
            </a:r>
          </a:p>
          <a:p>
            <a:pPr algn="ctr"/>
            <a:r>
              <a:rPr lang="en-US" sz="1400" i="1" dirty="0" smtClean="0"/>
              <a:t>Squirrel Nut Zipper</a:t>
            </a:r>
            <a:endParaRPr lang="en-US" sz="1400" i="1" dirty="0"/>
          </a:p>
        </p:txBody>
      </p:sp>
    </p:spTree>
    <p:extLst>
      <p:ext uri="{BB962C8B-B14F-4D97-AF65-F5344CB8AC3E}">
        <p14:creationId xmlns:p14="http://schemas.microsoft.com/office/powerpoint/2010/main" val="1480978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mbridge African American Heritage Trail Timeline | Cambridg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271" y="795970"/>
            <a:ext cx="4641401" cy="47053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Harvard Crims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8440" y="795970"/>
            <a:ext cx="4825604" cy="3217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4628" y="134716"/>
            <a:ext cx="2667140" cy="584775"/>
          </a:xfrm>
          <a:prstGeom prst="rect">
            <a:avLst/>
          </a:prstGeom>
          <a:noFill/>
        </p:spPr>
        <p:txBody>
          <a:bodyPr wrap="none" rtlCol="0">
            <a:spAutoFit/>
          </a:bodyPr>
          <a:lstStyle/>
          <a:p>
            <a:r>
              <a:rPr lang="en-US" sz="3200" dirty="0" smtClean="0"/>
              <a:t>20 Flagg Street</a:t>
            </a:r>
            <a:endParaRPr lang="en-US" sz="3200" dirty="0"/>
          </a:p>
        </p:txBody>
      </p:sp>
      <p:sp>
        <p:nvSpPr>
          <p:cNvPr id="3" name="TextBox 2"/>
          <p:cNvSpPr txBox="1"/>
          <p:nvPr/>
        </p:nvSpPr>
        <p:spPr>
          <a:xfrm>
            <a:off x="1020389" y="5577773"/>
            <a:ext cx="3626506" cy="338554"/>
          </a:xfrm>
          <a:prstGeom prst="rect">
            <a:avLst/>
          </a:prstGeom>
          <a:noFill/>
        </p:spPr>
        <p:txBody>
          <a:bodyPr wrap="none" rtlCol="0">
            <a:spAutoFit/>
          </a:bodyPr>
          <a:lstStyle/>
          <a:p>
            <a:r>
              <a:rPr lang="en-US" sz="1600" dirty="0" smtClean="0"/>
              <a:t>Rented a room at 20 Flagg St 1890-1893</a:t>
            </a:r>
            <a:endParaRPr lang="en-US" sz="1600" dirty="0"/>
          </a:p>
        </p:txBody>
      </p:sp>
      <p:pic>
        <p:nvPicPr>
          <p:cNvPr id="10246" name="Picture 6" descr="http://scua.library.umass.edu/exhibits/dubois/images/3_5_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04651" y="2824051"/>
            <a:ext cx="200025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isk Class of 188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68607" y="4336804"/>
            <a:ext cx="2577696" cy="197193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cua.library.umass.edu/exhibits/dubois/images/3_3_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975910" y="3522399"/>
            <a:ext cx="1935419" cy="3207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297" y="6117599"/>
            <a:ext cx="1396664" cy="307777"/>
          </a:xfrm>
          <a:prstGeom prst="rect">
            <a:avLst/>
          </a:prstGeom>
          <a:noFill/>
        </p:spPr>
        <p:txBody>
          <a:bodyPr wrap="none" rtlCol="0">
            <a:spAutoFit/>
          </a:bodyPr>
          <a:lstStyle/>
          <a:p>
            <a:r>
              <a:rPr lang="en-US" sz="1400" dirty="0" smtClean="0"/>
              <a:t>Du Bois, aged 19</a:t>
            </a:r>
            <a:endParaRPr lang="en-US" sz="1400" dirty="0"/>
          </a:p>
        </p:txBody>
      </p:sp>
      <p:sp>
        <p:nvSpPr>
          <p:cNvPr id="10" name="TextBox 9"/>
          <p:cNvSpPr txBox="1"/>
          <p:nvPr/>
        </p:nvSpPr>
        <p:spPr>
          <a:xfrm>
            <a:off x="7161768" y="6350537"/>
            <a:ext cx="3023200" cy="307777"/>
          </a:xfrm>
          <a:prstGeom prst="rect">
            <a:avLst/>
          </a:prstGeom>
          <a:noFill/>
        </p:spPr>
        <p:txBody>
          <a:bodyPr wrap="none" rtlCol="0">
            <a:spAutoFit/>
          </a:bodyPr>
          <a:lstStyle/>
          <a:p>
            <a:r>
              <a:rPr lang="en-US" sz="1400" dirty="0" smtClean="0"/>
              <a:t>Du Bois with Fisk University classmates</a:t>
            </a:r>
            <a:endParaRPr lang="en-US" sz="1400" dirty="0"/>
          </a:p>
        </p:txBody>
      </p:sp>
    </p:spTree>
    <p:extLst>
      <p:ext uri="{BB962C8B-B14F-4D97-AF65-F5344CB8AC3E}">
        <p14:creationId xmlns:p14="http://schemas.microsoft.com/office/powerpoint/2010/main" val="1015435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5316" y="106618"/>
            <a:ext cx="3380862" cy="584775"/>
          </a:xfrm>
          <a:prstGeom prst="rect">
            <a:avLst/>
          </a:prstGeom>
          <a:noFill/>
        </p:spPr>
        <p:txBody>
          <a:bodyPr wrap="none" rtlCol="0">
            <a:spAutoFit/>
          </a:bodyPr>
          <a:lstStyle/>
          <a:p>
            <a:r>
              <a:rPr lang="en-US" sz="3200" dirty="0" smtClean="0"/>
              <a:t>Prospect Hill Tower</a:t>
            </a:r>
            <a:endParaRPr lang="en-US" sz="3200" dirty="0"/>
          </a:p>
        </p:txBody>
      </p:sp>
      <p:pic>
        <p:nvPicPr>
          <p:cNvPr id="3" name="Picture 8" descr="Landmark: Somerville's Prospect Hill T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2100" y="774681"/>
            <a:ext cx="4946445" cy="27576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910 Somerville, MA Postcard: Prospect Hill Tower - Massachusett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1584" y="4213934"/>
            <a:ext cx="1621879" cy="2544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2475" y="625790"/>
            <a:ext cx="3389286" cy="1200329"/>
          </a:xfrm>
          <a:prstGeom prst="rect">
            <a:avLst/>
          </a:prstGeom>
          <a:noFill/>
        </p:spPr>
        <p:txBody>
          <a:bodyPr wrap="square" rtlCol="0">
            <a:spAutoFit/>
          </a:bodyPr>
          <a:lstStyle/>
          <a:p>
            <a:r>
              <a:rPr lang="en-US" dirty="0" smtClean="0"/>
              <a:t>Grand Union Flag – first national flag in the United States, first raised at Prospect Hill by George Washington</a:t>
            </a:r>
            <a:endParaRPr lang="en-US" dirty="0"/>
          </a:p>
        </p:txBody>
      </p:sp>
      <p:sp>
        <p:nvSpPr>
          <p:cNvPr id="6" name="TextBox 5"/>
          <p:cNvSpPr txBox="1"/>
          <p:nvPr/>
        </p:nvSpPr>
        <p:spPr>
          <a:xfrm>
            <a:off x="4598028" y="3627011"/>
            <a:ext cx="2995435" cy="369332"/>
          </a:xfrm>
          <a:prstGeom prst="rect">
            <a:avLst/>
          </a:prstGeom>
          <a:noFill/>
        </p:spPr>
        <p:txBody>
          <a:bodyPr wrap="none" rtlCol="0">
            <a:spAutoFit/>
          </a:bodyPr>
          <a:lstStyle/>
          <a:p>
            <a:r>
              <a:rPr lang="en-US" dirty="0" smtClean="0"/>
              <a:t>Union Square, Somerville, MA</a:t>
            </a:r>
            <a:endParaRPr lang="en-US" dirty="0"/>
          </a:p>
        </p:txBody>
      </p:sp>
      <p:sp>
        <p:nvSpPr>
          <p:cNvPr id="7" name="TextBox 6"/>
          <p:cNvSpPr txBox="1"/>
          <p:nvPr/>
        </p:nvSpPr>
        <p:spPr>
          <a:xfrm>
            <a:off x="455020" y="4404618"/>
            <a:ext cx="2247539" cy="646331"/>
          </a:xfrm>
          <a:prstGeom prst="rect">
            <a:avLst/>
          </a:prstGeom>
          <a:noFill/>
        </p:spPr>
        <p:txBody>
          <a:bodyPr wrap="square" rtlCol="0">
            <a:spAutoFit/>
          </a:bodyPr>
          <a:lstStyle/>
          <a:p>
            <a:r>
              <a:rPr lang="en-US" dirty="0" smtClean="0"/>
              <a:t>1910 postcard of Prospect Hill Tower</a:t>
            </a:r>
            <a:endParaRPr lang="en-US" dirty="0"/>
          </a:p>
        </p:txBody>
      </p:sp>
      <p:pic>
        <p:nvPicPr>
          <p:cNvPr id="9222" name="Picture 6" descr="http://www.muldermedia.com/prospecthill/images/map1775deta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6595" y="2643633"/>
            <a:ext cx="3125873" cy="361092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9681735" y="2996345"/>
            <a:ext cx="419198" cy="410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39950" y="967562"/>
            <a:ext cx="2859161" cy="1477328"/>
          </a:xfrm>
          <a:prstGeom prst="rect">
            <a:avLst/>
          </a:prstGeom>
          <a:noFill/>
        </p:spPr>
        <p:txBody>
          <a:bodyPr wrap="square" rtlCol="0">
            <a:spAutoFit/>
          </a:bodyPr>
          <a:lstStyle/>
          <a:p>
            <a:r>
              <a:rPr lang="en-US" dirty="0" smtClean="0"/>
              <a:t>Prospect Hill became the strongest fortification on the frontline of the American Revolution – it was known as the “Citadel”</a:t>
            </a:r>
            <a:endParaRPr lang="en-US" dirty="0"/>
          </a:p>
        </p:txBody>
      </p:sp>
      <p:sp>
        <p:nvSpPr>
          <p:cNvPr id="9" name="TextBox 8"/>
          <p:cNvSpPr txBox="1"/>
          <p:nvPr/>
        </p:nvSpPr>
        <p:spPr>
          <a:xfrm>
            <a:off x="449124" y="5232606"/>
            <a:ext cx="2957513" cy="646331"/>
          </a:xfrm>
          <a:prstGeom prst="rect">
            <a:avLst/>
          </a:prstGeom>
          <a:noFill/>
        </p:spPr>
        <p:txBody>
          <a:bodyPr wrap="square" rtlCol="0">
            <a:spAutoFit/>
          </a:bodyPr>
          <a:lstStyle/>
          <a:p>
            <a:r>
              <a:rPr lang="en-US" dirty="0" smtClean="0"/>
              <a:t>The monument was completed in 1904</a:t>
            </a:r>
            <a:endParaRPr lang="en-US" dirty="0"/>
          </a:p>
        </p:txBody>
      </p:sp>
      <p:pic>
        <p:nvPicPr>
          <p:cNvPr id="9224" name="Picture 8" descr="http://www.thesomervilletimes.com/wp-content/uploads/2018/01/bird_1_10_18_8_we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9940" y="1841527"/>
            <a:ext cx="2381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www.thesomervilletimes.com/wp-content/uploads/2018/01/bird_1_10_18_4_web-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06833" y="4213934"/>
            <a:ext cx="2857500" cy="1581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32210" y="5834728"/>
            <a:ext cx="4127426" cy="923330"/>
          </a:xfrm>
          <a:prstGeom prst="rect">
            <a:avLst/>
          </a:prstGeom>
          <a:noFill/>
        </p:spPr>
        <p:txBody>
          <a:bodyPr wrap="square" rtlCol="0">
            <a:spAutoFit/>
          </a:bodyPr>
          <a:lstStyle/>
          <a:p>
            <a:r>
              <a:rPr lang="en-US" dirty="0" smtClean="0"/>
              <a:t>Members of Somerville Light Infantry Company during the Civil War – after the war the area was renamed Union Square</a:t>
            </a:r>
            <a:endParaRPr lang="en-US" dirty="0"/>
          </a:p>
        </p:txBody>
      </p:sp>
    </p:spTree>
    <p:extLst>
      <p:ext uri="{BB962C8B-B14F-4D97-AF65-F5344CB8AC3E}">
        <p14:creationId xmlns:p14="http://schemas.microsoft.com/office/powerpoint/2010/main" val="2969377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8492" y="99956"/>
            <a:ext cx="2744085" cy="584775"/>
          </a:xfrm>
          <a:prstGeom prst="rect">
            <a:avLst/>
          </a:prstGeom>
          <a:noFill/>
        </p:spPr>
        <p:txBody>
          <a:bodyPr wrap="none" rtlCol="0">
            <a:spAutoFit/>
          </a:bodyPr>
          <a:lstStyle/>
          <a:p>
            <a:r>
              <a:rPr lang="en-US" sz="3200" dirty="0" smtClean="0"/>
              <a:t>Bathtub </a:t>
            </a:r>
            <a:r>
              <a:rPr lang="en-US" sz="3200" dirty="0" err="1" smtClean="0"/>
              <a:t>Marys</a:t>
            </a:r>
            <a:endParaRPr lang="en-US" sz="3200" dirty="0"/>
          </a:p>
        </p:txBody>
      </p:sp>
      <p:pic>
        <p:nvPicPr>
          <p:cNvPr id="3" name="Picture 10" descr="Getting to Know the Bathtub Marys of Somerville, Massachusetts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4003" y="302456"/>
            <a:ext cx="2380513" cy="304565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53 Best Bathtub Mary images | Bathtub, Mary, Shr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2018" y="499404"/>
            <a:ext cx="3073299" cy="294718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athtub Mary - Jeff Schrems - YouTub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6147" y="780363"/>
            <a:ext cx="5004240" cy="281488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vere, MA | Virgin mary statue, Mary statue, Reve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8518" y="3820654"/>
            <a:ext cx="1687429" cy="254226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The Coffin Ships of The Great Irish Famine | Amusing Plane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7796" y="3863836"/>
            <a:ext cx="4760151" cy="2499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304" y="6410834"/>
            <a:ext cx="2009909" cy="338554"/>
          </a:xfrm>
          <a:prstGeom prst="rect">
            <a:avLst/>
          </a:prstGeom>
          <a:noFill/>
        </p:spPr>
        <p:txBody>
          <a:bodyPr wrap="none" rtlCol="0">
            <a:spAutoFit/>
          </a:bodyPr>
          <a:lstStyle/>
          <a:p>
            <a:r>
              <a:rPr lang="en-US" sz="1600" dirty="0" smtClean="0"/>
              <a:t>“Mary on a half-shell”</a:t>
            </a:r>
            <a:endParaRPr lang="en-US" sz="1600" dirty="0"/>
          </a:p>
        </p:txBody>
      </p:sp>
      <p:sp>
        <p:nvSpPr>
          <p:cNvPr id="5" name="TextBox 4"/>
          <p:cNvSpPr txBox="1"/>
          <p:nvPr/>
        </p:nvSpPr>
        <p:spPr>
          <a:xfrm>
            <a:off x="2779213" y="3784038"/>
            <a:ext cx="3966245" cy="2339102"/>
          </a:xfrm>
          <a:prstGeom prst="rect">
            <a:avLst/>
          </a:prstGeom>
          <a:noFill/>
        </p:spPr>
        <p:txBody>
          <a:bodyPr wrap="square" rtlCol="0">
            <a:spAutoFit/>
          </a:bodyPr>
          <a:lstStyle/>
          <a:p>
            <a:r>
              <a:rPr lang="en-US" dirty="0" smtClean="0"/>
              <a:t>A history of Catholics in Massachusetts:</a:t>
            </a:r>
          </a:p>
          <a:p>
            <a:pPr marL="285750" indent="-285750">
              <a:buFont typeface="Arial" panose="020B0604020202020204" pitchFamily="34" charset="0"/>
              <a:buChar char="•"/>
            </a:pPr>
            <a:r>
              <a:rPr lang="en-US" sz="1600" dirty="0" smtClean="0"/>
              <a:t>1600’s: wars between French and English colonists mirrored religious conflict in Europe</a:t>
            </a:r>
          </a:p>
          <a:p>
            <a:pPr marL="285750" indent="-285750">
              <a:buFont typeface="Arial" panose="020B0604020202020204" pitchFamily="34" charset="0"/>
              <a:buChar char="•"/>
            </a:pPr>
            <a:r>
              <a:rPr lang="en-US" sz="1600" dirty="0" smtClean="0"/>
              <a:t>1780: Catholics legally allowed to practice their faith</a:t>
            </a:r>
          </a:p>
          <a:p>
            <a:pPr marL="285750" indent="-285750">
              <a:buFont typeface="Arial" panose="020B0604020202020204" pitchFamily="34" charset="0"/>
              <a:buChar char="•"/>
            </a:pPr>
            <a:r>
              <a:rPr lang="en-US" sz="1600" dirty="0" smtClean="0"/>
              <a:t>In the 1840’s many Irish immigrants settled in Boston; by the 1850’s the Irish were the largest ethnic group in the city </a:t>
            </a:r>
          </a:p>
        </p:txBody>
      </p:sp>
      <p:sp>
        <p:nvSpPr>
          <p:cNvPr id="6" name="TextBox 5"/>
          <p:cNvSpPr txBox="1"/>
          <p:nvPr/>
        </p:nvSpPr>
        <p:spPr>
          <a:xfrm>
            <a:off x="7090427" y="6462226"/>
            <a:ext cx="4514890" cy="338554"/>
          </a:xfrm>
          <a:prstGeom prst="rect">
            <a:avLst/>
          </a:prstGeom>
          <a:noFill/>
        </p:spPr>
        <p:txBody>
          <a:bodyPr wrap="none" rtlCol="0">
            <a:spAutoFit/>
          </a:bodyPr>
          <a:lstStyle/>
          <a:p>
            <a:r>
              <a:rPr lang="en-US" sz="1600" dirty="0" smtClean="0"/>
              <a:t>“Coffin ships” during the Irish Potato Famine, 1840’s</a:t>
            </a:r>
            <a:endParaRPr lang="en-US" sz="1600" dirty="0"/>
          </a:p>
        </p:txBody>
      </p:sp>
    </p:spTree>
    <p:extLst>
      <p:ext uri="{BB962C8B-B14F-4D97-AF65-F5344CB8AC3E}">
        <p14:creationId xmlns:p14="http://schemas.microsoft.com/office/powerpoint/2010/main" val="2154946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oston's Three-Decker: Appreciating the Ubiquitous Bui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174" y="0"/>
            <a:ext cx="5778826" cy="3250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15912" y="196207"/>
            <a:ext cx="3066673" cy="584775"/>
          </a:xfrm>
          <a:prstGeom prst="rect">
            <a:avLst/>
          </a:prstGeom>
          <a:noFill/>
        </p:spPr>
        <p:txBody>
          <a:bodyPr wrap="none" rtlCol="0">
            <a:spAutoFit/>
          </a:bodyPr>
          <a:lstStyle/>
          <a:p>
            <a:r>
              <a:rPr lang="en-US" sz="3200" dirty="0" smtClean="0"/>
              <a:t>The Triple Decker</a:t>
            </a:r>
            <a:endParaRPr lang="en-US" sz="3200" dirty="0"/>
          </a:p>
        </p:txBody>
      </p:sp>
      <p:pic>
        <p:nvPicPr>
          <p:cNvPr id="14340" name="Picture 4" descr="Anatomy of a Three-Decker (or Triple-Decker, If You Pref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6268" y="0"/>
            <a:ext cx="5628729" cy="325059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e Transforming Triple-Decker — Greater Portland Landmar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1311" y="3343520"/>
            <a:ext cx="3598930" cy="34371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8830" y="4398245"/>
            <a:ext cx="3864768" cy="749500"/>
          </a:xfrm>
          <a:prstGeom prst="rect">
            <a:avLst/>
          </a:prstGeom>
        </p:spPr>
      </p:pic>
      <p:pic>
        <p:nvPicPr>
          <p:cNvPr id="14344" name="Picture 8" descr="anatomy of three-deck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61" y="814613"/>
            <a:ext cx="3107999" cy="2654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214" y="3428681"/>
            <a:ext cx="7135671" cy="400110"/>
          </a:xfrm>
          <a:prstGeom prst="rect">
            <a:avLst/>
          </a:prstGeom>
          <a:noFill/>
        </p:spPr>
        <p:txBody>
          <a:bodyPr wrap="none" rtlCol="0">
            <a:spAutoFit/>
          </a:bodyPr>
          <a:lstStyle/>
          <a:p>
            <a:r>
              <a:rPr lang="en-US" sz="2000" dirty="0" smtClean="0"/>
              <a:t>Between 1880 and 1930, 16,000 triple </a:t>
            </a:r>
            <a:r>
              <a:rPr lang="en-US" sz="2000" dirty="0" err="1" smtClean="0"/>
              <a:t>deckers</a:t>
            </a:r>
            <a:r>
              <a:rPr lang="en-US" sz="2000" dirty="0" smtClean="0"/>
              <a:t> sprang up in Boston</a:t>
            </a:r>
            <a:endParaRPr lang="en-US" sz="2000" dirty="0"/>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8902" y="4006882"/>
            <a:ext cx="3395779" cy="2210389"/>
          </a:xfrm>
          <a:prstGeom prst="rect">
            <a:avLst/>
          </a:prstGeom>
        </p:spPr>
      </p:pic>
      <p:sp>
        <p:nvSpPr>
          <p:cNvPr id="7" name="TextBox 6"/>
          <p:cNvSpPr txBox="1"/>
          <p:nvPr/>
        </p:nvSpPr>
        <p:spPr>
          <a:xfrm>
            <a:off x="3707868" y="3828791"/>
            <a:ext cx="4033443" cy="584775"/>
          </a:xfrm>
          <a:prstGeom prst="rect">
            <a:avLst/>
          </a:prstGeom>
          <a:noFill/>
        </p:spPr>
        <p:txBody>
          <a:bodyPr wrap="square" rtlCol="0">
            <a:spAutoFit/>
          </a:bodyPr>
          <a:lstStyle/>
          <a:p>
            <a:r>
              <a:rPr lang="en-US" sz="1600" dirty="0" smtClean="0"/>
              <a:t>Triple </a:t>
            </a:r>
            <a:r>
              <a:rPr lang="en-US" sz="1600" dirty="0" err="1" smtClean="0"/>
              <a:t>deckers</a:t>
            </a:r>
            <a:r>
              <a:rPr lang="en-US" sz="1600" dirty="0" smtClean="0"/>
              <a:t> banned due to nativist sentiments, Immigration Restriction League:</a:t>
            </a:r>
            <a:endParaRPr lang="en-US" sz="1600" dirty="0"/>
          </a:p>
        </p:txBody>
      </p:sp>
      <p:pic>
        <p:nvPicPr>
          <p:cNvPr id="14346" name="Picture 10" descr="$1,185,000: That's How Much One Unit Condo in a Triple Decker Sold ..."/>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182921" y="5249255"/>
            <a:ext cx="1666356" cy="1531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90395" y="5467287"/>
            <a:ext cx="1293019" cy="923330"/>
          </a:xfrm>
          <a:prstGeom prst="rect">
            <a:avLst/>
          </a:prstGeom>
          <a:noFill/>
        </p:spPr>
        <p:txBody>
          <a:bodyPr wrap="square" rtlCol="0">
            <a:spAutoFit/>
          </a:bodyPr>
          <a:lstStyle/>
          <a:p>
            <a:r>
              <a:rPr lang="en-US" dirty="0" smtClean="0"/>
              <a:t>Triple </a:t>
            </a:r>
            <a:r>
              <a:rPr lang="en-US" dirty="0" err="1" smtClean="0"/>
              <a:t>deckers</a:t>
            </a:r>
            <a:r>
              <a:rPr lang="en-US" dirty="0" smtClean="0"/>
              <a:t> today:</a:t>
            </a:r>
            <a:endParaRPr lang="en-US" dirty="0"/>
          </a:p>
        </p:txBody>
      </p:sp>
    </p:spTree>
    <p:extLst>
      <p:ext uri="{BB962C8B-B14F-4D97-AF65-F5344CB8AC3E}">
        <p14:creationId xmlns:p14="http://schemas.microsoft.com/office/powerpoint/2010/main" val="3309997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044750" y="2259740"/>
            <a:ext cx="3175123" cy="238134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424470" y="1984428"/>
            <a:ext cx="3197945" cy="2398459"/>
          </a:xfrm>
          <a:prstGeom prst="rect">
            <a:avLst/>
          </a:prstGeom>
        </p:spPr>
      </p:pic>
      <p:pic>
        <p:nvPicPr>
          <p:cNvPr id="12290" name="Picture 2" descr="MLK In Graffiti Alley- Central Square, Cambridge : bost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56567"/>
            <a:ext cx="4564966" cy="3401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entral Square's iconic murals are vanishing, with funds being ..."/>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95028" y="-6326"/>
            <a:ext cx="4527644" cy="21474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centralsq.org/media/pages/blog/artist-caleb-neelon/3260282990-1578928817/the-teachers-home-by-caleb-neelon-central-square-mural-project-todd-mazer-photography-11-of-28-1-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78295" y="4445391"/>
            <a:ext cx="5513705" cy="241260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entral Square Cambridge MA Graffiti Alley Cambridge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7751" y="-1"/>
            <a:ext cx="5184848" cy="3456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45797" y="4190049"/>
            <a:ext cx="3557268" cy="2667951"/>
          </a:xfrm>
          <a:prstGeom prst="rect">
            <a:avLst/>
          </a:prstGeom>
        </p:spPr>
      </p:pic>
      <p:pic>
        <p:nvPicPr>
          <p:cNvPr id="5" name="Picture 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049338" y="136850"/>
            <a:ext cx="3643232" cy="2377441"/>
          </a:xfrm>
          <a:prstGeom prst="rect">
            <a:avLst/>
          </a:prstGeom>
        </p:spPr>
      </p:pic>
      <p:sp>
        <p:nvSpPr>
          <p:cNvPr id="2" name="TextBox 1"/>
          <p:cNvSpPr txBox="1"/>
          <p:nvPr/>
        </p:nvSpPr>
        <p:spPr>
          <a:xfrm>
            <a:off x="3945797" y="-15269"/>
            <a:ext cx="4082656" cy="584775"/>
          </a:xfrm>
          <a:prstGeom prst="rect">
            <a:avLst/>
          </a:prstGeom>
          <a:solidFill>
            <a:schemeClr val="bg1"/>
          </a:solidFill>
        </p:spPr>
        <p:txBody>
          <a:bodyPr wrap="none" rtlCol="0">
            <a:spAutoFit/>
          </a:bodyPr>
          <a:lstStyle/>
          <a:p>
            <a:r>
              <a:rPr lang="en-US" sz="3200" dirty="0" smtClean="0"/>
              <a:t>Central Square Artwork</a:t>
            </a:r>
            <a:endParaRPr lang="en-US" sz="3200" dirty="0"/>
          </a:p>
        </p:txBody>
      </p:sp>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52860" y="2286360"/>
            <a:ext cx="3328360" cy="2496270"/>
          </a:xfrm>
          <a:prstGeom prst="rect">
            <a:avLst/>
          </a:prstGeom>
        </p:spPr>
      </p:pic>
    </p:spTree>
    <p:extLst>
      <p:ext uri="{BB962C8B-B14F-4D97-AF65-F5344CB8AC3E}">
        <p14:creationId xmlns:p14="http://schemas.microsoft.com/office/powerpoint/2010/main" val="3563083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d/d8/Harvard_Bridge_postcard_1920is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175" y="733168"/>
            <a:ext cx="3835588" cy="243915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unset over Harvard Bridge-- on Ice! : bost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344" y="711068"/>
            <a:ext cx="4833220" cy="27167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3627" y="3248708"/>
            <a:ext cx="3618683" cy="338554"/>
          </a:xfrm>
          <a:prstGeom prst="rect">
            <a:avLst/>
          </a:prstGeom>
          <a:noFill/>
        </p:spPr>
        <p:txBody>
          <a:bodyPr wrap="none" rtlCol="0">
            <a:spAutoFit/>
          </a:bodyPr>
          <a:lstStyle/>
          <a:p>
            <a:r>
              <a:rPr lang="en-US" sz="1600" dirty="0" smtClean="0"/>
              <a:t>Postcard (dated between 1916 and 1924)</a:t>
            </a:r>
            <a:endParaRPr lang="en-US" sz="1600" dirty="0"/>
          </a:p>
        </p:txBody>
      </p:sp>
      <p:sp>
        <p:nvSpPr>
          <p:cNvPr id="3" name="TextBox 2"/>
          <p:cNvSpPr txBox="1"/>
          <p:nvPr/>
        </p:nvSpPr>
        <p:spPr>
          <a:xfrm>
            <a:off x="4058530" y="101543"/>
            <a:ext cx="4348755" cy="584775"/>
          </a:xfrm>
          <a:prstGeom prst="rect">
            <a:avLst/>
          </a:prstGeom>
          <a:noFill/>
        </p:spPr>
        <p:txBody>
          <a:bodyPr wrap="none" rtlCol="0">
            <a:spAutoFit/>
          </a:bodyPr>
          <a:lstStyle/>
          <a:p>
            <a:r>
              <a:rPr lang="en-US" sz="3200" strike="sngStrike" dirty="0" smtClean="0"/>
              <a:t>Harvard</a:t>
            </a:r>
            <a:r>
              <a:rPr lang="en-US" sz="3200" dirty="0" smtClean="0"/>
              <a:t> Mass Ave Bridge</a:t>
            </a:r>
            <a:endParaRPr lang="en-US" sz="3200" dirty="0"/>
          </a:p>
        </p:txBody>
      </p:sp>
      <p:pic>
        <p:nvPicPr>
          <p:cNvPr id="13318" name="Picture 6" descr="How an MIT Prank Became a Boston Landmark : We're Histo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437" y="4050962"/>
            <a:ext cx="2948654" cy="2420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184" y="3637070"/>
            <a:ext cx="2915926" cy="369332"/>
          </a:xfrm>
          <a:prstGeom prst="rect">
            <a:avLst/>
          </a:prstGeom>
          <a:noFill/>
        </p:spPr>
        <p:txBody>
          <a:bodyPr wrap="none" rtlCol="0">
            <a:spAutoFit/>
          </a:bodyPr>
          <a:lstStyle/>
          <a:p>
            <a:r>
              <a:rPr lang="en-US" dirty="0" smtClean="0"/>
              <a:t>Length: 364.4 smoots + 1 ear</a:t>
            </a:r>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6129" y="3587262"/>
            <a:ext cx="2356283" cy="1767212"/>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3507" y="4792762"/>
            <a:ext cx="2356283" cy="1767212"/>
          </a:xfrm>
          <a:prstGeom prst="rect">
            <a:avLst/>
          </a:prstGeom>
        </p:spPr>
      </p:pic>
      <p:pic>
        <p:nvPicPr>
          <p:cNvPr id="13320" name="Picture 8" descr="Smoot - Wikipedi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31092" y="5211902"/>
            <a:ext cx="2068424" cy="1551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120" y="6565685"/>
            <a:ext cx="1140056" cy="276999"/>
          </a:xfrm>
          <a:prstGeom prst="rect">
            <a:avLst/>
          </a:prstGeom>
          <a:noFill/>
        </p:spPr>
        <p:txBody>
          <a:bodyPr wrap="none" rtlCol="0">
            <a:spAutoFit/>
          </a:bodyPr>
          <a:lstStyle/>
          <a:p>
            <a:r>
              <a:rPr lang="en-US" sz="1200" dirty="0" smtClean="0"/>
              <a:t>1 smoot = 5’ 7”</a:t>
            </a:r>
            <a:endParaRPr lang="en-US" sz="1200" dirty="0"/>
          </a:p>
        </p:txBody>
      </p:sp>
      <p:pic>
        <p:nvPicPr>
          <p:cNvPr id="13322" name="Picture 10" descr="Richard E. Byrd | Virginia Museum of History &amp; Culture Robert E. Byr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23074" y="3663648"/>
            <a:ext cx="2226393" cy="28076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20029" y="6473352"/>
            <a:ext cx="1593193" cy="369332"/>
          </a:xfrm>
          <a:prstGeom prst="rect">
            <a:avLst/>
          </a:prstGeom>
          <a:noFill/>
        </p:spPr>
        <p:txBody>
          <a:bodyPr wrap="none" rtlCol="0">
            <a:spAutoFit/>
          </a:bodyPr>
          <a:lstStyle/>
          <a:p>
            <a:r>
              <a:rPr lang="en-US" dirty="0" smtClean="0"/>
              <a:t>Richard E. Byrd</a:t>
            </a:r>
            <a:endParaRPr lang="en-US" dirty="0"/>
          </a:p>
        </p:txBody>
      </p:sp>
      <p:sp>
        <p:nvSpPr>
          <p:cNvPr id="9" name="TextBox 8"/>
          <p:cNvSpPr txBox="1"/>
          <p:nvPr/>
        </p:nvSpPr>
        <p:spPr>
          <a:xfrm>
            <a:off x="5760529" y="1029415"/>
            <a:ext cx="1412316" cy="923330"/>
          </a:xfrm>
          <a:prstGeom prst="rect">
            <a:avLst/>
          </a:prstGeom>
          <a:noFill/>
        </p:spPr>
        <p:txBody>
          <a:bodyPr wrap="square" rtlCol="0">
            <a:spAutoFit/>
          </a:bodyPr>
          <a:lstStyle/>
          <a:p>
            <a:r>
              <a:rPr lang="en-US" dirty="0" smtClean="0"/>
              <a:t>Built in 1891, rebuilt in the 1980’s</a:t>
            </a:r>
            <a:endParaRPr lang="en-US" dirty="0"/>
          </a:p>
        </p:txBody>
      </p:sp>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483" y="173666"/>
            <a:ext cx="2317916" cy="1895766"/>
          </a:xfrm>
          <a:prstGeom prst="rect">
            <a:avLst/>
          </a:prstGeom>
        </p:spPr>
      </p:pic>
    </p:spTree>
    <p:extLst>
      <p:ext uri="{BB962C8B-B14F-4D97-AF65-F5344CB8AC3E}">
        <p14:creationId xmlns:p14="http://schemas.microsoft.com/office/powerpoint/2010/main" val="801312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Google Maps - Logo Redesign Concept by Sajid Shaik | Logo Designer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32807" y="5594609"/>
            <a:ext cx="1613096" cy="1209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4394" y="1440943"/>
            <a:ext cx="3697231" cy="461665"/>
          </a:xfrm>
          <a:prstGeom prst="rect">
            <a:avLst/>
          </a:prstGeom>
          <a:noFill/>
        </p:spPr>
        <p:txBody>
          <a:bodyPr wrap="none" rtlCol="0">
            <a:spAutoFit/>
          </a:bodyPr>
          <a:lstStyle/>
          <a:p>
            <a:r>
              <a:rPr lang="en-US" sz="2400" dirty="0" smtClean="0"/>
              <a:t>Explore your neighborhood!</a:t>
            </a:r>
            <a:endParaRPr lang="en-US" sz="2400" dirty="0"/>
          </a:p>
        </p:txBody>
      </p:sp>
      <p:sp>
        <p:nvSpPr>
          <p:cNvPr id="6" name="TextBox 5"/>
          <p:cNvSpPr txBox="1"/>
          <p:nvPr/>
        </p:nvSpPr>
        <p:spPr>
          <a:xfrm>
            <a:off x="6544685" y="1440943"/>
            <a:ext cx="4430187" cy="461665"/>
          </a:xfrm>
          <a:prstGeom prst="rect">
            <a:avLst/>
          </a:prstGeom>
          <a:noFill/>
        </p:spPr>
        <p:txBody>
          <a:bodyPr wrap="none" rtlCol="0">
            <a:spAutoFit/>
          </a:bodyPr>
          <a:lstStyle/>
          <a:p>
            <a:r>
              <a:rPr lang="en-US" sz="2400" dirty="0" smtClean="0"/>
              <a:t>Explore a different neighborhood!</a:t>
            </a:r>
            <a:endParaRPr lang="en-US"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3402" y="1920843"/>
            <a:ext cx="4112754" cy="378360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2587" y="1923408"/>
            <a:ext cx="4160847" cy="3816008"/>
          </a:xfrm>
          <a:prstGeom prst="rect">
            <a:avLst/>
          </a:prstGeom>
        </p:spPr>
      </p:pic>
      <p:pic>
        <p:nvPicPr>
          <p:cNvPr id="7172" name="Picture 4" descr="Shooting Star Logo photos, royalty-free images, graphics, vector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63441" y="57214"/>
            <a:ext cx="1780059" cy="1424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7953" y="307573"/>
            <a:ext cx="7676012"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outerShdw blurRad="63500" sx="102000" sy="102000" algn="ctr" rotWithShape="0">
                    <a:prstClr val="black">
                      <a:alpha val="40000"/>
                    </a:prstClr>
                  </a:outerShdw>
                </a:effectLst>
              </a:rPr>
              <a:t>Optional At-Home Activity!</a:t>
            </a:r>
            <a:endParaRPr lang="en-US" sz="5400" b="1" cap="none" spc="0" dirty="0">
              <a:ln w="22225">
                <a:solidFill>
                  <a:schemeClr val="accent2"/>
                </a:solidFill>
                <a:prstDash val="solid"/>
              </a:ln>
              <a:solidFill>
                <a:schemeClr val="accent2">
                  <a:lumMod val="40000"/>
                  <a:lumOff val="60000"/>
                </a:schemeClr>
              </a:solidFill>
              <a:effectLst>
                <a:outerShdw blurRad="63500" sx="102000" sy="102000" algn="ctr" rotWithShape="0">
                  <a:prstClr val="black">
                    <a:alpha val="40000"/>
                  </a:prstClr>
                </a:outerShdw>
              </a:effectLst>
            </a:endParaRPr>
          </a:p>
        </p:txBody>
      </p:sp>
      <p:sp>
        <p:nvSpPr>
          <p:cNvPr id="9" name="TextBox 8"/>
          <p:cNvSpPr txBox="1"/>
          <p:nvPr/>
        </p:nvSpPr>
        <p:spPr>
          <a:xfrm>
            <a:off x="9216022" y="5964016"/>
            <a:ext cx="1077539" cy="523220"/>
          </a:xfrm>
          <a:prstGeom prst="rect">
            <a:avLst/>
          </a:prstGeom>
          <a:noFill/>
        </p:spPr>
        <p:txBody>
          <a:bodyPr wrap="none" rtlCol="0">
            <a:spAutoFit/>
          </a:bodyPr>
          <a:lstStyle/>
          <a:p>
            <a:r>
              <a:rPr lang="en-US" sz="2800" dirty="0" smtClean="0"/>
              <a:t>Using </a:t>
            </a:r>
            <a:endParaRPr lang="en-US" sz="2800" dirty="0"/>
          </a:p>
        </p:txBody>
      </p:sp>
      <p:sp>
        <p:nvSpPr>
          <p:cNvPr id="13" name="TextBox 12"/>
          <p:cNvSpPr txBox="1"/>
          <p:nvPr/>
        </p:nvSpPr>
        <p:spPr>
          <a:xfrm>
            <a:off x="11127187" y="5966046"/>
            <a:ext cx="535724"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val="42434830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5530" y="3995502"/>
            <a:ext cx="4158908" cy="2453685"/>
          </a:xfrm>
          <a:prstGeom prst="rect">
            <a:avLst/>
          </a:prstGeom>
        </p:spPr>
      </p:pic>
      <p:pic>
        <p:nvPicPr>
          <p:cNvPr id="7172" name="Picture 4" descr="Shooting Star Logo photos, royalty-free images, graphics, vector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63441" y="57214"/>
            <a:ext cx="1780059" cy="1424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7953" y="307573"/>
            <a:ext cx="7676012"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outerShdw blurRad="63500" sx="102000" sy="102000" algn="ctr" rotWithShape="0">
                    <a:prstClr val="black">
                      <a:alpha val="40000"/>
                    </a:prstClr>
                  </a:outerShdw>
                </a:effectLst>
              </a:rPr>
              <a:t>Optional At-Home Activity!</a:t>
            </a:r>
            <a:endParaRPr lang="en-US" sz="5400" b="1" cap="none" spc="0" dirty="0">
              <a:ln w="22225">
                <a:solidFill>
                  <a:schemeClr val="accent2"/>
                </a:solidFill>
                <a:prstDash val="solid"/>
              </a:ln>
              <a:solidFill>
                <a:schemeClr val="accent2">
                  <a:lumMod val="40000"/>
                  <a:lumOff val="60000"/>
                </a:schemeClr>
              </a:solidFill>
              <a:effectLst>
                <a:outerShdw blurRad="63500" sx="102000" sy="102000" algn="ctr" rotWithShape="0">
                  <a:prstClr val="black">
                    <a:alpha val="40000"/>
                  </a:prstClr>
                </a:outerShdw>
              </a:effectLst>
            </a:endParaRPr>
          </a:p>
        </p:txBody>
      </p:sp>
      <p:pic>
        <p:nvPicPr>
          <p:cNvPr id="15362" name="Picture 2" descr="The 'Atlas Obscura' Book Is Out Now! - Atlas Obscu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353" y="1983543"/>
            <a:ext cx="5270301" cy="2760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5067" y="4944794"/>
            <a:ext cx="3173689" cy="369332"/>
          </a:xfrm>
          <a:prstGeom prst="rect">
            <a:avLst/>
          </a:prstGeom>
          <a:noFill/>
        </p:spPr>
        <p:txBody>
          <a:bodyPr wrap="none" rtlCol="0">
            <a:spAutoFit/>
          </a:bodyPr>
          <a:lstStyle/>
          <a:p>
            <a:r>
              <a:rPr lang="en-US" dirty="0">
                <a:hlinkClick r:id="rId5"/>
              </a:rPr>
              <a:t>https://www.atlasobscura.com/</a:t>
            </a:r>
            <a:endParaRPr lang="en-US"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5433" y="1738050"/>
            <a:ext cx="4791141" cy="2000664"/>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3416" y="3048958"/>
            <a:ext cx="3348584" cy="2559817"/>
          </a:xfrm>
          <a:prstGeom prst="rect">
            <a:avLst/>
          </a:prstGeom>
        </p:spPr>
      </p:pic>
      <p:sp>
        <p:nvSpPr>
          <p:cNvPr id="12" name="TextBox 11"/>
          <p:cNvSpPr txBox="1"/>
          <p:nvPr/>
        </p:nvSpPr>
        <p:spPr>
          <a:xfrm>
            <a:off x="738553" y="5621993"/>
            <a:ext cx="4070153" cy="461665"/>
          </a:xfrm>
          <a:prstGeom prst="rect">
            <a:avLst/>
          </a:prstGeom>
          <a:noFill/>
        </p:spPr>
        <p:txBody>
          <a:bodyPr wrap="none" rtlCol="0">
            <a:spAutoFit/>
          </a:bodyPr>
          <a:lstStyle/>
          <a:p>
            <a:r>
              <a:rPr lang="en-US" sz="2400" dirty="0" smtClean="0"/>
              <a:t>Find cool locations and history!</a:t>
            </a:r>
            <a:endParaRPr lang="en-US" sz="2400" dirty="0"/>
          </a:p>
        </p:txBody>
      </p:sp>
    </p:spTree>
    <p:extLst>
      <p:ext uri="{BB962C8B-B14F-4D97-AF65-F5344CB8AC3E}">
        <p14:creationId xmlns:p14="http://schemas.microsoft.com/office/powerpoint/2010/main" val="6158945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8623" y="324902"/>
            <a:ext cx="2435382" cy="707886"/>
          </a:xfrm>
          <a:prstGeom prst="rect">
            <a:avLst/>
          </a:prstGeom>
          <a:noFill/>
        </p:spPr>
        <p:txBody>
          <a:bodyPr wrap="none" rtlCol="0">
            <a:spAutoFit/>
          </a:bodyPr>
          <a:lstStyle/>
          <a:p>
            <a:r>
              <a:rPr lang="en-US" sz="4000" dirty="0" smtClean="0"/>
              <a:t>Who am I?</a:t>
            </a:r>
            <a:endParaRPr lang="en-US" sz="4000" dirty="0"/>
          </a:p>
        </p:txBody>
      </p:sp>
      <p:pic>
        <p:nvPicPr>
          <p:cNvPr id="4" name="Picture 3" descr="D5DAE014-8980-4C77-B33B-753DE51E187E.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781" y="531655"/>
            <a:ext cx="4111316" cy="5858900"/>
          </a:xfrm>
          <a:prstGeom prst="rect">
            <a:avLst/>
          </a:prstGeom>
        </p:spPr>
      </p:pic>
      <p:sp>
        <p:nvSpPr>
          <p:cNvPr id="5" name="TextBox 4"/>
          <p:cNvSpPr txBox="1"/>
          <p:nvPr/>
        </p:nvSpPr>
        <p:spPr>
          <a:xfrm>
            <a:off x="4577768" y="1092850"/>
            <a:ext cx="7309663" cy="5170646"/>
          </a:xfrm>
          <a:prstGeom prst="rect">
            <a:avLst/>
          </a:prstGeom>
          <a:noFill/>
        </p:spPr>
        <p:txBody>
          <a:bodyPr wrap="square" rtlCol="0">
            <a:spAutoFit/>
          </a:bodyPr>
          <a:lstStyle/>
          <a:p>
            <a:pPr marL="342900" indent="-342900">
              <a:buFont typeface="Arial"/>
              <a:buChar char="•"/>
            </a:pPr>
            <a:r>
              <a:rPr lang="en-US" sz="2400" dirty="0" smtClean="0"/>
              <a:t>Name: Samantha Webster (call me Sam)</a:t>
            </a:r>
          </a:p>
          <a:p>
            <a:pPr marL="342900" indent="-342900">
              <a:buFont typeface="Arial"/>
              <a:buChar char="•"/>
            </a:pPr>
            <a:r>
              <a:rPr lang="en-US" sz="2400" dirty="0" smtClean="0"/>
              <a:t>Occupation: 3</a:t>
            </a:r>
            <a:r>
              <a:rPr lang="en-US" sz="2400" baseline="30000" dirty="0" smtClean="0"/>
              <a:t>rd</a:t>
            </a:r>
            <a:r>
              <a:rPr lang="en-US" sz="2400" dirty="0" smtClean="0"/>
              <a:t> year doctoral candidate in the Biology Department</a:t>
            </a:r>
          </a:p>
          <a:p>
            <a:pPr marL="342900" indent="-342900">
              <a:buFont typeface="Arial"/>
              <a:buChar char="•"/>
            </a:pPr>
            <a:r>
              <a:rPr lang="en-US" sz="2400" dirty="0" smtClean="0"/>
              <a:t>Field of Study: Structural Biology/Biochemistry, specifically studying ribosome degradation and </a:t>
            </a:r>
            <a:r>
              <a:rPr lang="en-US" sz="2400" dirty="0" err="1" smtClean="0"/>
              <a:t>ribophagy</a:t>
            </a:r>
            <a:endParaRPr lang="en-US" sz="2400" dirty="0"/>
          </a:p>
          <a:p>
            <a:pPr marL="342900" indent="-342900">
              <a:buFont typeface="Arial"/>
              <a:buChar char="•"/>
            </a:pPr>
            <a:r>
              <a:rPr lang="en-US" sz="2400" dirty="0" smtClean="0"/>
              <a:t>Origin: Boulder, Colorado</a:t>
            </a:r>
          </a:p>
          <a:p>
            <a:pPr marL="342900" indent="-342900">
              <a:buFont typeface="Arial"/>
              <a:buChar char="•"/>
            </a:pPr>
            <a:r>
              <a:rPr lang="en-US" sz="2400" dirty="0" smtClean="0"/>
              <a:t>Currently live in: Cambridge, Massachusetts</a:t>
            </a:r>
          </a:p>
          <a:p>
            <a:pPr marL="342900" indent="-342900">
              <a:buFont typeface="Arial"/>
              <a:buChar char="•"/>
            </a:pPr>
            <a:r>
              <a:rPr lang="en-US" sz="2400" dirty="0" smtClean="0"/>
              <a:t>Why am I leading (virtual) walking tours on history and architecture: I consider myself a veteran walker, have always loved history, and before ye </a:t>
            </a:r>
            <a:r>
              <a:rPr lang="en-US" sz="2400" dirty="0" err="1" smtClean="0"/>
              <a:t>olde</a:t>
            </a:r>
            <a:r>
              <a:rPr lang="en-US" sz="2400" dirty="0" smtClean="0"/>
              <a:t> plague hit I was training to be a volunteer tour guide with Boston by Foot</a:t>
            </a:r>
          </a:p>
          <a:p>
            <a:endParaRPr lang="en-US" dirty="0"/>
          </a:p>
        </p:txBody>
      </p:sp>
    </p:spTree>
    <p:extLst>
      <p:ext uri="{BB962C8B-B14F-4D97-AF65-F5344CB8AC3E}">
        <p14:creationId xmlns:p14="http://schemas.microsoft.com/office/powerpoint/2010/main" val="1519372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17" y="1420994"/>
            <a:ext cx="5779146" cy="584775"/>
          </a:xfrm>
          <a:prstGeom prst="rect">
            <a:avLst/>
          </a:prstGeom>
          <a:noFill/>
        </p:spPr>
        <p:txBody>
          <a:bodyPr wrap="none" rtlCol="0">
            <a:spAutoFit/>
          </a:bodyPr>
          <a:lstStyle/>
          <a:p>
            <a:r>
              <a:rPr lang="en-US" sz="3200" dirty="0" smtClean="0"/>
              <a:t>Week 2: Boston Through the Ages</a:t>
            </a:r>
          </a:p>
        </p:txBody>
      </p:sp>
      <p:sp>
        <p:nvSpPr>
          <p:cNvPr id="3" name="TextBox 2"/>
          <p:cNvSpPr txBox="1"/>
          <p:nvPr/>
        </p:nvSpPr>
        <p:spPr>
          <a:xfrm>
            <a:off x="510617" y="1989474"/>
            <a:ext cx="8288679" cy="584775"/>
          </a:xfrm>
          <a:prstGeom prst="rect">
            <a:avLst/>
          </a:prstGeom>
          <a:noFill/>
        </p:spPr>
        <p:txBody>
          <a:bodyPr wrap="none" rtlCol="0">
            <a:spAutoFit/>
          </a:bodyPr>
          <a:lstStyle/>
          <a:p>
            <a:r>
              <a:rPr lang="en-US" sz="3200" dirty="0" smtClean="0"/>
              <a:t>Week 3: Boston City Planning and Transportation</a:t>
            </a:r>
            <a:endParaRPr lang="en-US" sz="3200" dirty="0"/>
          </a:p>
        </p:txBody>
      </p:sp>
      <p:sp>
        <p:nvSpPr>
          <p:cNvPr id="4" name="TextBox 3"/>
          <p:cNvSpPr txBox="1"/>
          <p:nvPr/>
        </p:nvSpPr>
        <p:spPr>
          <a:xfrm>
            <a:off x="510617" y="2516538"/>
            <a:ext cx="4950971" cy="584775"/>
          </a:xfrm>
          <a:prstGeom prst="rect">
            <a:avLst/>
          </a:prstGeom>
          <a:noFill/>
        </p:spPr>
        <p:txBody>
          <a:bodyPr wrap="none" rtlCol="0">
            <a:spAutoFit/>
          </a:bodyPr>
          <a:lstStyle/>
          <a:p>
            <a:r>
              <a:rPr lang="en-US" sz="3200" dirty="0" smtClean="0"/>
              <a:t>Week 4: Boston Architecture</a:t>
            </a:r>
          </a:p>
        </p:txBody>
      </p:sp>
      <p:sp>
        <p:nvSpPr>
          <p:cNvPr id="5" name="TextBox 4"/>
          <p:cNvSpPr txBox="1"/>
          <p:nvPr/>
        </p:nvSpPr>
        <p:spPr>
          <a:xfrm>
            <a:off x="510617" y="3027307"/>
            <a:ext cx="8837194" cy="584775"/>
          </a:xfrm>
          <a:prstGeom prst="rect">
            <a:avLst/>
          </a:prstGeom>
          <a:noFill/>
        </p:spPr>
        <p:txBody>
          <a:bodyPr wrap="square" rtlCol="0">
            <a:spAutoFit/>
          </a:bodyPr>
          <a:lstStyle/>
          <a:p>
            <a:r>
              <a:rPr lang="en-US" sz="3200" dirty="0" smtClean="0"/>
              <a:t>Week 5: Cemeteries, Churches, and Harvard Square</a:t>
            </a:r>
            <a:endParaRPr lang="en-US" sz="3200" dirty="0"/>
          </a:p>
        </p:txBody>
      </p:sp>
      <p:sp>
        <p:nvSpPr>
          <p:cNvPr id="6" name="TextBox 5"/>
          <p:cNvSpPr txBox="1"/>
          <p:nvPr/>
        </p:nvSpPr>
        <p:spPr>
          <a:xfrm>
            <a:off x="510617" y="3543819"/>
            <a:ext cx="8906413" cy="584775"/>
          </a:xfrm>
          <a:prstGeom prst="rect">
            <a:avLst/>
          </a:prstGeom>
          <a:noFill/>
        </p:spPr>
        <p:txBody>
          <a:bodyPr wrap="none" rtlCol="0">
            <a:spAutoFit/>
          </a:bodyPr>
          <a:lstStyle/>
          <a:p>
            <a:r>
              <a:rPr lang="en-US" sz="3200" dirty="0" smtClean="0"/>
              <a:t>Week 6: Tech Boom (Kendall Square, Seaport &amp; MIT)</a:t>
            </a:r>
            <a:endParaRPr lang="en-US" sz="3200" dirty="0"/>
          </a:p>
        </p:txBody>
      </p:sp>
      <p:sp>
        <p:nvSpPr>
          <p:cNvPr id="7" name="TextBox 6"/>
          <p:cNvSpPr txBox="1"/>
          <p:nvPr/>
        </p:nvSpPr>
        <p:spPr>
          <a:xfrm>
            <a:off x="510617" y="881898"/>
            <a:ext cx="5782352" cy="584775"/>
          </a:xfrm>
          <a:prstGeom prst="rect">
            <a:avLst/>
          </a:prstGeom>
          <a:noFill/>
        </p:spPr>
        <p:txBody>
          <a:bodyPr wrap="none" rtlCol="0">
            <a:spAutoFit/>
          </a:bodyPr>
          <a:lstStyle/>
          <a:p>
            <a:r>
              <a:rPr lang="en-US" sz="3200" dirty="0" smtClean="0"/>
              <a:t>Week 1: See Sam’s Neighborhood</a:t>
            </a:r>
          </a:p>
        </p:txBody>
      </p:sp>
      <p:sp>
        <p:nvSpPr>
          <p:cNvPr id="8" name="TextBox 7"/>
          <p:cNvSpPr txBox="1"/>
          <p:nvPr/>
        </p:nvSpPr>
        <p:spPr>
          <a:xfrm>
            <a:off x="3478770" y="75273"/>
            <a:ext cx="5496954" cy="769441"/>
          </a:xfrm>
          <a:prstGeom prst="rect">
            <a:avLst/>
          </a:prstGeom>
          <a:noFill/>
        </p:spPr>
        <p:txBody>
          <a:bodyPr wrap="none" rtlCol="0">
            <a:spAutoFit/>
          </a:bodyPr>
          <a:lstStyle/>
          <a:p>
            <a:r>
              <a:rPr lang="en-US" sz="4400" dirty="0" smtClean="0"/>
              <a:t>Six weeks of “walking”:</a:t>
            </a:r>
            <a:endParaRPr lang="en-US" sz="4400" dirty="0"/>
          </a:p>
        </p:txBody>
      </p:sp>
      <p:pic>
        <p:nvPicPr>
          <p:cNvPr id="1028" name="Picture 4" descr="Free Exercising Treadmill Cliparts, Download Free Clip Art, Fre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1454" y="181420"/>
            <a:ext cx="2634665" cy="26346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47451" y="4425834"/>
            <a:ext cx="9469953" cy="1077218"/>
          </a:xfrm>
          <a:prstGeom prst="rect">
            <a:avLst/>
          </a:prstGeom>
          <a:noFill/>
        </p:spPr>
        <p:txBody>
          <a:bodyPr wrap="square" rtlCol="0">
            <a:spAutoFit/>
          </a:bodyPr>
          <a:lstStyle/>
          <a:p>
            <a:pPr algn="ctr"/>
            <a:r>
              <a:rPr lang="en-US" sz="3200" dirty="0" smtClean="0"/>
              <a:t>Slides will be uploaded every week to the HSSP class site (Class X14023)</a:t>
            </a:r>
            <a:endParaRPr lang="en-US" sz="3200" dirty="0"/>
          </a:p>
        </p:txBody>
      </p:sp>
      <p:sp>
        <p:nvSpPr>
          <p:cNvPr id="10" name="TextBox 9"/>
          <p:cNvSpPr txBox="1"/>
          <p:nvPr/>
        </p:nvSpPr>
        <p:spPr>
          <a:xfrm>
            <a:off x="2034182" y="5647178"/>
            <a:ext cx="8296489" cy="1569660"/>
          </a:xfrm>
          <a:prstGeom prst="rect">
            <a:avLst/>
          </a:prstGeom>
          <a:noFill/>
        </p:spPr>
        <p:txBody>
          <a:bodyPr wrap="square" rtlCol="0">
            <a:spAutoFit/>
          </a:bodyPr>
          <a:lstStyle/>
          <a:p>
            <a:pPr algn="ctr"/>
            <a:r>
              <a:rPr lang="en-US" sz="3200" dirty="0"/>
              <a:t>If you have any issues, you can email me at X14023-teachers@mit.edu</a:t>
            </a:r>
          </a:p>
          <a:p>
            <a:pPr algn="ctr"/>
            <a:endParaRPr lang="en-US" sz="3200" dirty="0"/>
          </a:p>
        </p:txBody>
      </p:sp>
    </p:spTree>
    <p:extLst>
      <p:ext uri="{BB962C8B-B14F-4D97-AF65-F5344CB8AC3E}">
        <p14:creationId xmlns:p14="http://schemas.microsoft.com/office/powerpoint/2010/main" val="1952781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IT Stata Center | www.usa.skanska.c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3184"/>
            <a:ext cx="4063832" cy="22848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ndmark: Somerville's Prospect Hill Tow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2858" y="4100356"/>
            <a:ext cx="4946445" cy="27576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tate: Courthouse developer will be chosen before Cambridge gets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789305"/>
            <a:ext cx="2679857" cy="27838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entral Square's iconic murals are vanishing, with funds being ..."/>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1250" y="0"/>
            <a:ext cx="3826703" cy="18150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9857" y="0"/>
            <a:ext cx="4057651" cy="2561169"/>
          </a:xfrm>
          <a:prstGeom prst="rect">
            <a:avLst/>
          </a:prstGeom>
        </p:spPr>
      </p:pic>
      <p:pic>
        <p:nvPicPr>
          <p:cNvPr id="3074" name="Picture 2" descr="Boston triple-deckers: Everything you need to know - Curbed Bost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39216" y="0"/>
            <a:ext cx="4401785" cy="24760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andy Land: The History of Candy Making in Cambridge, MA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031574" y="1670385"/>
            <a:ext cx="2209427" cy="3314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ootsie Roll Industries to Expand Cambridge Manufacturing Plant ..."/>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77801" y="4429125"/>
            <a:ext cx="3905249" cy="24288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tting to Know the Bathtub Marys of Somerville, Massachusetts ..."/>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398514" y="-37502"/>
            <a:ext cx="2045369" cy="26168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52730" y="2463628"/>
            <a:ext cx="8019970" cy="210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66225" y="2716105"/>
            <a:ext cx="5888984" cy="1446550"/>
          </a:xfrm>
          <a:prstGeom prst="rect">
            <a:avLst/>
          </a:prstGeom>
          <a:solidFill>
            <a:schemeClr val="bg1"/>
          </a:solidFill>
        </p:spPr>
        <p:txBody>
          <a:bodyPr wrap="none" rtlCol="0">
            <a:spAutoFit/>
          </a:bodyPr>
          <a:lstStyle/>
          <a:p>
            <a:pPr algn="ctr"/>
            <a:r>
              <a:rPr lang="en-US" sz="4400" dirty="0" smtClean="0"/>
              <a:t>Week 1: </a:t>
            </a:r>
          </a:p>
          <a:p>
            <a:pPr algn="ctr"/>
            <a:r>
              <a:rPr lang="en-US" sz="4400" dirty="0" smtClean="0"/>
              <a:t>See Sam’s Neighborhood</a:t>
            </a:r>
          </a:p>
        </p:txBody>
      </p:sp>
    </p:spTree>
    <p:extLst>
      <p:ext uri="{BB962C8B-B14F-4D97-AF65-F5344CB8AC3E}">
        <p14:creationId xmlns:p14="http://schemas.microsoft.com/office/powerpoint/2010/main" val="40599353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8215" y="266700"/>
            <a:ext cx="9456880" cy="6250894"/>
            <a:chOff x="1488215" y="266700"/>
            <a:chExt cx="9456880" cy="625089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8215" y="266700"/>
              <a:ext cx="9456880" cy="625089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6400" y="2968625"/>
              <a:ext cx="304800" cy="30480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7500" y="3213100"/>
              <a:ext cx="685800" cy="120650"/>
            </a:xfrm>
            <a:prstGeom prst="rect">
              <a:avLst/>
            </a:prstGeom>
          </p:spPr>
        </p:pic>
      </p:grpSp>
      <p:sp>
        <p:nvSpPr>
          <p:cNvPr id="3" name="Oval 2"/>
          <p:cNvSpPr/>
          <p:nvPr/>
        </p:nvSpPr>
        <p:spPr>
          <a:xfrm>
            <a:off x="5678689" y="3273425"/>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1289" y="4251325"/>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31289" y="3171144"/>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64289" y="3472203"/>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75439" y="796925"/>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58279" y="907426"/>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89939" y="3870325"/>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15189" y="4030322"/>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61289" y="5163456"/>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64149" y="1839260"/>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70942" y="3281645"/>
            <a:ext cx="225021" cy="22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172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2210" y="385430"/>
            <a:ext cx="4431074" cy="28829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8811" y="385430"/>
            <a:ext cx="2855622" cy="188488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508" y="385430"/>
            <a:ext cx="3051175" cy="192588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9052" y="1551637"/>
            <a:ext cx="1574365" cy="232630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988" y="4392820"/>
            <a:ext cx="2745331" cy="176535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71277" y="4392820"/>
            <a:ext cx="2492140" cy="173619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5457" y="4577441"/>
            <a:ext cx="1867616" cy="1797140"/>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41313" y="3384095"/>
            <a:ext cx="1550599" cy="1341448"/>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2498" y="3388597"/>
            <a:ext cx="2277798" cy="2561840"/>
          </a:xfrm>
          <a:prstGeom prst="rect">
            <a:avLst/>
          </a:prstGeom>
        </p:spPr>
      </p:pic>
      <p:sp>
        <p:nvSpPr>
          <p:cNvPr id="2" name="Rectangle 1"/>
          <p:cNvSpPr/>
          <p:nvPr/>
        </p:nvSpPr>
        <p:spPr>
          <a:xfrm>
            <a:off x="4599451" y="16660"/>
            <a:ext cx="3236592" cy="584775"/>
          </a:xfrm>
          <a:prstGeom prst="rect">
            <a:avLst/>
          </a:prstGeom>
          <a:solidFill>
            <a:schemeClr val="bg1"/>
          </a:solidFill>
        </p:spPr>
        <p:txBody>
          <a:bodyPr wrap="none">
            <a:spAutoFit/>
          </a:bodyPr>
          <a:lstStyle/>
          <a:p>
            <a:r>
              <a:rPr lang="en-US" sz="3200" dirty="0"/>
              <a:t>Ivory Sands </a:t>
            </a:r>
            <a:r>
              <a:rPr lang="en-US" sz="3200" dirty="0" smtClean="0"/>
              <a:t>House</a:t>
            </a:r>
            <a:endParaRPr lang="en-US" sz="3200" dirty="0"/>
          </a:p>
        </p:txBody>
      </p:sp>
      <p:sp>
        <p:nvSpPr>
          <p:cNvPr id="16" name="TextBox 15"/>
          <p:cNvSpPr txBox="1"/>
          <p:nvPr/>
        </p:nvSpPr>
        <p:spPr>
          <a:xfrm>
            <a:off x="534746" y="2353956"/>
            <a:ext cx="3273788" cy="830997"/>
          </a:xfrm>
          <a:prstGeom prst="rect">
            <a:avLst/>
          </a:prstGeom>
          <a:noFill/>
        </p:spPr>
        <p:txBody>
          <a:bodyPr wrap="square" rtlCol="0">
            <a:spAutoFit/>
          </a:bodyPr>
          <a:lstStyle/>
          <a:p>
            <a:r>
              <a:rPr lang="en-US" sz="1600" dirty="0" smtClean="0"/>
              <a:t>Built in 1839 by Ivory Sands, of the Sands family of brick makers, in the Federal Style</a:t>
            </a:r>
            <a:endParaRPr lang="en-US" sz="1600" dirty="0"/>
          </a:p>
        </p:txBody>
      </p:sp>
      <p:sp>
        <p:nvSpPr>
          <p:cNvPr id="17" name="TextBox 16"/>
          <p:cNvSpPr txBox="1"/>
          <p:nvPr/>
        </p:nvSpPr>
        <p:spPr>
          <a:xfrm>
            <a:off x="183516" y="6015839"/>
            <a:ext cx="2686928" cy="584775"/>
          </a:xfrm>
          <a:prstGeom prst="rect">
            <a:avLst/>
          </a:prstGeom>
          <a:noFill/>
        </p:spPr>
        <p:txBody>
          <a:bodyPr wrap="square" rtlCol="0">
            <a:spAutoFit/>
          </a:bodyPr>
          <a:lstStyle/>
          <a:p>
            <a:r>
              <a:rPr lang="en-US" sz="1600" dirty="0" smtClean="0"/>
              <a:t>1854 map shows house location and nearby brick yard</a:t>
            </a:r>
            <a:endParaRPr lang="en-US" sz="1600" dirty="0"/>
          </a:p>
        </p:txBody>
      </p:sp>
      <p:sp>
        <p:nvSpPr>
          <p:cNvPr id="18" name="TextBox 17"/>
          <p:cNvSpPr txBox="1"/>
          <p:nvPr/>
        </p:nvSpPr>
        <p:spPr>
          <a:xfrm>
            <a:off x="4508026" y="3415076"/>
            <a:ext cx="3262640" cy="830997"/>
          </a:xfrm>
          <a:prstGeom prst="rect">
            <a:avLst/>
          </a:prstGeom>
          <a:noFill/>
        </p:spPr>
        <p:txBody>
          <a:bodyPr wrap="square" rtlCol="0">
            <a:spAutoFit/>
          </a:bodyPr>
          <a:lstStyle/>
          <a:p>
            <a:r>
              <a:rPr lang="en-US" sz="1600" dirty="0" smtClean="0"/>
              <a:t>Basement used to bottle beer in the 1880’s; in 1887 listed as one of 113 saloons operating in Cambridge </a:t>
            </a:r>
            <a:endParaRPr lang="en-US" sz="1600" dirty="0"/>
          </a:p>
        </p:txBody>
      </p:sp>
      <p:sp>
        <p:nvSpPr>
          <p:cNvPr id="19" name="TextBox 18"/>
          <p:cNvSpPr txBox="1"/>
          <p:nvPr/>
        </p:nvSpPr>
        <p:spPr>
          <a:xfrm>
            <a:off x="2870444" y="5060277"/>
            <a:ext cx="1637582" cy="1077218"/>
          </a:xfrm>
          <a:prstGeom prst="rect">
            <a:avLst/>
          </a:prstGeom>
          <a:noFill/>
        </p:spPr>
        <p:txBody>
          <a:bodyPr wrap="square" rtlCol="0">
            <a:spAutoFit/>
          </a:bodyPr>
          <a:lstStyle/>
          <a:p>
            <a:r>
              <a:rPr lang="en-US" sz="1600" dirty="0" smtClean="0"/>
              <a:t>1934 map showing “Dwelling, Store in Basement”</a:t>
            </a:r>
            <a:endParaRPr lang="en-US" sz="1600" dirty="0"/>
          </a:p>
        </p:txBody>
      </p:sp>
      <p:sp>
        <p:nvSpPr>
          <p:cNvPr id="20" name="TextBox 19"/>
          <p:cNvSpPr txBox="1"/>
          <p:nvPr/>
        </p:nvSpPr>
        <p:spPr>
          <a:xfrm>
            <a:off x="7709281" y="6136530"/>
            <a:ext cx="652743" cy="369332"/>
          </a:xfrm>
          <a:prstGeom prst="rect">
            <a:avLst/>
          </a:prstGeom>
          <a:noFill/>
        </p:spPr>
        <p:txBody>
          <a:bodyPr wrap="none" rtlCol="0">
            <a:spAutoFit/>
          </a:bodyPr>
          <a:lstStyle/>
          <a:p>
            <a:r>
              <a:rPr lang="en-US" dirty="0" smtClean="0"/>
              <a:t>1965</a:t>
            </a:r>
            <a:endParaRPr lang="en-US" dirty="0"/>
          </a:p>
        </p:txBody>
      </p:sp>
      <p:sp>
        <p:nvSpPr>
          <p:cNvPr id="21" name="TextBox 20"/>
          <p:cNvSpPr txBox="1"/>
          <p:nvPr/>
        </p:nvSpPr>
        <p:spPr>
          <a:xfrm>
            <a:off x="10595929" y="6137495"/>
            <a:ext cx="652743" cy="369332"/>
          </a:xfrm>
          <a:prstGeom prst="rect">
            <a:avLst/>
          </a:prstGeom>
          <a:noFill/>
        </p:spPr>
        <p:txBody>
          <a:bodyPr wrap="none" rtlCol="0">
            <a:spAutoFit/>
          </a:bodyPr>
          <a:lstStyle/>
          <a:p>
            <a:r>
              <a:rPr lang="en-US" dirty="0" smtClean="0"/>
              <a:t>1979</a:t>
            </a:r>
            <a:endParaRPr lang="en-US" dirty="0"/>
          </a:p>
        </p:txBody>
      </p:sp>
      <p:sp>
        <p:nvSpPr>
          <p:cNvPr id="22" name="TextBox 21"/>
          <p:cNvSpPr txBox="1"/>
          <p:nvPr/>
        </p:nvSpPr>
        <p:spPr>
          <a:xfrm>
            <a:off x="8841991" y="2311379"/>
            <a:ext cx="1620208" cy="1077218"/>
          </a:xfrm>
          <a:prstGeom prst="rect">
            <a:avLst/>
          </a:prstGeom>
          <a:noFill/>
        </p:spPr>
        <p:txBody>
          <a:bodyPr wrap="square" rtlCol="0">
            <a:spAutoFit/>
          </a:bodyPr>
          <a:lstStyle/>
          <a:p>
            <a:r>
              <a:rPr lang="en-US" sz="1600" dirty="0" smtClean="0"/>
              <a:t>Listed on National Register of Historic Places in 1986</a:t>
            </a:r>
            <a:endParaRPr lang="en-US" sz="1600" dirty="0"/>
          </a:p>
        </p:txBody>
      </p:sp>
    </p:spTree>
    <p:extLst>
      <p:ext uri="{BB962C8B-B14F-4D97-AF65-F5344CB8AC3E}">
        <p14:creationId xmlns:p14="http://schemas.microsoft.com/office/powerpoint/2010/main" val="2483863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5720" y="85266"/>
            <a:ext cx="4297587" cy="1077218"/>
          </a:xfrm>
          <a:prstGeom prst="rect">
            <a:avLst/>
          </a:prstGeom>
        </p:spPr>
        <p:txBody>
          <a:bodyPr wrap="none">
            <a:spAutoFit/>
          </a:bodyPr>
          <a:lstStyle/>
          <a:p>
            <a:pPr algn="ctr"/>
            <a:r>
              <a:rPr lang="en-US" sz="3200" dirty="0"/>
              <a:t>Middlesex County Jail </a:t>
            </a:r>
          </a:p>
          <a:p>
            <a:pPr algn="ctr"/>
            <a:r>
              <a:rPr lang="en-US" sz="3200" dirty="0" smtClean="0"/>
              <a:t>‘The Slammer </a:t>
            </a:r>
            <a:r>
              <a:rPr lang="en-US" sz="3200" dirty="0"/>
              <a:t>in the </a:t>
            </a:r>
            <a:r>
              <a:rPr lang="en-US" sz="3200" dirty="0" smtClean="0"/>
              <a:t>Sky’</a:t>
            </a:r>
            <a:endParaRPr lang="en-US" sz="3200" dirty="0"/>
          </a:p>
        </p:txBody>
      </p:sp>
      <p:pic>
        <p:nvPicPr>
          <p:cNvPr id="3" name="Picture 12" descr="State: Courthouse developer will be chosen before Cambridge get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3877" y="202511"/>
            <a:ext cx="2336160" cy="35317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he Middlesex County Jail in Cambridge. (Courtesy of Middlesex Sheriff’s Off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571" y="232115"/>
            <a:ext cx="3023977" cy="40303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lp Us Fix A Fiasc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88350" y="1162484"/>
            <a:ext cx="45910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ong-stalled plans to remake old jail and courthouse may soon ..."/>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792309" y="3491904"/>
            <a:ext cx="2433710" cy="3169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320" y="4428560"/>
            <a:ext cx="4205733" cy="2031325"/>
          </a:xfrm>
          <a:prstGeom prst="rect">
            <a:avLst/>
          </a:prstGeom>
          <a:noFill/>
        </p:spPr>
        <p:txBody>
          <a:bodyPr wrap="square" rtlCol="0">
            <a:spAutoFit/>
          </a:bodyPr>
          <a:lstStyle/>
          <a:p>
            <a:r>
              <a:rPr lang="en-US" dirty="0" smtClean="0"/>
              <a:t>Built in 1971 in the Brutalist style. </a:t>
            </a:r>
          </a:p>
          <a:p>
            <a:endParaRPr lang="en-US" dirty="0"/>
          </a:p>
          <a:p>
            <a:r>
              <a:rPr lang="en-US" dirty="0" smtClean="0"/>
              <a:t>Housed:</a:t>
            </a:r>
          </a:p>
          <a:p>
            <a:pPr marL="285750" indent="-285750">
              <a:buFont typeface="Arial" panose="020B0604020202020204" pitchFamily="34" charset="0"/>
              <a:buChar char="•"/>
            </a:pPr>
            <a:r>
              <a:rPr lang="en-US" dirty="0" smtClean="0"/>
              <a:t>District Attorney office (bottom)</a:t>
            </a:r>
          </a:p>
          <a:p>
            <a:pPr marL="285750" indent="-285750">
              <a:buFont typeface="Arial" panose="020B0604020202020204" pitchFamily="34" charset="0"/>
              <a:buChar char="•"/>
            </a:pPr>
            <a:r>
              <a:rPr lang="en-US" dirty="0" smtClean="0"/>
              <a:t>Superior Court (middle)</a:t>
            </a:r>
          </a:p>
          <a:p>
            <a:pPr marL="285750" indent="-285750">
              <a:buFont typeface="Arial" panose="020B0604020202020204" pitchFamily="34" charset="0"/>
              <a:buChar char="•"/>
            </a:pPr>
            <a:r>
              <a:rPr lang="en-US" dirty="0" smtClean="0"/>
              <a:t>District Court (higher)</a:t>
            </a:r>
          </a:p>
          <a:p>
            <a:pPr marL="285750" indent="-285750">
              <a:buFont typeface="Arial" panose="020B0604020202020204" pitchFamily="34" charset="0"/>
              <a:buChar char="•"/>
            </a:pPr>
            <a:r>
              <a:rPr lang="en-US" dirty="0" smtClean="0"/>
              <a:t>Middlesex County Jail (‘above the red’)</a:t>
            </a:r>
            <a:endParaRPr lang="en-US" dirty="0"/>
          </a:p>
        </p:txBody>
      </p:sp>
      <p:sp>
        <p:nvSpPr>
          <p:cNvPr id="5" name="TextBox 4"/>
          <p:cNvSpPr txBox="1"/>
          <p:nvPr/>
        </p:nvSpPr>
        <p:spPr>
          <a:xfrm>
            <a:off x="4291566" y="3896731"/>
            <a:ext cx="4591050" cy="369332"/>
          </a:xfrm>
          <a:prstGeom prst="rect">
            <a:avLst/>
          </a:prstGeom>
          <a:noFill/>
        </p:spPr>
        <p:txBody>
          <a:bodyPr wrap="square" rtlCol="0">
            <a:spAutoFit/>
          </a:bodyPr>
          <a:lstStyle/>
          <a:p>
            <a:r>
              <a:rPr lang="en-US" dirty="0" smtClean="0"/>
              <a:t>Issues with power, water, sewage, etc. </a:t>
            </a:r>
            <a:endParaRPr lang="en-US" dirty="0"/>
          </a:p>
        </p:txBody>
      </p:sp>
      <p:sp>
        <p:nvSpPr>
          <p:cNvPr id="9" name="TextBox 8"/>
          <p:cNvSpPr txBox="1"/>
          <p:nvPr/>
        </p:nvSpPr>
        <p:spPr>
          <a:xfrm>
            <a:off x="4291566" y="4428559"/>
            <a:ext cx="4591050" cy="369332"/>
          </a:xfrm>
          <a:prstGeom prst="rect">
            <a:avLst/>
          </a:prstGeom>
          <a:noFill/>
        </p:spPr>
        <p:txBody>
          <a:bodyPr wrap="square" rtlCol="0">
            <a:spAutoFit/>
          </a:bodyPr>
          <a:lstStyle/>
          <a:p>
            <a:r>
              <a:rPr lang="en-US" dirty="0" smtClean="0"/>
              <a:t>DA’s office and courts evacuated in 2008</a:t>
            </a:r>
            <a:endParaRPr lang="en-US" dirty="0"/>
          </a:p>
        </p:txBody>
      </p:sp>
      <p:sp>
        <p:nvSpPr>
          <p:cNvPr id="10" name="TextBox 9"/>
          <p:cNvSpPr txBox="1"/>
          <p:nvPr/>
        </p:nvSpPr>
        <p:spPr>
          <a:xfrm>
            <a:off x="4291566" y="4960387"/>
            <a:ext cx="4591050" cy="923330"/>
          </a:xfrm>
          <a:prstGeom prst="rect">
            <a:avLst/>
          </a:prstGeom>
          <a:noFill/>
        </p:spPr>
        <p:txBody>
          <a:bodyPr wrap="square" rtlCol="0">
            <a:spAutoFit/>
          </a:bodyPr>
          <a:lstStyle/>
          <a:p>
            <a:r>
              <a:rPr lang="en-US" dirty="0" smtClean="0"/>
              <a:t>Jail was overcrowded (411 prisoners when it was built for 150), no air conditioning. Finally evacuated in 2014. </a:t>
            </a:r>
            <a:endParaRPr lang="en-US" dirty="0"/>
          </a:p>
        </p:txBody>
      </p:sp>
      <p:sp>
        <p:nvSpPr>
          <p:cNvPr id="6" name="TextBox 5"/>
          <p:cNvSpPr txBox="1"/>
          <p:nvPr/>
        </p:nvSpPr>
        <p:spPr>
          <a:xfrm>
            <a:off x="7082784" y="6063095"/>
            <a:ext cx="1385507" cy="369332"/>
          </a:xfrm>
          <a:prstGeom prst="rect">
            <a:avLst/>
          </a:prstGeom>
          <a:noFill/>
        </p:spPr>
        <p:txBody>
          <a:bodyPr wrap="none" rtlCol="0">
            <a:spAutoFit/>
          </a:bodyPr>
          <a:lstStyle/>
          <a:p>
            <a:r>
              <a:rPr lang="en-US" dirty="0" smtClean="0"/>
              <a:t>The future??</a:t>
            </a:r>
            <a:endParaRPr lang="en-US" dirty="0"/>
          </a:p>
        </p:txBody>
      </p:sp>
    </p:spTree>
    <p:extLst>
      <p:ext uri="{BB962C8B-B14F-4D97-AF65-F5344CB8AC3E}">
        <p14:creationId xmlns:p14="http://schemas.microsoft.com/office/powerpoint/2010/main" val="2466820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87" y="861"/>
            <a:ext cx="5053050" cy="584775"/>
          </a:xfrm>
          <a:prstGeom prst="rect">
            <a:avLst/>
          </a:prstGeom>
        </p:spPr>
        <p:txBody>
          <a:bodyPr wrap="none">
            <a:spAutoFit/>
          </a:bodyPr>
          <a:lstStyle/>
          <a:p>
            <a:r>
              <a:rPr lang="en-US" sz="3200" dirty="0" smtClean="0"/>
              <a:t>Frank and Maria Stata Center</a:t>
            </a:r>
            <a:endParaRPr lang="en-US" sz="3200" dirty="0"/>
          </a:p>
        </p:txBody>
      </p:sp>
      <p:pic>
        <p:nvPicPr>
          <p:cNvPr id="3" name="Picture 6" descr="MIT Stata Center | www.usa.skanska.c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580" y="641907"/>
            <a:ext cx="4063832" cy="22848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IT's Stata Center: The Static Soul of a Dynamic Body - Inquiri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5452" y="115167"/>
            <a:ext cx="4101519" cy="29622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d Boyden on Twitter: &quot;MIT hallway chalkboard art.… &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1548" y="3242067"/>
            <a:ext cx="2226862" cy="16701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rawing Daily Doodles: Chalk of the Day Brightens Up Stata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5775" y="4737363"/>
            <a:ext cx="2196905" cy="158789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tata Center Interior | Stata Center, MIT, Cambridge, MA | Flick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4875" y="3923576"/>
            <a:ext cx="2040082" cy="2720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99036" y="585636"/>
            <a:ext cx="3073791" cy="584775"/>
          </a:xfrm>
          <a:prstGeom prst="rect">
            <a:avLst/>
          </a:prstGeom>
          <a:noFill/>
        </p:spPr>
        <p:txBody>
          <a:bodyPr wrap="square" rtlCol="0">
            <a:spAutoFit/>
          </a:bodyPr>
          <a:lstStyle/>
          <a:p>
            <a:r>
              <a:rPr lang="en-US" sz="1600" dirty="0" smtClean="0"/>
              <a:t>Designed by Frank </a:t>
            </a:r>
            <a:r>
              <a:rPr lang="en-US" sz="1600" dirty="0" err="1" smtClean="0"/>
              <a:t>Gehry</a:t>
            </a:r>
            <a:r>
              <a:rPr lang="en-US" sz="1600" dirty="0" smtClean="0"/>
              <a:t>, opened for use in 2004</a:t>
            </a:r>
            <a:endParaRPr lang="en-US" sz="1600" dirty="0"/>
          </a:p>
        </p:txBody>
      </p:sp>
      <p:sp>
        <p:nvSpPr>
          <p:cNvPr id="11" name="TextBox 10"/>
          <p:cNvSpPr txBox="1"/>
          <p:nvPr/>
        </p:nvSpPr>
        <p:spPr>
          <a:xfrm>
            <a:off x="4399036" y="1190014"/>
            <a:ext cx="3073791" cy="1569660"/>
          </a:xfrm>
          <a:prstGeom prst="rect">
            <a:avLst/>
          </a:prstGeom>
          <a:noFill/>
        </p:spPr>
        <p:txBody>
          <a:bodyPr wrap="square" rtlCol="0">
            <a:spAutoFit/>
          </a:bodyPr>
          <a:lstStyle/>
          <a:p>
            <a:r>
              <a:rPr lang="en-US" sz="1600" dirty="0" smtClean="0"/>
              <a:t>Houses classrooms, offices, and lecture halls for EECS, CSAIL, LIDS, and Philosophy/Linguistics. Contains offices of Noam Chomsky, Ron </a:t>
            </a:r>
            <a:r>
              <a:rPr lang="en-US" sz="1600" dirty="0" err="1" smtClean="0"/>
              <a:t>Rivest</a:t>
            </a:r>
            <a:r>
              <a:rPr lang="en-US" sz="1600" dirty="0" smtClean="0"/>
              <a:t>, and Tim Berners-Lee. </a:t>
            </a:r>
            <a:endParaRPr lang="en-US" sz="1600" dirty="0"/>
          </a:p>
        </p:txBody>
      </p:sp>
      <p:pic>
        <p:nvPicPr>
          <p:cNvPr id="5134" name="Picture 14" descr="Frank Gehry Architectur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1321" y="3499171"/>
            <a:ext cx="3623187" cy="282608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upload.wikimedia.org/wikipedia/commons/thumb/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80568" y="4951670"/>
            <a:ext cx="1520002" cy="17480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490" y="3077375"/>
            <a:ext cx="3284232" cy="369332"/>
          </a:xfrm>
          <a:prstGeom prst="rect">
            <a:avLst/>
          </a:prstGeom>
          <a:noFill/>
        </p:spPr>
        <p:txBody>
          <a:bodyPr wrap="none" rtlCol="0">
            <a:spAutoFit/>
          </a:bodyPr>
          <a:lstStyle/>
          <a:p>
            <a:r>
              <a:rPr lang="en-US" dirty="0" smtClean="0"/>
              <a:t>Other Frank </a:t>
            </a:r>
            <a:r>
              <a:rPr lang="en-US" dirty="0" err="1" smtClean="0"/>
              <a:t>Gehry</a:t>
            </a:r>
            <a:r>
              <a:rPr lang="en-US" dirty="0" smtClean="0"/>
              <a:t> masterpieces:</a:t>
            </a:r>
            <a:endParaRPr lang="en-US" dirty="0"/>
          </a:p>
        </p:txBody>
      </p:sp>
      <p:pic>
        <p:nvPicPr>
          <p:cNvPr id="5138" name="Picture 18" descr="Rad Lab &amp; Building 20 « Observatories and Instrument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37273" y="2777632"/>
            <a:ext cx="2635554" cy="26355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79531" y="3371850"/>
            <a:ext cx="1624227" cy="369332"/>
          </a:xfrm>
          <a:prstGeom prst="rect">
            <a:avLst/>
          </a:prstGeom>
          <a:noFill/>
        </p:spPr>
        <p:txBody>
          <a:bodyPr wrap="none" rtlCol="0">
            <a:spAutoFit/>
          </a:bodyPr>
          <a:lstStyle/>
          <a:p>
            <a:r>
              <a:rPr lang="en-US" dirty="0" smtClean="0"/>
              <a:t>Blackboard art!</a:t>
            </a:r>
            <a:endParaRPr lang="en-US" dirty="0"/>
          </a:p>
        </p:txBody>
      </p:sp>
      <p:sp>
        <p:nvSpPr>
          <p:cNvPr id="10" name="TextBox 9"/>
          <p:cNvSpPr txBox="1"/>
          <p:nvPr/>
        </p:nvSpPr>
        <p:spPr>
          <a:xfrm>
            <a:off x="5434133" y="5431144"/>
            <a:ext cx="2141319" cy="1200329"/>
          </a:xfrm>
          <a:prstGeom prst="rect">
            <a:avLst/>
          </a:prstGeom>
          <a:noFill/>
        </p:spPr>
        <p:txBody>
          <a:bodyPr wrap="square" rtlCol="0">
            <a:spAutoFit/>
          </a:bodyPr>
          <a:lstStyle/>
          <a:p>
            <a:r>
              <a:rPr lang="en-US" dirty="0" smtClean="0"/>
              <a:t>The MIT Museum has semi-permanent exhibits on the ground floor</a:t>
            </a:r>
            <a:endParaRPr lang="en-US" dirty="0"/>
          </a:p>
        </p:txBody>
      </p:sp>
    </p:spTree>
    <p:extLst>
      <p:ext uri="{BB962C8B-B14F-4D97-AF65-F5344CB8AC3E}">
        <p14:creationId xmlns:p14="http://schemas.microsoft.com/office/powerpoint/2010/main" val="1323274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6891" y="100204"/>
            <a:ext cx="4258666" cy="584775"/>
          </a:xfrm>
          <a:prstGeom prst="rect">
            <a:avLst/>
          </a:prstGeom>
        </p:spPr>
        <p:txBody>
          <a:bodyPr wrap="none">
            <a:spAutoFit/>
          </a:bodyPr>
          <a:lstStyle/>
          <a:p>
            <a:r>
              <a:rPr lang="en-US" sz="3200" dirty="0"/>
              <a:t>Kendall Square  </a:t>
            </a:r>
            <a:r>
              <a:rPr lang="en-US" sz="3200" dirty="0" smtClean="0"/>
              <a:t>       Stop</a:t>
            </a:r>
            <a:endParaRPr lang="en-US" sz="3200" dirty="0"/>
          </a:p>
        </p:txBody>
      </p:sp>
      <p:pic>
        <p:nvPicPr>
          <p:cNvPr id="6146" name="Picture 2" descr="Massachusetts Bay Transportation Authority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0982" y="73203"/>
            <a:ext cx="638776" cy="638776"/>
          </a:xfrm>
          <a:prstGeom prst="rect">
            <a:avLst/>
          </a:prstGeom>
          <a:noFill/>
          <a:extLst>
            <a:ext uri="{909E8E84-426E-40dd-AFC4-6F175D3DCCD1}">
              <a14:hiddenFill xmlns:a14="http://schemas.microsoft.com/office/drawing/2010/main">
                <a:solidFill>
                  <a:srgbClr val="FFFFFF"/>
                </a:solidFill>
              </a14:hiddenFill>
            </a:ext>
          </a:extLst>
        </p:spPr>
      </p:pic>
      <p:pic>
        <p:nvPicPr>
          <p:cNvPr id="4" name="ZaQ8nFDCh7U"/>
          <p:cNvPicPr>
            <a:picLocks noRot="1" noChangeAspect="1"/>
          </p:cNvPicPr>
          <p:nvPr>
            <a:quickTimeFile r:link="rId1"/>
          </p:nvPr>
        </p:nvPicPr>
        <p:blipFill>
          <a:blip r:embed="rId5"/>
          <a:stretch>
            <a:fillRect/>
          </a:stretch>
        </p:blipFill>
        <p:spPr>
          <a:xfrm>
            <a:off x="3817954" y="3765462"/>
            <a:ext cx="3657600" cy="2057400"/>
          </a:xfrm>
          <a:prstGeom prst="rect">
            <a:avLst/>
          </a:prstGeom>
        </p:spPr>
      </p:pic>
      <p:pic>
        <p:nvPicPr>
          <p:cNvPr id="6148" name="Picture 4" descr="Outbound platform at Kendall MIT station, December 20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295" y="746776"/>
            <a:ext cx="4123622" cy="25901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d Line on Longfellow Bridge (MBTA) | The Red Line stretche… | Flick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50535" y="3471483"/>
            <a:ext cx="3806790" cy="25341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9009" y="6155072"/>
            <a:ext cx="4109843" cy="338554"/>
          </a:xfrm>
          <a:prstGeom prst="rect">
            <a:avLst/>
          </a:prstGeom>
          <a:noFill/>
        </p:spPr>
        <p:txBody>
          <a:bodyPr wrap="none" rtlCol="0">
            <a:spAutoFit/>
          </a:bodyPr>
          <a:lstStyle/>
          <a:p>
            <a:r>
              <a:rPr lang="en-US" sz="1600" dirty="0" smtClean="0"/>
              <a:t>Red Line train going over the Longfellow Bridge</a:t>
            </a:r>
            <a:endParaRPr lang="en-US" sz="1600" dirty="0"/>
          </a:p>
        </p:txBody>
      </p:sp>
      <p:sp>
        <p:nvSpPr>
          <p:cNvPr id="6" name="TextBox 5"/>
          <p:cNvSpPr txBox="1"/>
          <p:nvPr/>
        </p:nvSpPr>
        <p:spPr>
          <a:xfrm>
            <a:off x="4638448" y="767816"/>
            <a:ext cx="3637637" cy="1200329"/>
          </a:xfrm>
          <a:prstGeom prst="rect">
            <a:avLst/>
          </a:prstGeom>
          <a:noFill/>
        </p:spPr>
        <p:txBody>
          <a:bodyPr wrap="square" rtlCol="0">
            <a:spAutoFit/>
          </a:bodyPr>
          <a:lstStyle/>
          <a:p>
            <a:r>
              <a:rPr lang="en-US" dirty="0" smtClean="0"/>
              <a:t>Opened in 1912 as part of the Cambridge Subway from Park Street to Harvard – 4 years before MIT moved to its current location!</a:t>
            </a:r>
            <a:endParaRPr lang="en-US" dirty="0"/>
          </a:p>
        </p:txBody>
      </p:sp>
      <p:pic>
        <p:nvPicPr>
          <p:cNvPr id="6152" name="Picture 8" descr="https://upload.wikimedia.org/wikipedia/commons/thumb/7/70/Kepler_%28part_of_Kendall_Band%29%2C_April_2011.jpg/1920px-Kepler_%28part_of_Kendall_Band%29%2C_April_20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4620" y="3470688"/>
            <a:ext cx="2443735" cy="1834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9164" y="2243556"/>
            <a:ext cx="3616206" cy="646331"/>
          </a:xfrm>
          <a:prstGeom prst="rect">
            <a:avLst/>
          </a:prstGeom>
          <a:noFill/>
        </p:spPr>
        <p:txBody>
          <a:bodyPr wrap="square" rtlCol="0">
            <a:spAutoFit/>
          </a:bodyPr>
          <a:lstStyle/>
          <a:p>
            <a:r>
              <a:rPr lang="en-US" dirty="0" smtClean="0"/>
              <a:t>Remodeled in 1987 to accommodate 6-car trains</a:t>
            </a:r>
            <a:endParaRPr lang="en-US" dirty="0"/>
          </a:p>
        </p:txBody>
      </p:sp>
      <p:sp>
        <p:nvSpPr>
          <p:cNvPr id="8" name="TextBox 7"/>
          <p:cNvSpPr txBox="1"/>
          <p:nvPr/>
        </p:nvSpPr>
        <p:spPr>
          <a:xfrm>
            <a:off x="232295" y="5405457"/>
            <a:ext cx="3518044" cy="1200329"/>
          </a:xfrm>
          <a:prstGeom prst="rect">
            <a:avLst/>
          </a:prstGeom>
          <a:noFill/>
        </p:spPr>
        <p:txBody>
          <a:bodyPr wrap="square" rtlCol="0">
            <a:spAutoFit/>
          </a:bodyPr>
          <a:lstStyle/>
          <a:p>
            <a:r>
              <a:rPr lang="en-US" dirty="0" smtClean="0"/>
              <a:t>Between 1986-1988 artist Paul Matisse built the </a:t>
            </a:r>
            <a:r>
              <a:rPr lang="en-US" i="1" dirty="0" smtClean="0"/>
              <a:t>Kendall Band</a:t>
            </a:r>
            <a:r>
              <a:rPr lang="en-US" dirty="0" smtClean="0"/>
              <a:t>, three interactive sculptures named </a:t>
            </a:r>
            <a:r>
              <a:rPr lang="en-US" i="1" dirty="0" smtClean="0"/>
              <a:t>Pythagoras, Kepler, and Galileo</a:t>
            </a:r>
            <a:endParaRPr lang="en-US" dirty="0"/>
          </a:p>
        </p:txBody>
      </p:sp>
      <p:pic>
        <p:nvPicPr>
          <p:cNvPr id="6154" name="Picture 10" descr="kendall square t station - Feld Thought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58617" y="514037"/>
            <a:ext cx="2790625" cy="2790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62581" y="5887975"/>
            <a:ext cx="3700463" cy="646331"/>
          </a:xfrm>
          <a:prstGeom prst="rect">
            <a:avLst/>
          </a:prstGeom>
          <a:noFill/>
        </p:spPr>
        <p:txBody>
          <a:bodyPr wrap="square" rtlCol="0">
            <a:spAutoFit/>
          </a:bodyPr>
          <a:lstStyle/>
          <a:p>
            <a:r>
              <a:rPr lang="en-US" dirty="0" smtClean="0"/>
              <a:t>A group of MIT students partially restored </a:t>
            </a:r>
            <a:r>
              <a:rPr lang="en-US" i="1" dirty="0" smtClean="0"/>
              <a:t>Pythagoras</a:t>
            </a:r>
            <a:r>
              <a:rPr lang="en-US" dirty="0" smtClean="0"/>
              <a:t> in 2011</a:t>
            </a:r>
            <a:endParaRPr lang="en-US" dirty="0"/>
          </a:p>
        </p:txBody>
      </p:sp>
    </p:spTree>
    <p:extLst>
      <p:ext uri="{BB962C8B-B14F-4D97-AF65-F5344CB8AC3E}">
        <p14:creationId xmlns:p14="http://schemas.microsoft.com/office/powerpoint/2010/main" val="8193312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8621</TotalTime>
  <Words>1324</Words>
  <Application>Microsoft Macintosh PowerPoint</Application>
  <PresentationFormat>Custom</PresentationFormat>
  <Paragraphs>156</Paragraphs>
  <Slides>18</Slides>
  <Notes>12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wambach</dc:creator>
  <cp:lastModifiedBy>Samantha</cp:lastModifiedBy>
  <cp:revision>69</cp:revision>
  <dcterms:created xsi:type="dcterms:W3CDTF">2020-05-21T22:15:58Z</dcterms:created>
  <dcterms:modified xsi:type="dcterms:W3CDTF">2020-07-12T00:25:15Z</dcterms:modified>
</cp:coreProperties>
</file>