
<file path=[Content_Types].xml><?xml version="1.0" encoding="utf-8"?>
<Types xmlns="http://schemas.openxmlformats.org/package/2006/content-types">
  <Default ContentType="application/xml" Extension="xml"/>
  <Default ContentType="image/jpeg" Extension="jpeg"/>
  <Default ContentType="application/vnd.openxmlformats-officedocument.presentationml.printerSettings" Extension="bin"/>
  <Default ContentType="image/png" Extension="png"/>
  <Default ContentType="image/gif" Extension="gif"/>
  <Default ContentType="application/vnd.openxmlformats-package.relationships+xml" Extension="rels"/>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65" r:id="rId2"/>
    <p:sldId id="281" r:id="rId3"/>
    <p:sldId id="296" r:id="rId4"/>
    <p:sldId id="318" r:id="rId5"/>
    <p:sldId id="283" r:id="rId6"/>
    <p:sldId id="285" r:id="rId7"/>
    <p:sldId id="286" r:id="rId8"/>
    <p:sldId id="287" r:id="rId9"/>
    <p:sldId id="288" r:id="rId10"/>
    <p:sldId id="289" r:id="rId11"/>
    <p:sldId id="290" r:id="rId12"/>
    <p:sldId id="291" r:id="rId13"/>
    <p:sldId id="331" r:id="rId14"/>
    <p:sldId id="332" r:id="rId15"/>
    <p:sldId id="333" r:id="rId16"/>
    <p:sldId id="334" r:id="rId17"/>
    <p:sldId id="336" r:id="rId18"/>
    <p:sldId id="337" r:id="rId19"/>
    <p:sldId id="338" r:id="rId20"/>
    <p:sldId id="339" r:id="rId21"/>
    <p:sldId id="340" r:id="rId22"/>
    <p:sldId id="341" r:id="rId23"/>
    <p:sldId id="342" r:id="rId24"/>
    <p:sldId id="343" r:id="rId25"/>
    <p:sldId id="319" r:id="rId26"/>
    <p:sldId id="293" r:id="rId27"/>
    <p:sldId id="320" r:id="rId28"/>
    <p:sldId id="321" r:id="rId29"/>
    <p:sldId id="322" r:id="rId30"/>
    <p:sldId id="323" r:id="rId31"/>
    <p:sldId id="294" r:id="rId32"/>
    <p:sldId id="324" r:id="rId33"/>
    <p:sldId id="325" r:id="rId34"/>
    <p:sldId id="295" r:id="rId35"/>
    <p:sldId id="269" r:id="rId36"/>
    <p:sldId id="329" r:id="rId37"/>
    <p:sldId id="326" r:id="rId38"/>
    <p:sldId id="297" r:id="rId39"/>
    <p:sldId id="298" r:id="rId40"/>
    <p:sldId id="299" r:id="rId41"/>
    <p:sldId id="300" r:id="rId42"/>
    <p:sldId id="301" r:id="rId43"/>
    <p:sldId id="302" r:id="rId44"/>
    <p:sldId id="303" r:id="rId45"/>
    <p:sldId id="304" r:id="rId46"/>
    <p:sldId id="327" r:id="rId47"/>
    <p:sldId id="305" r:id="rId48"/>
    <p:sldId id="306" r:id="rId49"/>
    <p:sldId id="307" r:id="rId50"/>
    <p:sldId id="308" r:id="rId51"/>
    <p:sldId id="309" r:id="rId52"/>
    <p:sldId id="328" r:id="rId53"/>
    <p:sldId id="310" r:id="rId54"/>
    <p:sldId id="311" r:id="rId55"/>
    <p:sldId id="312" r:id="rId56"/>
    <p:sldId id="313" r:id="rId57"/>
    <p:sldId id="314" r:id="rId58"/>
    <p:sldId id="315" r:id="rId59"/>
    <p:sldId id="316" r:id="rId60"/>
    <p:sldId id="317" r:id="rId61"/>
    <p:sldId id="29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7138" autoAdjust="0"/>
  </p:normalViewPr>
  <p:slideViewPr>
    <p:cSldViewPr snapToGrid="0">
      <p:cViewPr varScale="1">
        <p:scale>
          <a:sx n="77" d="100"/>
          <a:sy n="77" d="100"/>
        </p:scale>
        <p:origin x="-41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F800A2-AFF9-3041-9E5A-1037160FD432}" type="datetimeFigureOut">
              <a:rPr lang="en-US" smtClean="0"/>
              <a:t>11/23/21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C38733-DA02-5144-9A9E-4BFAC0E340CE}" type="slidenum">
              <a:rPr lang="en-US" smtClean="0"/>
              <a:t>‹#›</a:t>
            </a:fld>
            <a:endParaRPr lang="en-US"/>
          </a:p>
        </p:txBody>
      </p:sp>
    </p:spTree>
    <p:extLst>
      <p:ext uri="{BB962C8B-B14F-4D97-AF65-F5344CB8AC3E}">
        <p14:creationId xmlns:p14="http://schemas.microsoft.com/office/powerpoint/2010/main" val="26181204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eF5aUClwJ9w" TargetMode="External"/><Relationship Id="rId4" Type="http://schemas.openxmlformats.org/officeDocument/2006/relationships/hyperlink" Target="https://www.youtube.com/watch?v=-0zAA7GNgWM" TargetMode="External"/><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Charles_Follen_McKim" TargetMode="External"/><Relationship Id="rId4" Type="http://schemas.openxmlformats.org/officeDocument/2006/relationships/hyperlink" Target="https://en.wikipedia.org/wiki/McKim,_Mead,_and_White" TargetMode="External"/><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tionalaffairs.com/storage/app/uploads/public/58e/1a4/982/58e1a4982867b814801907.pdf" TargetMode="External"/><Relationship Id="rId4" Type="http://schemas.openxmlformats.org/officeDocument/2006/relationships/hyperlink" Target="http://www.dotnews.com/columns/2014/glorious-three-decker" TargetMode="External"/><Relationship Id="rId5" Type="http://schemas.openxmlformats.org/officeDocument/2006/relationships/hyperlink" Target="http://www.sidewalkmemories.org/archives/The%20Three-Deckers%20of%20Dorchester.pdf"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lived here for three years now. Moving from Colorado, where everything is relatively new (oldest building I ever visited</a:t>
            </a:r>
            <a:r>
              <a:rPr lang="en-US" baseline="0" dirty="0" smtClean="0"/>
              <a:t> there was from the 1870s) to here where everything is super old. New perspective. </a:t>
            </a:r>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2</a:t>
            </a:fld>
            <a:endParaRPr lang="en-US"/>
          </a:p>
        </p:txBody>
      </p:sp>
    </p:spTree>
    <p:extLst>
      <p:ext uri="{BB962C8B-B14F-4D97-AF65-F5344CB8AC3E}">
        <p14:creationId xmlns:p14="http://schemas.microsoft.com/office/powerpoint/2010/main" val="235151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C38733-DA02-5144-9A9E-4BFAC0E340CE}" type="slidenum">
              <a:rPr lang="en-US" smtClean="0"/>
              <a:t>20</a:t>
            </a:fld>
            <a:endParaRPr lang="en-US"/>
          </a:p>
        </p:txBody>
      </p:sp>
    </p:spTree>
    <p:extLst>
      <p:ext uri="{BB962C8B-B14F-4D97-AF65-F5344CB8AC3E}">
        <p14:creationId xmlns:p14="http://schemas.microsoft.com/office/powerpoint/2010/main" val="462814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C38733-DA02-5144-9A9E-4BFAC0E340CE}" type="slidenum">
              <a:rPr lang="en-US" smtClean="0"/>
              <a:t>24</a:t>
            </a:fld>
            <a:endParaRPr lang="en-US"/>
          </a:p>
        </p:txBody>
      </p:sp>
    </p:spTree>
    <p:extLst>
      <p:ext uri="{BB962C8B-B14F-4D97-AF65-F5344CB8AC3E}">
        <p14:creationId xmlns:p14="http://schemas.microsoft.com/office/powerpoint/2010/main" val="3804426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Mt. Vernon, Beacon hill and Pemberton hill, and two other hills the settlers later called </a:t>
            </a:r>
            <a:r>
              <a:rPr lang="en-US" sz="1200" b="0" i="0" kern="1200" dirty="0" err="1" smtClean="0">
                <a:solidFill>
                  <a:schemeClr val="tx1"/>
                </a:solidFill>
                <a:effectLst/>
                <a:latin typeface="+mn-lt"/>
                <a:ea typeface="+mn-ea"/>
                <a:cs typeface="+mn-cs"/>
              </a:rPr>
              <a:t>Copp’s</a:t>
            </a:r>
            <a:r>
              <a:rPr lang="en-US" sz="1200" b="0" i="0" kern="1200" dirty="0" smtClean="0">
                <a:solidFill>
                  <a:schemeClr val="tx1"/>
                </a:solidFill>
                <a:effectLst/>
                <a:latin typeface="+mn-lt"/>
                <a:ea typeface="+mn-ea"/>
                <a:cs typeface="+mn-cs"/>
              </a:rPr>
              <a:t> Hill and Fort Hill</a:t>
            </a:r>
          </a:p>
          <a:p>
            <a:r>
              <a:rPr lang="en-US" sz="1200" b="0" i="0" kern="1200" dirty="0" smtClean="0">
                <a:solidFill>
                  <a:schemeClr val="tx1"/>
                </a:solidFill>
                <a:effectLst/>
                <a:latin typeface="+mn-lt"/>
                <a:ea typeface="+mn-ea"/>
                <a:cs typeface="+mn-cs"/>
              </a:rPr>
              <a:t>Massachusetts is an Algonquin Indian word which roughly translates to “</a:t>
            </a:r>
            <a:r>
              <a:rPr lang="en-US" sz="1200" b="0" i="1" kern="1200" dirty="0" smtClean="0">
                <a:solidFill>
                  <a:schemeClr val="tx1"/>
                </a:solidFill>
                <a:effectLst/>
                <a:latin typeface="+mn-lt"/>
                <a:ea typeface="+mn-ea"/>
                <a:cs typeface="+mn-cs"/>
              </a:rPr>
              <a:t>large hill place</a:t>
            </a:r>
            <a:r>
              <a:rPr lang="en-US" sz="1200" b="0" i="0" kern="1200" dirty="0" smtClean="0">
                <a:solidFill>
                  <a:schemeClr val="tx1"/>
                </a:solidFill>
                <a:effectLst/>
                <a:latin typeface="+mn-lt"/>
                <a:ea typeface="+mn-ea"/>
                <a:cs typeface="+mn-cs"/>
              </a:rPr>
              <a:t>” or “</a:t>
            </a:r>
            <a:r>
              <a:rPr lang="en-US" sz="1200" b="0" i="1" kern="1200" dirty="0" smtClean="0">
                <a:solidFill>
                  <a:schemeClr val="tx1"/>
                </a:solidFill>
                <a:effectLst/>
                <a:latin typeface="+mn-lt"/>
                <a:ea typeface="+mn-ea"/>
                <a:cs typeface="+mn-cs"/>
              </a:rPr>
              <a:t>at the great hill</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refers to the Great Blue Hill in Milton, Massachusetts which is an ancient volcano that was last active over 400 million years ago.</a:t>
            </a:r>
            <a:endParaRPr lang="en-US" dirty="0"/>
          </a:p>
        </p:txBody>
      </p:sp>
      <p:sp>
        <p:nvSpPr>
          <p:cNvPr id="4" name="Slide Number Placeholder 3"/>
          <p:cNvSpPr>
            <a:spLocks noGrp="1"/>
          </p:cNvSpPr>
          <p:nvPr>
            <p:ph type="sldNum" sz="quarter" idx="10"/>
          </p:nvPr>
        </p:nvSpPr>
        <p:spPr/>
        <p:txBody>
          <a:bodyPr/>
          <a:lstStyle/>
          <a:p>
            <a:fld id="{85B94833-CDDD-4942-8754-D342B52BB6ED}" type="slidenum">
              <a:rPr lang="en-US" smtClean="0"/>
              <a:t>28</a:t>
            </a:fld>
            <a:endParaRPr lang="en-US"/>
          </a:p>
        </p:txBody>
      </p:sp>
    </p:spTree>
    <p:extLst>
      <p:ext uri="{BB962C8B-B14F-4D97-AF65-F5344CB8AC3E}">
        <p14:creationId xmlns:p14="http://schemas.microsoft.com/office/powerpoint/2010/main" val="1356946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C38733-DA02-5144-9A9E-4BFAC0E340CE}" type="slidenum">
              <a:rPr lang="en-US" smtClean="0"/>
              <a:t>35</a:t>
            </a:fld>
            <a:endParaRPr lang="en-US"/>
          </a:p>
        </p:txBody>
      </p:sp>
    </p:spTree>
    <p:extLst>
      <p:ext uri="{BB962C8B-B14F-4D97-AF65-F5344CB8AC3E}">
        <p14:creationId xmlns:p14="http://schemas.microsoft.com/office/powerpoint/2010/main" val="380442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YouTube</a:t>
            </a:r>
            <a:r>
              <a:rPr lang="en-US" baseline="0" dirty="0" smtClean="0"/>
              <a:t> videos:</a:t>
            </a:r>
          </a:p>
          <a:p>
            <a:r>
              <a:rPr lang="en-US" sz="1200" u="sng" kern="1200" dirty="0" smtClean="0">
                <a:solidFill>
                  <a:schemeClr val="tx1"/>
                </a:solidFill>
                <a:latin typeface="+mn-lt"/>
                <a:ea typeface="+mn-ea"/>
                <a:cs typeface="+mn-cs"/>
                <a:hlinkClick r:id="rId3"/>
              </a:rPr>
              <a:t>https://www.youtube.com/watch?v=eF5aUClwJ9w</a:t>
            </a:r>
            <a:endParaRPr lang="en-US" sz="1200" u="sng"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4"/>
              </a:rPr>
              <a:t>https://www.youtube.com/watch?v=-0zAA7GNgWM</a:t>
            </a:r>
            <a:endParaRPr lang="en-US" sz="1200" u="sng" kern="1200" dirty="0" smtClean="0">
              <a:solidFill>
                <a:schemeClr val="tx1"/>
              </a:solidFill>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85B94833-CDDD-4942-8754-D342B52BB6ED}" type="slidenum">
              <a:rPr lang="en-US" smtClean="0"/>
              <a:t>36</a:t>
            </a:fld>
            <a:endParaRPr lang="en-US"/>
          </a:p>
        </p:txBody>
      </p:sp>
    </p:spTree>
    <p:extLst>
      <p:ext uri="{BB962C8B-B14F-4D97-AF65-F5344CB8AC3E}">
        <p14:creationId xmlns:p14="http://schemas.microsoft.com/office/powerpoint/2010/main" val="378628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tooltip="Charles Follen McKim"/>
              </a:rPr>
              <a:t>Charles </a:t>
            </a:r>
            <a:r>
              <a:rPr lang="en-US" sz="1200" b="0" i="0" u="none" strike="noStrike" kern="1200" dirty="0" err="1" smtClean="0">
                <a:solidFill>
                  <a:schemeClr val="tx1"/>
                </a:solidFill>
                <a:effectLst/>
                <a:latin typeface="+mn-lt"/>
                <a:ea typeface="+mn-ea"/>
                <a:cs typeface="+mn-cs"/>
                <a:hlinkClick r:id="rId3" tooltip="Charles Follen McKim"/>
              </a:rPr>
              <a:t>Follen</a:t>
            </a:r>
            <a:r>
              <a:rPr lang="en-US" sz="1200" b="0" i="0" u="none" strike="noStrike" kern="1200" dirty="0" smtClean="0">
                <a:solidFill>
                  <a:schemeClr val="tx1"/>
                </a:solidFill>
                <a:effectLst/>
                <a:latin typeface="+mn-lt"/>
                <a:ea typeface="+mn-ea"/>
                <a:cs typeface="+mn-cs"/>
                <a:hlinkClick r:id="rId3" tooltip="Charles Follen McKim"/>
              </a:rPr>
              <a:t> </a:t>
            </a:r>
            <a:r>
              <a:rPr lang="en-US" sz="1200" b="0" i="0" u="none" strike="noStrike" kern="1200" dirty="0" err="1" smtClean="0">
                <a:solidFill>
                  <a:schemeClr val="tx1"/>
                </a:solidFill>
                <a:effectLst/>
                <a:latin typeface="+mn-lt"/>
                <a:ea typeface="+mn-ea"/>
                <a:cs typeface="+mn-cs"/>
                <a:hlinkClick r:id="rId3" tooltip="Charles Follen McKim"/>
              </a:rPr>
              <a:t>McKim</a:t>
            </a:r>
            <a:r>
              <a:rPr lang="en-US" sz="1200" b="0" i="0" kern="1200" dirty="0" smtClean="0">
                <a:solidFill>
                  <a:schemeClr val="tx1"/>
                </a:solidFill>
                <a:effectLst/>
                <a:latin typeface="+mn-lt"/>
                <a:ea typeface="+mn-ea"/>
                <a:cs typeface="+mn-cs"/>
              </a:rPr>
              <a:t> of </a:t>
            </a:r>
            <a:r>
              <a:rPr lang="en-US" sz="1200" b="0" i="0" u="none" strike="noStrike" kern="1200" dirty="0" err="1" smtClean="0">
                <a:solidFill>
                  <a:schemeClr val="tx1"/>
                </a:solidFill>
                <a:effectLst/>
                <a:latin typeface="+mn-lt"/>
                <a:ea typeface="+mn-ea"/>
                <a:cs typeface="+mn-cs"/>
                <a:hlinkClick r:id="rId4" tooltip="McKim, Mead, and White"/>
              </a:rPr>
              <a:t>McKim</a:t>
            </a:r>
            <a:r>
              <a:rPr lang="en-US" sz="1200" b="0" i="0" u="none" strike="noStrike" kern="1200" dirty="0" smtClean="0">
                <a:solidFill>
                  <a:schemeClr val="tx1"/>
                </a:solidFill>
                <a:effectLst/>
                <a:latin typeface="+mn-lt"/>
                <a:ea typeface="+mn-ea"/>
                <a:cs typeface="+mn-cs"/>
                <a:hlinkClick r:id="rId4" tooltip="McKim, Mead, and White"/>
              </a:rPr>
              <a:t>, Mead, and White</a:t>
            </a:r>
            <a:r>
              <a:rPr lang="en-US" sz="1200" b="0" i="0" kern="1200" dirty="0" smtClean="0">
                <a:solidFill>
                  <a:schemeClr val="tx1"/>
                </a:solidFill>
                <a:effectLst/>
                <a:latin typeface="+mn-lt"/>
                <a:ea typeface="+mn-ea"/>
                <a:cs typeface="+mn-cs"/>
              </a:rPr>
              <a:t> was chosen to design a new building at the corner of Dartmouth Street and Boylston Street. It opened in 1895 and cost $2.268 million, with a capacity of 2 million books</a:t>
            </a:r>
          </a:p>
          <a:p>
            <a:r>
              <a:rPr lang="en-US" dirty="0" smtClean="0"/>
              <a:t>Initially funded by Joshua Bates, stipulated that library must be “Free to all”</a:t>
            </a:r>
          </a:p>
          <a:p>
            <a:r>
              <a:rPr lang="en-US" dirty="0" smtClean="0"/>
              <a:t>Italianate building</a:t>
            </a:r>
            <a:r>
              <a:rPr lang="en-US" baseline="0" dirty="0" smtClean="0"/>
              <a:t> style</a:t>
            </a:r>
            <a:endParaRPr lang="en-US" dirty="0"/>
          </a:p>
        </p:txBody>
      </p:sp>
      <p:sp>
        <p:nvSpPr>
          <p:cNvPr id="4" name="Slide Number Placeholder 3"/>
          <p:cNvSpPr>
            <a:spLocks noGrp="1"/>
          </p:cNvSpPr>
          <p:nvPr>
            <p:ph type="sldNum" sz="quarter" idx="10"/>
          </p:nvPr>
        </p:nvSpPr>
        <p:spPr/>
        <p:txBody>
          <a:bodyPr/>
          <a:lstStyle/>
          <a:p>
            <a:fld id="{4FFF85E2-46E1-0041-BA39-662BA0B2ACE1}" type="slidenum">
              <a:rPr lang="en-US" smtClean="0"/>
              <a:t>42</a:t>
            </a:fld>
            <a:endParaRPr lang="en-US"/>
          </a:p>
        </p:txBody>
      </p:sp>
    </p:spTree>
    <p:extLst>
      <p:ext uri="{BB962C8B-B14F-4D97-AF65-F5344CB8AC3E}">
        <p14:creationId xmlns:p14="http://schemas.microsoft.com/office/powerpoint/2010/main" val="1127313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 </a:t>
            </a:r>
            <a:r>
              <a:rPr lang="en-US" dirty="0" err="1" smtClean="0"/>
              <a:t>McKinnell</a:t>
            </a:r>
            <a:r>
              <a:rPr lang="en-US" dirty="0" smtClean="0"/>
              <a:t> – died recently from coronavirus</a:t>
            </a:r>
          </a:p>
          <a:p>
            <a:endParaRPr lang="en-US" dirty="0" smtClean="0"/>
          </a:p>
        </p:txBody>
      </p:sp>
      <p:sp>
        <p:nvSpPr>
          <p:cNvPr id="4" name="Slide Number Placeholder 3"/>
          <p:cNvSpPr>
            <a:spLocks noGrp="1"/>
          </p:cNvSpPr>
          <p:nvPr>
            <p:ph type="sldNum" sz="quarter" idx="10"/>
          </p:nvPr>
        </p:nvSpPr>
        <p:spPr/>
        <p:txBody>
          <a:bodyPr/>
          <a:lstStyle/>
          <a:p>
            <a:fld id="{4FFF85E2-46E1-0041-BA39-662BA0B2ACE1}" type="slidenum">
              <a:rPr lang="en-US" smtClean="0"/>
              <a:t>45</a:t>
            </a:fld>
            <a:endParaRPr lang="en-US"/>
          </a:p>
        </p:txBody>
      </p:sp>
    </p:spTree>
    <p:extLst>
      <p:ext uri="{BB962C8B-B14F-4D97-AF65-F5344CB8AC3E}">
        <p14:creationId xmlns:p14="http://schemas.microsoft.com/office/powerpoint/2010/main" val="1358439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1958 – ollie smoot,</a:t>
            </a:r>
            <a:r>
              <a:rPr lang="en-US" baseline="0" dirty="0" smtClean="0"/>
              <a:t> frat bros measured him all the way across the bridge, prank</a:t>
            </a:r>
          </a:p>
          <a:p>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61</a:t>
            </a:fld>
            <a:endParaRPr lang="en-US"/>
          </a:p>
        </p:txBody>
      </p:sp>
    </p:spTree>
    <p:extLst>
      <p:ext uri="{BB962C8B-B14F-4D97-AF65-F5344CB8AC3E}">
        <p14:creationId xmlns:p14="http://schemas.microsoft.com/office/powerpoint/2010/main" val="66627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week one, no rhyme or reason to what I’m showing you this week except that I like the locations and they’re near me. We’re just </a:t>
            </a:r>
            <a:r>
              <a:rPr lang="en-US" baseline="0" dirty="0" err="1" smtClean="0"/>
              <a:t>boppin</a:t>
            </a:r>
            <a:r>
              <a:rPr lang="en-US" baseline="0" dirty="0" smtClean="0"/>
              <a:t>’ around this week. Some themes we talk about today will definitely come back in future tours. </a:t>
            </a:r>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4</a:t>
            </a:fld>
            <a:endParaRPr lang="en-US"/>
          </a:p>
        </p:txBody>
      </p:sp>
    </p:spTree>
    <p:extLst>
      <p:ext uri="{BB962C8B-B14F-4D97-AF65-F5344CB8AC3E}">
        <p14:creationId xmlns:p14="http://schemas.microsoft.com/office/powerpoint/2010/main" val="231133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West Boston Bridge predated the Longfellow bridge</a:t>
            </a:r>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6</a:t>
            </a:fld>
            <a:endParaRPr lang="en-US"/>
          </a:p>
        </p:txBody>
      </p:sp>
    </p:spTree>
    <p:extLst>
      <p:ext uri="{BB962C8B-B14F-4D97-AF65-F5344CB8AC3E}">
        <p14:creationId xmlns:p14="http://schemas.microsoft.com/office/powerpoint/2010/main" val="44949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Fox Cross Company</a:t>
            </a:r>
          </a:p>
          <a:p>
            <a:r>
              <a:rPr lang="en-US" sz="1200" b="0" i="0" kern="1200" dirty="0" smtClean="0">
                <a:solidFill>
                  <a:schemeClr val="tx1"/>
                </a:solidFill>
                <a:effectLst/>
                <a:latin typeface="+mn-lt"/>
                <a:ea typeface="+mn-ea"/>
                <a:cs typeface="+mn-cs"/>
              </a:rPr>
              <a:t>The candy bar that made them famous wasn’t launched until 1922 when they took vanilla flavored nougat, covered it with milk chocolate, and called it the Charleston Chew, trying to capitalize on the popular dance craze at the time.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Nabisco</a:t>
            </a:r>
          </a:p>
          <a:p>
            <a:r>
              <a:rPr lang="en-US" sz="1200" b="0" i="0" kern="1200" dirty="0" smtClean="0">
                <a:solidFill>
                  <a:schemeClr val="tx1"/>
                </a:solidFill>
                <a:effectLst/>
                <a:latin typeface="+mn-lt"/>
                <a:ea typeface="+mn-ea"/>
                <a:cs typeface="+mn-cs"/>
              </a:rPr>
              <a:t>The Kennedy Biscuit factory has stood here since 1869; it now stands as condominiums that bear the name Kennedy Biscuit Lofts.</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Fig </a:t>
            </a:r>
            <a:r>
              <a:rPr lang="en-US" sz="1200" b="0" i="0" kern="1200" dirty="0" err="1" smtClean="0">
                <a:solidFill>
                  <a:schemeClr val="tx1"/>
                </a:solidFill>
                <a:effectLst/>
                <a:latin typeface="+mn-lt"/>
                <a:ea typeface="+mn-ea"/>
                <a:cs typeface="+mn-cs"/>
              </a:rPr>
              <a:t>Newtons</a:t>
            </a:r>
            <a:r>
              <a:rPr lang="en-US" sz="1200" b="0" i="0" kern="1200" dirty="0" smtClean="0">
                <a:solidFill>
                  <a:schemeClr val="tx1"/>
                </a:solidFill>
                <a:effectLst/>
                <a:latin typeface="+mn-lt"/>
                <a:ea typeface="+mn-ea"/>
                <a:cs typeface="+mn-cs"/>
              </a:rPr>
              <a:t> were first made here in 1891 and their shape, taste, and size have not changed since, even as Kennedy Biscuits merged with other bakeries in 1898 to form the National Biscuit Company, which we know as Nabisco, maker of Oreos and other cookies and crackers.</a:t>
            </a:r>
            <a:r>
              <a:rPr lang="en-US" dirty="0" smtClean="0"/>
              <a:t/>
            </a:r>
            <a:br>
              <a:rPr lang="en-US" dirty="0" smtClean="0"/>
            </a:br>
            <a:endParaRPr lang="en-US" dirty="0" smtClean="0"/>
          </a:p>
          <a:p>
            <a:r>
              <a:rPr lang="en-US" dirty="0" smtClean="0"/>
              <a:t>James O</a:t>
            </a:r>
            <a:r>
              <a:rPr lang="en-US" baseline="0" dirty="0" smtClean="0"/>
              <a:t> Welch</a:t>
            </a:r>
          </a:p>
          <a:p>
            <a:r>
              <a:rPr lang="en-US" sz="1200" b="0" i="0" kern="1200" dirty="0" smtClean="0">
                <a:solidFill>
                  <a:schemeClr val="tx1"/>
                </a:solidFill>
                <a:effectLst/>
                <a:latin typeface="+mn-lt"/>
                <a:ea typeface="+mn-ea"/>
                <a:cs typeface="+mn-cs"/>
              </a:rPr>
              <a:t> Tootsie Roll still produces more than 15 million Junior Mints a day, all from this location. Tootsie also bought out the Fox Cross company, the first stop on our tour, and continues to make Charleston Chews.</a:t>
            </a:r>
            <a:endParaRPr lang="en-US" dirty="0" smtClean="0"/>
          </a:p>
          <a:p>
            <a:endParaRPr lang="en-US" dirty="0" smtClean="0"/>
          </a:p>
          <a:p>
            <a:r>
              <a:rPr lang="en-US" dirty="0" err="1" smtClean="0"/>
              <a:t>Necco</a:t>
            </a:r>
            <a:endParaRPr lang="en-US" dirty="0" smtClean="0"/>
          </a:p>
          <a:p>
            <a:r>
              <a:rPr lang="en-US" sz="1200" b="0" i="0" kern="1200" dirty="0" smtClean="0">
                <a:solidFill>
                  <a:schemeClr val="tx1"/>
                </a:solidFill>
                <a:effectLst/>
                <a:latin typeface="+mn-lt"/>
                <a:ea typeface="+mn-ea"/>
                <a:cs typeface="+mn-cs"/>
              </a:rPr>
              <a:t>In 2004 NECCO moved production and headquarters to Revere and the building was occupied by Novartis Biomedical Research and the water tower was redesigned with a double helix.</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When built in 1927, this factory was the largest in the world devoted to candy making. In fact, many of the features that made the NECCO building state of the art in 1927 also made it ideal for conversion to lab space. Made of concrete instead of steel frame, the building resists vibrations, Floors between 9-14 inches thick can hold as much as 250 pounds per square foot, strong enough to support storage tanks, mixing vats, conveyer belts, and now robotics and screening machinery used in drug research.</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The Novartis conversion of the factory was a $175 million project partly to remove sugar spores in the pores of the walls and sticky residue from the floors.</a:t>
            </a:r>
          </a:p>
          <a:p>
            <a:r>
              <a:rPr lang="en-US" dirty="0" smtClean="0"/>
              <a:t/>
            </a:r>
            <a:br>
              <a:rPr lang="en-US" dirty="0" smtClean="0"/>
            </a:br>
            <a:r>
              <a:rPr lang="en-US" sz="1200" b="0" i="0" kern="1200" dirty="0" smtClean="0">
                <a:solidFill>
                  <a:schemeClr val="tx1"/>
                </a:solidFill>
                <a:effectLst/>
                <a:latin typeface="+mn-lt"/>
                <a:ea typeface="+mn-ea"/>
                <a:cs typeface="+mn-cs"/>
              </a:rPr>
              <a:t>NECCO has one of the richest local histories in the industry. It dates back to 1847 when brothers Oliver and Silas Chase patented the first American candy machine and started producing sugar wafers. Early versions of the candy were distributed to Union soldiers during the Civil War. Today, the wafers are believed to be the oldest American product continuously manufactured and still sold in unchanged form. Today, NECCO is the oldest continuously operating candy company in the U.S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Squirrel Brand</a:t>
            </a:r>
          </a:p>
          <a:p>
            <a:r>
              <a:rPr lang="en-US" sz="1200" b="0" i="0" kern="1200" dirty="0" smtClean="0">
                <a:solidFill>
                  <a:schemeClr val="tx1"/>
                </a:solidFill>
                <a:effectLst/>
                <a:latin typeface="+mn-lt"/>
                <a:ea typeface="+mn-ea"/>
                <a:cs typeface="+mn-cs"/>
              </a:rPr>
              <a:t>Squirrel Brand produced nuts that were carried by Admiral Richard Byrd, who lead the first expedition to reach the South Pole by air. The nuts were also shipped all over the world during WW2.</a:t>
            </a:r>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7</a:t>
            </a:fld>
            <a:endParaRPr lang="en-US"/>
          </a:p>
        </p:txBody>
      </p:sp>
    </p:spTree>
    <p:extLst>
      <p:ext uri="{BB962C8B-B14F-4D97-AF65-F5344CB8AC3E}">
        <p14:creationId xmlns:p14="http://schemas.microsoft.com/office/powerpoint/2010/main" val="138649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a retreat from the Battle of Bunker Hill, c</a:t>
            </a:r>
          </a:p>
          <a:p>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9</a:t>
            </a:fld>
            <a:endParaRPr lang="en-US"/>
          </a:p>
        </p:txBody>
      </p:sp>
    </p:spTree>
    <p:extLst>
      <p:ext uri="{BB962C8B-B14F-4D97-AF65-F5344CB8AC3E}">
        <p14:creationId xmlns:p14="http://schemas.microsoft.com/office/powerpoint/2010/main" val="303049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Between </a:t>
            </a:r>
            <a:r>
              <a:rPr lang="en-US" sz="1200" b="1" i="0" u="none" strike="noStrike" kern="1200" dirty="0" smtClean="0">
                <a:solidFill>
                  <a:schemeClr val="tx1"/>
                </a:solidFill>
                <a:effectLst/>
                <a:latin typeface="+mn-lt"/>
                <a:ea typeface="+mn-ea"/>
                <a:cs typeface="+mn-cs"/>
                <a:hlinkClick r:id="rId3"/>
              </a:rPr>
              <a:t>1880 and 1930, 16,000 triple </a:t>
            </a:r>
            <a:r>
              <a:rPr lang="en-US" sz="1200" b="1" i="0" u="none" strike="noStrike" kern="1200" dirty="0" err="1" smtClean="0">
                <a:solidFill>
                  <a:schemeClr val="tx1"/>
                </a:solidFill>
                <a:effectLst/>
                <a:latin typeface="+mn-lt"/>
                <a:ea typeface="+mn-ea"/>
                <a:cs typeface="+mn-cs"/>
                <a:hlinkClick r:id="rId3"/>
              </a:rPr>
              <a:t>deckers</a:t>
            </a:r>
            <a:r>
              <a:rPr lang="en-US" sz="1200" b="1" i="0" u="none" strike="noStrike" kern="1200" dirty="0" smtClean="0">
                <a:solidFill>
                  <a:schemeClr val="tx1"/>
                </a:solidFill>
                <a:effectLst/>
                <a:latin typeface="+mn-lt"/>
                <a:ea typeface="+mn-ea"/>
                <a:cs typeface="+mn-cs"/>
                <a:hlinkClick r:id="rId3"/>
              </a:rPr>
              <a:t> housing about 192,000 people sprang up in Boston</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Offered a path to</a:t>
            </a:r>
            <a:r>
              <a:rPr lang="en-US" sz="1200" b="0" i="0" kern="1200" baseline="0" dirty="0" smtClean="0">
                <a:solidFill>
                  <a:schemeClr val="tx1"/>
                </a:solidFill>
                <a:effectLst/>
                <a:latin typeface="+mn-lt"/>
                <a:ea typeface="+mn-ea"/>
                <a:cs typeface="+mn-cs"/>
              </a:rPr>
              <a:t> working and middle class home ownership</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1. Windows are carefully placed. </a:t>
            </a:r>
            <a:r>
              <a:rPr lang="en-US" sz="1200" b="0" i="0" kern="1200" dirty="0" smtClean="0">
                <a:solidFill>
                  <a:schemeClr val="tx1"/>
                </a:solidFill>
                <a:effectLst/>
                <a:latin typeface="+mn-lt"/>
                <a:ea typeface="+mn-ea"/>
                <a:cs typeface="+mn-cs"/>
              </a:rPr>
              <a:t>Three-deckers feature multiple street-facing front bays, and most buildings boast windows on all four sides to let in natural light from every angle. As the </a:t>
            </a:r>
            <a:r>
              <a:rPr lang="en-US" sz="1200" b="0" i="1" u="none" strike="noStrike" kern="1200" dirty="0" smtClean="0">
                <a:solidFill>
                  <a:schemeClr val="tx1"/>
                </a:solidFill>
                <a:effectLst/>
                <a:latin typeface="+mn-lt"/>
                <a:ea typeface="+mn-ea"/>
                <a:cs typeface="+mn-cs"/>
                <a:hlinkClick r:id="rId4"/>
              </a:rPr>
              <a:t>Dorchester Reporter</a:t>
            </a:r>
            <a:r>
              <a:rPr lang="en-US" sz="1200" b="0" i="0" kern="1200" dirty="0" smtClean="0">
                <a:solidFill>
                  <a:schemeClr val="tx1"/>
                </a:solidFill>
                <a:effectLst/>
                <a:latin typeface="+mn-lt"/>
                <a:ea typeface="+mn-ea"/>
                <a:cs typeface="+mn-cs"/>
              </a:rPr>
              <a:t> notes, when three-deckers are lined up next to each other, so are the side windows, allowing for residents to have awkwardly direct sight lines into adjacent units. Oh, hello, neighbor!</a:t>
            </a:r>
          </a:p>
          <a:p>
            <a:r>
              <a:rPr lang="en-US" sz="1200" b="1" i="0" kern="12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Columns are a defining quality.</a:t>
            </a:r>
            <a:r>
              <a:rPr lang="en-US" sz="1200" b="0" i="0" kern="1200" dirty="0" smtClean="0">
                <a:solidFill>
                  <a:schemeClr val="tx1"/>
                </a:solidFill>
                <a:effectLst/>
                <a:latin typeface="+mn-lt"/>
                <a:ea typeface="+mn-ea"/>
                <a:cs typeface="+mn-cs"/>
              </a:rPr>
              <a:t> Columns are also minimally decorated and support the building’s characteristic porches. Front porch pillars can extend beyond the first floor, framing second- and third-level porches. The columns are part of the several strong vertical lines seen on a three-decker’s facade that chop up living spaces into sections. They cross with horizontal lines at each level, separating each of the three units.</a:t>
            </a:r>
          </a:p>
          <a:p>
            <a:r>
              <a:rPr lang="en-US" sz="1200" b="1" i="0" kern="1200" dirty="0" smtClean="0">
                <a:solidFill>
                  <a:schemeClr val="tx1"/>
                </a:solidFill>
                <a:effectLst/>
                <a:latin typeface="+mn-lt"/>
                <a:ea typeface="+mn-ea"/>
                <a:cs typeface="+mn-cs"/>
              </a:rPr>
              <a:t>3. If it weren’t for flat roofs, they might look like abnormally tall houses. </a:t>
            </a:r>
            <a:r>
              <a:rPr lang="en-US" sz="1200" b="0" i="0" kern="1200" dirty="0" smtClean="0">
                <a:solidFill>
                  <a:schemeClr val="tx1"/>
                </a:solidFill>
                <a:effectLst/>
                <a:latin typeface="+mn-lt"/>
                <a:ea typeface="+mn-ea"/>
                <a:cs typeface="+mn-cs"/>
              </a:rPr>
              <a:t>While three-deckers already resemble three, tiny, stacked houses, their flat roofs make them characteristically urban. “As architecture, they are curious forms, part urban and part suburban,” </a:t>
            </a:r>
            <a:r>
              <a:rPr lang="en-US" sz="1200" b="0" i="0" u="none" strike="noStrike" kern="1200" dirty="0" smtClean="0">
                <a:solidFill>
                  <a:schemeClr val="tx1"/>
                </a:solidFill>
                <a:effectLst/>
                <a:latin typeface="+mn-lt"/>
                <a:ea typeface="+mn-ea"/>
                <a:cs typeface="+mn-cs"/>
                <a:hlinkClick r:id="rId5"/>
              </a:rPr>
              <a:t>writes</a:t>
            </a:r>
            <a:r>
              <a:rPr lang="en-US" sz="1200" b="0" i="0" kern="1200" dirty="0" smtClean="0">
                <a:solidFill>
                  <a:schemeClr val="tx1"/>
                </a:solidFill>
                <a:effectLst/>
                <a:latin typeface="+mn-lt"/>
                <a:ea typeface="+mn-ea"/>
                <a:cs typeface="+mn-cs"/>
              </a:rPr>
              <a:t> Arthur </a:t>
            </a:r>
            <a:r>
              <a:rPr lang="en-US" sz="1200" b="0" i="0" kern="1200" dirty="0" err="1" smtClean="0">
                <a:solidFill>
                  <a:schemeClr val="tx1"/>
                </a:solidFill>
                <a:effectLst/>
                <a:latin typeface="+mn-lt"/>
                <a:ea typeface="+mn-ea"/>
                <a:cs typeface="+mn-cs"/>
              </a:rPr>
              <a:t>Krim</a:t>
            </a:r>
            <a:r>
              <a:rPr lang="en-US" sz="1200" b="0" i="0" kern="1200" dirty="0" smtClean="0">
                <a:solidFill>
                  <a:schemeClr val="tx1"/>
                </a:solidFill>
                <a:effectLst/>
                <a:latin typeface="+mn-lt"/>
                <a:ea typeface="+mn-ea"/>
                <a:cs typeface="+mn-cs"/>
              </a:rPr>
              <a:t> in </a:t>
            </a:r>
            <a:r>
              <a:rPr lang="en-US" sz="1200" b="0" i="1" kern="1200" dirty="0" smtClean="0">
                <a:solidFill>
                  <a:schemeClr val="tx1"/>
                </a:solidFill>
                <a:effectLst/>
                <a:latin typeface="+mn-lt"/>
                <a:ea typeface="+mn-ea"/>
                <a:cs typeface="+mn-cs"/>
              </a:rPr>
              <a:t>The Three-Deckers of Dorchester</a:t>
            </a:r>
            <a:r>
              <a:rPr lang="en-US" sz="1200" b="0" i="0" kern="1200" dirty="0" smtClean="0">
                <a:solidFill>
                  <a:schemeClr val="tx1"/>
                </a:solidFill>
                <a:effectLst/>
                <a:latin typeface="+mn-lt"/>
                <a:ea typeface="+mn-ea"/>
                <a:cs typeface="+mn-cs"/>
              </a:rPr>
              <a:t>. “They look like apartments transformed into houses, or perhaps houses overgrown into apartments. They have the flat roofs of the city, but the wooden walls of the country. They appear as row houses transplanted into the suburbs.”</a:t>
            </a:r>
          </a:p>
          <a:p>
            <a:r>
              <a:rPr lang="en-US" sz="1200" b="1" i="0" kern="12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Three-deckers are always constructed of wood.</a:t>
            </a:r>
            <a:r>
              <a:rPr lang="en-US" sz="1200" b="0" i="0" kern="1200" dirty="0" smtClean="0">
                <a:solidFill>
                  <a:schemeClr val="tx1"/>
                </a:solidFill>
                <a:effectLst/>
                <a:latin typeface="+mn-lt"/>
                <a:ea typeface="+mn-ea"/>
                <a:cs typeface="+mn-cs"/>
              </a:rPr>
              <a:t> While other cities were building row houses made of stone and brick, Boston, Worcester, Fall River, and other New England towns stuck with the relatively inexpensive material early settlers had sworn by. A 1977 Boston Redevelopment Authority </a:t>
            </a:r>
            <a:r>
              <a:rPr lang="en-US" sz="1200" b="0" i="0" u="none" strike="noStrike" kern="1200" dirty="0" smtClean="0">
                <a:solidFill>
                  <a:schemeClr val="tx1"/>
                </a:solidFill>
                <a:effectLst/>
                <a:latin typeface="+mn-lt"/>
                <a:ea typeface="+mn-ea"/>
                <a:cs typeface="+mn-cs"/>
                <a:hlinkClick r:id="rId5"/>
              </a:rPr>
              <a:t>report</a:t>
            </a:r>
            <a:r>
              <a:rPr lang="en-US" sz="1200" b="0" i="0" kern="1200" dirty="0" smtClean="0">
                <a:solidFill>
                  <a:schemeClr val="tx1"/>
                </a:solidFill>
                <a:effectLst/>
                <a:latin typeface="+mn-lt"/>
                <a:ea typeface="+mn-ea"/>
                <a:cs typeface="+mn-cs"/>
              </a:rPr>
              <a:t> cites that the first wooden three-deckers sprang up in South Boston and Roxbury, where wood wasn’t prohibited by city fire laws. Wood proved to be practical and easy to build with when waves of immigrants came to New England after the Civil War.</a:t>
            </a:r>
          </a:p>
          <a:p>
            <a:r>
              <a:rPr lang="en-US" sz="1200" b="1" i="0" kern="1200" dirty="0" smtClean="0">
                <a:solidFill>
                  <a:schemeClr val="tx1"/>
                </a:solidFill>
                <a:effectLst/>
                <a:latin typeface="+mn-lt"/>
                <a:ea typeface="+mn-ea"/>
                <a:cs typeface="+mn-cs"/>
              </a:rPr>
              <a:t>5.</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 single front door leads into the building.</a:t>
            </a:r>
            <a:r>
              <a:rPr lang="en-US" sz="1200" b="0" i="0" kern="1200" dirty="0" smtClean="0">
                <a:solidFill>
                  <a:schemeClr val="tx1"/>
                </a:solidFill>
                <a:effectLst/>
                <a:latin typeface="+mn-lt"/>
                <a:ea typeface="+mn-ea"/>
                <a:cs typeface="+mn-cs"/>
              </a:rPr>
              <a:t> The street entrance is almost always situated on a front porch. It provides access to the first-floor unit as well as to a stairway leading to the upper two. There are, of course, rear doors, opening to a three-decker’s hallmark back porches, which are not often visible from the street.</a:t>
            </a:r>
          </a:p>
          <a:p>
            <a:r>
              <a:rPr lang="en-US" sz="1200" b="0" i="0" kern="1200" dirty="0" smtClean="0">
                <a:solidFill>
                  <a:schemeClr val="tx1"/>
                </a:solidFill>
                <a:effectLst/>
                <a:latin typeface="+mn-lt"/>
                <a:ea typeface="+mn-ea"/>
                <a:cs typeface="+mn-cs"/>
              </a:rPr>
              <a:t>And finally, for the record, Zimmerman confirmed both the terms “three-deckers” and “triple-deckers” are correct.</a:t>
            </a:r>
          </a:p>
          <a:p>
            <a:r>
              <a:rPr lang="en-US" sz="1200" b="0" i="0" kern="1200" dirty="0" smtClean="0">
                <a:solidFill>
                  <a:schemeClr val="tx1"/>
                </a:solidFill>
                <a:effectLst/>
                <a:latin typeface="+mn-lt"/>
                <a:ea typeface="+mn-ea"/>
                <a:cs typeface="+mn-cs"/>
              </a:rPr>
              <a:t>“I think I tend to say triple-deckers, but I think locally most folks call them three-deckers!” she says.</a:t>
            </a:r>
          </a:p>
          <a:p>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11</a:t>
            </a:fld>
            <a:endParaRPr lang="en-US"/>
          </a:p>
        </p:txBody>
      </p:sp>
    </p:spTree>
    <p:extLst>
      <p:ext uri="{BB962C8B-B14F-4D97-AF65-F5344CB8AC3E}">
        <p14:creationId xmlns:p14="http://schemas.microsoft.com/office/powerpoint/2010/main" val="298021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square: </a:t>
            </a:r>
            <a:endParaRPr lang="en-US" dirty="0"/>
          </a:p>
        </p:txBody>
      </p:sp>
      <p:sp>
        <p:nvSpPr>
          <p:cNvPr id="4" name="Slide Number Placeholder 3"/>
          <p:cNvSpPr>
            <a:spLocks noGrp="1"/>
          </p:cNvSpPr>
          <p:nvPr>
            <p:ph type="sldNum" sz="quarter" idx="10"/>
          </p:nvPr>
        </p:nvSpPr>
        <p:spPr/>
        <p:txBody>
          <a:bodyPr/>
          <a:lstStyle/>
          <a:p>
            <a:fld id="{2D8E73ED-662B-4DF8-B563-AD33D75A7EEC}" type="slidenum">
              <a:rPr lang="en-US" smtClean="0"/>
              <a:t>12</a:t>
            </a:fld>
            <a:endParaRPr lang="en-US"/>
          </a:p>
        </p:txBody>
      </p:sp>
    </p:spTree>
    <p:extLst>
      <p:ext uri="{BB962C8B-B14F-4D97-AF65-F5344CB8AC3E}">
        <p14:creationId xmlns:p14="http://schemas.microsoft.com/office/powerpoint/2010/main" val="2175916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Quaker Mary Dyer, execution 1660. Also hanged a</a:t>
            </a:r>
            <a:r>
              <a:rPr lang="en-US" baseline="0" dirty="0" smtClean="0"/>
              <a:t> few witches.</a:t>
            </a:r>
          </a:p>
          <a:p>
            <a:endParaRPr lang="en-US" baseline="0" dirty="0" smtClean="0"/>
          </a:p>
          <a:p>
            <a:r>
              <a:rPr lang="en-US" baseline="0" dirty="0" smtClean="0"/>
              <a:t>Boston Common central burying ground</a:t>
            </a:r>
            <a:endParaRPr lang="en-US" dirty="0"/>
          </a:p>
        </p:txBody>
      </p:sp>
      <p:sp>
        <p:nvSpPr>
          <p:cNvPr id="4" name="Slide Number Placeholder 3"/>
          <p:cNvSpPr>
            <a:spLocks noGrp="1"/>
          </p:cNvSpPr>
          <p:nvPr>
            <p:ph type="sldNum" sz="quarter" idx="10"/>
          </p:nvPr>
        </p:nvSpPr>
        <p:spPr/>
        <p:txBody>
          <a:bodyPr/>
          <a:lstStyle/>
          <a:p>
            <a:fld id="{33C38733-DA02-5144-9A9E-4BFAC0E340CE}" type="slidenum">
              <a:rPr lang="en-US" smtClean="0"/>
              <a:t>16</a:t>
            </a:fld>
            <a:endParaRPr lang="en-US"/>
          </a:p>
        </p:txBody>
      </p:sp>
    </p:spTree>
    <p:extLst>
      <p:ext uri="{BB962C8B-B14F-4D97-AF65-F5344CB8AC3E}">
        <p14:creationId xmlns:p14="http://schemas.microsoft.com/office/powerpoint/2010/main" val="283888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central portion contained the chambers for the elected Massachusetts Assembly. This chamber is notable for including public galleries, the first known example of such a feature being included in a chamber for elected officials in the English-speaking world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Lion/unicorn</a:t>
            </a:r>
            <a:r>
              <a:rPr lang="en-US" sz="1200" b="0" i="0" kern="1200" baseline="0" dirty="0" smtClean="0">
                <a:solidFill>
                  <a:schemeClr val="tx1"/>
                </a:solidFill>
                <a:effectLst/>
                <a:latin typeface="+mn-lt"/>
                <a:ea typeface="+mn-ea"/>
                <a:cs typeface="+mn-cs"/>
              </a:rPr>
              <a:t> harken back to British symbols</a:t>
            </a:r>
            <a:endParaRPr lang="en-US" dirty="0"/>
          </a:p>
        </p:txBody>
      </p:sp>
      <p:sp>
        <p:nvSpPr>
          <p:cNvPr id="4" name="Slide Number Placeholder 3"/>
          <p:cNvSpPr>
            <a:spLocks noGrp="1"/>
          </p:cNvSpPr>
          <p:nvPr>
            <p:ph type="sldNum" sz="quarter" idx="10"/>
          </p:nvPr>
        </p:nvSpPr>
        <p:spPr/>
        <p:txBody>
          <a:bodyPr/>
          <a:lstStyle/>
          <a:p>
            <a:fld id="{33C38733-DA02-5144-9A9E-4BFAC0E340CE}" type="slidenum">
              <a:rPr lang="en-US" smtClean="0"/>
              <a:t>18</a:t>
            </a:fld>
            <a:endParaRPr lang="en-US"/>
          </a:p>
        </p:txBody>
      </p:sp>
    </p:spTree>
    <p:extLst>
      <p:ext uri="{BB962C8B-B14F-4D97-AF65-F5344CB8AC3E}">
        <p14:creationId xmlns:p14="http://schemas.microsoft.com/office/powerpoint/2010/main" val="1356846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075730-7CE8-43AC-8451-98A15C61B8B0}"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F28DA-EF54-4B20-8E18-9F5D3083B261}" type="slidenum">
              <a:rPr lang="en-US" smtClean="0"/>
              <a:t>‹#›</a:t>
            </a:fld>
            <a:endParaRPr lang="en-US"/>
          </a:p>
        </p:txBody>
      </p:sp>
    </p:spTree>
    <p:extLst>
      <p:ext uri="{BB962C8B-B14F-4D97-AF65-F5344CB8AC3E}">
        <p14:creationId xmlns:p14="http://schemas.microsoft.com/office/powerpoint/2010/main" val="73802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075730-7CE8-43AC-8451-98A15C61B8B0}"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F28DA-EF54-4B20-8E18-9F5D3083B261}" type="slidenum">
              <a:rPr lang="en-US" smtClean="0"/>
              <a:t>‹#›</a:t>
            </a:fld>
            <a:endParaRPr lang="en-US"/>
          </a:p>
        </p:txBody>
      </p:sp>
    </p:spTree>
    <p:extLst>
      <p:ext uri="{BB962C8B-B14F-4D97-AF65-F5344CB8AC3E}">
        <p14:creationId xmlns:p14="http://schemas.microsoft.com/office/powerpoint/2010/main" val="191671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075730-7CE8-43AC-8451-98A15C61B8B0}"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F28DA-EF54-4B20-8E18-9F5D3083B261}" type="slidenum">
              <a:rPr lang="en-US" smtClean="0"/>
              <a:t>‹#›</a:t>
            </a:fld>
            <a:endParaRPr lang="en-US"/>
          </a:p>
        </p:txBody>
      </p:sp>
    </p:spTree>
    <p:extLst>
      <p:ext uri="{BB962C8B-B14F-4D97-AF65-F5344CB8AC3E}">
        <p14:creationId xmlns:p14="http://schemas.microsoft.com/office/powerpoint/2010/main" val="59163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075730-7CE8-43AC-8451-98A15C61B8B0}"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F28DA-EF54-4B20-8E18-9F5D3083B261}" type="slidenum">
              <a:rPr lang="en-US" smtClean="0"/>
              <a:t>‹#›</a:t>
            </a:fld>
            <a:endParaRPr lang="en-US"/>
          </a:p>
        </p:txBody>
      </p:sp>
    </p:spTree>
    <p:extLst>
      <p:ext uri="{BB962C8B-B14F-4D97-AF65-F5344CB8AC3E}">
        <p14:creationId xmlns:p14="http://schemas.microsoft.com/office/powerpoint/2010/main" val="75035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075730-7CE8-43AC-8451-98A15C61B8B0}"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F28DA-EF54-4B20-8E18-9F5D3083B261}" type="slidenum">
              <a:rPr lang="en-US" smtClean="0"/>
              <a:t>‹#›</a:t>
            </a:fld>
            <a:endParaRPr lang="en-US"/>
          </a:p>
        </p:txBody>
      </p:sp>
    </p:spTree>
    <p:extLst>
      <p:ext uri="{BB962C8B-B14F-4D97-AF65-F5344CB8AC3E}">
        <p14:creationId xmlns:p14="http://schemas.microsoft.com/office/powerpoint/2010/main" val="76208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075730-7CE8-43AC-8451-98A15C61B8B0}"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F28DA-EF54-4B20-8E18-9F5D3083B261}" type="slidenum">
              <a:rPr lang="en-US" smtClean="0"/>
              <a:t>‹#›</a:t>
            </a:fld>
            <a:endParaRPr lang="en-US"/>
          </a:p>
        </p:txBody>
      </p:sp>
    </p:spTree>
    <p:extLst>
      <p:ext uri="{BB962C8B-B14F-4D97-AF65-F5344CB8AC3E}">
        <p14:creationId xmlns:p14="http://schemas.microsoft.com/office/powerpoint/2010/main" val="184433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075730-7CE8-43AC-8451-98A15C61B8B0}" type="datetimeFigureOut">
              <a:rPr lang="en-US" smtClean="0"/>
              <a:t>11/23/21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F28DA-EF54-4B20-8E18-9F5D3083B261}" type="slidenum">
              <a:rPr lang="en-US" smtClean="0"/>
              <a:t>‹#›</a:t>
            </a:fld>
            <a:endParaRPr lang="en-US"/>
          </a:p>
        </p:txBody>
      </p:sp>
    </p:spTree>
    <p:extLst>
      <p:ext uri="{BB962C8B-B14F-4D97-AF65-F5344CB8AC3E}">
        <p14:creationId xmlns:p14="http://schemas.microsoft.com/office/powerpoint/2010/main" val="145588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075730-7CE8-43AC-8451-98A15C61B8B0}" type="datetimeFigureOut">
              <a:rPr lang="en-US" smtClean="0"/>
              <a:t>11/23/21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F28DA-EF54-4B20-8E18-9F5D3083B261}" type="slidenum">
              <a:rPr lang="en-US" smtClean="0"/>
              <a:t>‹#›</a:t>
            </a:fld>
            <a:endParaRPr lang="en-US"/>
          </a:p>
        </p:txBody>
      </p:sp>
    </p:spTree>
    <p:extLst>
      <p:ext uri="{BB962C8B-B14F-4D97-AF65-F5344CB8AC3E}">
        <p14:creationId xmlns:p14="http://schemas.microsoft.com/office/powerpoint/2010/main" val="323866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75730-7CE8-43AC-8451-98A15C61B8B0}" type="datetimeFigureOut">
              <a:rPr lang="en-US" smtClean="0"/>
              <a:t>11/23/21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F28DA-EF54-4B20-8E18-9F5D3083B261}" type="slidenum">
              <a:rPr lang="en-US" smtClean="0"/>
              <a:t>‹#›</a:t>
            </a:fld>
            <a:endParaRPr lang="en-US"/>
          </a:p>
        </p:txBody>
      </p:sp>
    </p:spTree>
    <p:extLst>
      <p:ext uri="{BB962C8B-B14F-4D97-AF65-F5344CB8AC3E}">
        <p14:creationId xmlns:p14="http://schemas.microsoft.com/office/powerpoint/2010/main" val="225276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075730-7CE8-43AC-8451-98A15C61B8B0}"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F28DA-EF54-4B20-8E18-9F5D3083B261}" type="slidenum">
              <a:rPr lang="en-US" smtClean="0"/>
              <a:t>‹#›</a:t>
            </a:fld>
            <a:endParaRPr lang="en-US"/>
          </a:p>
        </p:txBody>
      </p:sp>
    </p:spTree>
    <p:extLst>
      <p:ext uri="{BB962C8B-B14F-4D97-AF65-F5344CB8AC3E}">
        <p14:creationId xmlns:p14="http://schemas.microsoft.com/office/powerpoint/2010/main" val="25957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075730-7CE8-43AC-8451-98A15C61B8B0}"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F28DA-EF54-4B20-8E18-9F5D3083B261}" type="slidenum">
              <a:rPr lang="en-US" smtClean="0"/>
              <a:t>‹#›</a:t>
            </a:fld>
            <a:endParaRPr lang="en-US"/>
          </a:p>
        </p:txBody>
      </p:sp>
    </p:spTree>
    <p:extLst>
      <p:ext uri="{BB962C8B-B14F-4D97-AF65-F5344CB8AC3E}">
        <p14:creationId xmlns:p14="http://schemas.microsoft.com/office/powerpoint/2010/main" val="39734024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75730-7CE8-43AC-8451-98A15C61B8B0}" type="datetimeFigureOut">
              <a:rPr lang="en-US" smtClean="0"/>
              <a:t>11/23/21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F28DA-EF54-4B20-8E18-9F5D3083B261}" type="slidenum">
              <a:rPr lang="en-US" smtClean="0"/>
              <a:t>‹#›</a:t>
            </a:fld>
            <a:endParaRPr lang="en-US"/>
          </a:p>
        </p:txBody>
      </p:sp>
    </p:spTree>
    <p:extLst>
      <p:ext uri="{BB962C8B-B14F-4D97-AF65-F5344CB8AC3E}">
        <p14:creationId xmlns:p14="http://schemas.microsoft.com/office/powerpoint/2010/main" val="3054807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6" Type="http://schemas.openxmlformats.org/officeDocument/2006/relationships/image" Target="../media/image57.jpeg"/><Relationship Id="rId1" Type="http://schemas.openxmlformats.org/officeDocument/2006/relationships/slideLayout" Target="../slideLayouts/slideLayout7.xml"/><Relationship Id="rId2" Type="http://schemas.openxmlformats.org/officeDocument/2006/relationships/image" Target="../media/image53.jpeg"/></Relationships>
</file>

<file path=ppt/slides/_rels/slide11.xml.rels><?xml version="1.0" encoding="UTF-8" standalone="yes" ?><Relationships xmlns="http://schemas.openxmlformats.org/package/2006/relationships"><Relationship Id="rId3" Target="../media/image58.jpeg" Type="http://schemas.openxmlformats.org/officeDocument/2006/relationships/image"/><Relationship Id="rId4" Target="../media/image59.jpeg" Type="http://schemas.openxmlformats.org/officeDocument/2006/relationships/image"/><Relationship Id="rId5" Target="../media/image60.jpeg" Type="http://schemas.openxmlformats.org/officeDocument/2006/relationships/image"/><Relationship Id="rId6" Target="../media/image61.jpeg" Type="http://schemas.openxmlformats.org/officeDocument/2006/relationships/image"/><Relationship Id="rId7" Target="../media/image62.jpeg" Type="http://schemas.openxmlformats.org/officeDocument/2006/relationships/image"/><Relationship Id="rId8" Target="../media/image63.jpeg" Type="http://schemas.openxmlformats.org/officeDocument/2006/relationships/image"/><Relationship Id="rId9" Target="../media/image64.jpeg" Type="http://schemas.openxmlformats.org/officeDocument/2006/relationships/image"/><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12.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5" Type="http://schemas.openxmlformats.org/officeDocument/2006/relationships/image" Target="../media/image67.jpeg"/><Relationship Id="rId6" Type="http://schemas.openxmlformats.org/officeDocument/2006/relationships/image" Target="../media/image68.jpeg"/><Relationship Id="rId7" Type="http://schemas.openxmlformats.org/officeDocument/2006/relationships/image" Target="../media/image69.jpeg"/><Relationship Id="rId8" Type="http://schemas.openxmlformats.org/officeDocument/2006/relationships/image" Target="../media/image70.jpeg"/><Relationship Id="rId9" Type="http://schemas.openxmlformats.org/officeDocument/2006/relationships/image" Target="../media/image71.jpeg"/><Relationship Id="rId10" Type="http://schemas.openxmlformats.org/officeDocument/2006/relationships/image" Target="../media/image72.jpeg"/><Relationship Id="rId11" Type="http://schemas.openxmlformats.org/officeDocument/2006/relationships/image" Target="../media/image73.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arget="../media/image75.jpeg" Type="http://schemas.openxmlformats.org/officeDocument/2006/relationships/image"/><Relationship Id="rId4" Target="../media/image76.jpeg" Type="http://schemas.openxmlformats.org/officeDocument/2006/relationships/image"/><Relationship Id="rId5" Target="../media/image77.jpeg" Type="http://schemas.openxmlformats.org/officeDocument/2006/relationships/image"/><Relationship Id="rId6" Target="../media/image78.jpeg" Type="http://schemas.openxmlformats.org/officeDocument/2006/relationships/image"/><Relationship Id="rId7" Target="../media/image79.jpeg" Type="http://schemas.openxmlformats.org/officeDocument/2006/relationships/image"/><Relationship Id="rId8" Target="../media/image80.jpeg" Type="http://schemas.openxmlformats.org/officeDocument/2006/relationships/image"/><Relationship Id="rId9" Target="../media/image81.jpeg" Type="http://schemas.openxmlformats.org/officeDocument/2006/relationships/image"/><Relationship Id="rId10" Target="../media/image82.jpeg" Type="http://schemas.openxmlformats.org/officeDocument/2006/relationships/image"/><Relationship Id="rId1" Target="../slideLayouts/slideLayout7.xml" Type="http://schemas.openxmlformats.org/officeDocument/2006/relationships/slideLayout"/><Relationship Id="rId2" Target="../media/image74.jpeg" Type="http://schemas.openxmlformats.org/officeDocument/2006/relationships/image"/></Relationships>
</file>

<file path=ppt/slides/_rels/slide14.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image" Target="../media/image85.jpeg"/><Relationship Id="rId1" Type="http://schemas.openxmlformats.org/officeDocument/2006/relationships/slideLayout" Target="../slideLayouts/slideLayout7.xml"/><Relationship Id="rId2" Type="http://schemas.openxmlformats.org/officeDocument/2006/relationships/image" Target="../media/image83.jpeg"/></Relationships>
</file>

<file path=ppt/slides/_rels/slide15.xml.rels><?xml version="1.0" encoding="UTF-8" standalone="yes"?>
<Relationships xmlns="http://schemas.openxmlformats.org/package/2006/relationships"><Relationship Id="rId3" Type="http://schemas.openxmlformats.org/officeDocument/2006/relationships/image" Target="../media/image87.jpeg"/><Relationship Id="rId4" Type="http://schemas.openxmlformats.org/officeDocument/2006/relationships/image" Target="../media/image88.gif"/><Relationship Id="rId1" Type="http://schemas.openxmlformats.org/officeDocument/2006/relationships/slideLayout" Target="../slideLayouts/slideLayout7.xml"/><Relationship Id="rId2" Type="http://schemas.openxmlformats.org/officeDocument/2006/relationships/image" Target="../media/image86.jpeg"/></Relationships>
</file>

<file path=ppt/slides/_rels/slide16.xml.rels><?xml version="1.0" encoding="UTF-8" standalone="yes"?>
<Relationships xmlns="http://schemas.openxmlformats.org/package/2006/relationships"><Relationship Id="rId3" Type="http://schemas.openxmlformats.org/officeDocument/2006/relationships/image" Target="../media/image89.jpeg"/><Relationship Id="rId4" Type="http://schemas.openxmlformats.org/officeDocument/2006/relationships/image" Target="../media/image90.jpeg"/><Relationship Id="rId5" Type="http://schemas.openxmlformats.org/officeDocument/2006/relationships/image" Target="../media/image91.jpeg"/><Relationship Id="rId6" Type="http://schemas.openxmlformats.org/officeDocument/2006/relationships/image" Target="../media/image92.jpeg"/><Relationship Id="rId7" Type="http://schemas.openxmlformats.org/officeDocument/2006/relationships/image" Target="../media/image93.jpeg"/><Relationship Id="rId8" Type="http://schemas.openxmlformats.org/officeDocument/2006/relationships/image" Target="../media/image94.jpeg"/><Relationship Id="rId9" Type="http://schemas.openxmlformats.org/officeDocument/2006/relationships/image" Target="../media/image95.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arget="../media/image97.jpeg" Type="http://schemas.openxmlformats.org/officeDocument/2006/relationships/image"/><Relationship Id="rId4" Target="../media/image98.jpeg" Type="http://schemas.openxmlformats.org/officeDocument/2006/relationships/image"/><Relationship Id="rId5" Target="../media/image99.jpeg" Type="http://schemas.openxmlformats.org/officeDocument/2006/relationships/image"/><Relationship Id="rId1" Target="../slideLayouts/slideLayout7.xml" Type="http://schemas.openxmlformats.org/officeDocument/2006/relationships/slideLayout"/><Relationship Id="rId2" Target="../media/image96.jpeg" Type="http://schemas.openxmlformats.org/officeDocument/2006/relationships/image"/></Relationships>
</file>

<file path=ppt/slides/_rels/slide18.xml.rels><?xml version="1.0" encoding="UTF-8" standalone="yes"?>
<Relationships xmlns="http://schemas.openxmlformats.org/package/2006/relationships"><Relationship Id="rId3" Type="http://schemas.openxmlformats.org/officeDocument/2006/relationships/image" Target="../media/image100.jpeg"/><Relationship Id="rId4" Type="http://schemas.openxmlformats.org/officeDocument/2006/relationships/image" Target="../media/image101.jpeg"/><Relationship Id="rId5" Type="http://schemas.openxmlformats.org/officeDocument/2006/relationships/image" Target="../media/image102.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arget="../media/image104.jpeg" Type="http://schemas.openxmlformats.org/officeDocument/2006/relationships/image"/><Relationship Id="rId4" Target="../media/image105.jpeg" Type="http://schemas.openxmlformats.org/officeDocument/2006/relationships/image"/><Relationship Id="rId5" Target="../media/image106.jpeg" Type="http://schemas.openxmlformats.org/officeDocument/2006/relationships/image"/><Relationship Id="rId1" Target="../slideLayouts/slideLayout7.xml" Type="http://schemas.openxmlformats.org/officeDocument/2006/relationships/slideLayout"/><Relationship Id="rId2" Target="../media/image103.jpeg" Type="http://schemas.openxmlformats.org/officeDocument/2006/relationships/image"/></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arget="../media/image107.jpeg" Type="http://schemas.openxmlformats.org/officeDocument/2006/relationships/image"/><Relationship Id="rId4" Target="../media/image108.jpeg" Type="http://schemas.openxmlformats.org/officeDocument/2006/relationships/image"/><Relationship Id="rId5" Target="../media/image109.jpeg" Type="http://schemas.openxmlformats.org/officeDocument/2006/relationships/image"/><Relationship Id="rId6" Target="../media/image110.jpeg" Type="http://schemas.openxmlformats.org/officeDocument/2006/relationships/image"/><Relationship Id="rId7" Target="../media/image111.jpeg" Type="http://schemas.openxmlformats.org/officeDocument/2006/relationships/image"/><Relationship Id="rId8" Target="../media/image112.jpeg" Type="http://schemas.openxmlformats.org/officeDocument/2006/relationships/image"/><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3.png"/></Relationships>
</file>

<file path=ppt/slides/_rels/slide22.xml.rels><?xml version="1.0" encoding="UTF-8" standalone="yes" ?><Relationships xmlns="http://schemas.openxmlformats.org/package/2006/relationships"><Relationship Id="rId3" Target="../media/image115.jpeg" Type="http://schemas.openxmlformats.org/officeDocument/2006/relationships/image"/><Relationship Id="rId4" Target="../media/image116.jpeg" Type="http://schemas.openxmlformats.org/officeDocument/2006/relationships/image"/><Relationship Id="rId5" Target="../media/image117.jpeg" Type="http://schemas.openxmlformats.org/officeDocument/2006/relationships/image"/><Relationship Id="rId1" Target="../slideLayouts/slideLayout7.xml" Type="http://schemas.openxmlformats.org/officeDocument/2006/relationships/slideLayout"/><Relationship Id="rId2" Target="../media/image114.jpeg" Type="http://schemas.openxmlformats.org/officeDocument/2006/relationships/image"/></Relationships>
</file>

<file path=ppt/slides/_rels/slide23.xml.rels><?xml version="1.0" encoding="UTF-8" standalone="yes" ?><Relationships xmlns="http://schemas.openxmlformats.org/package/2006/relationships"><Relationship Id="rId3" Target="../media/image80.jpeg" Type="http://schemas.openxmlformats.org/officeDocument/2006/relationships/image"/><Relationship Id="rId4" Target="../media/image118.jpeg" Type="http://schemas.openxmlformats.org/officeDocument/2006/relationships/image"/><Relationship Id="rId5" Target="../media/image119.jpeg" Type="http://schemas.openxmlformats.org/officeDocument/2006/relationships/image"/><Relationship Id="rId6" Target="../media/image120.jpeg" Type="http://schemas.openxmlformats.org/officeDocument/2006/relationships/image"/><Relationship Id="rId1" Target="../slideLayouts/slideLayout7.xml" Type="http://schemas.openxmlformats.org/officeDocument/2006/relationships/slideLayout"/><Relationship Id="rId2" Target="../media/image76.jpeg" Type="http://schemas.openxmlformats.org/officeDocument/2006/relationships/image"/></Relationships>
</file>

<file path=ppt/slides/_rels/slide24.xml.rels><?xml version="1.0" encoding="UTF-8" standalone="yes" ?><Relationships xmlns="http://schemas.openxmlformats.org/package/2006/relationships"><Relationship Id="rId3" Target="../media/image121.jpeg" Type="http://schemas.openxmlformats.org/officeDocument/2006/relationships/image"/><Relationship Id="rId4" Target="../media/image122.jpeg" Type="http://schemas.openxmlformats.org/officeDocument/2006/relationships/image"/><Relationship Id="rId5" Target="../media/image123.jpeg" Type="http://schemas.openxmlformats.org/officeDocument/2006/relationships/image"/><Relationship Id="rId6" Target="../media/image124.jpeg" Type="http://schemas.openxmlformats.org/officeDocument/2006/relationships/image"/><Relationship Id="rId7" Target="../media/image125.jpeg" Type="http://schemas.openxmlformats.org/officeDocument/2006/relationships/image"/><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25.xml.rels><?xml version="1.0" encoding="UTF-8" standalone="yes" ?><Relationships xmlns="http://schemas.openxmlformats.org/package/2006/relationships"><Relationship Id="rId3" Target="../media/image127.jpeg" Type="http://schemas.openxmlformats.org/officeDocument/2006/relationships/image"/><Relationship Id="rId4" Target="../media/image128.jpeg" Type="http://schemas.openxmlformats.org/officeDocument/2006/relationships/image"/><Relationship Id="rId5" Target="../media/image129.jpeg" Type="http://schemas.openxmlformats.org/officeDocument/2006/relationships/image"/><Relationship Id="rId6" Target="../media/image130.gif" Type="http://schemas.openxmlformats.org/officeDocument/2006/relationships/image"/><Relationship Id="rId7" Target="../media/image131.jpeg" Type="http://schemas.openxmlformats.org/officeDocument/2006/relationships/image"/><Relationship Id="rId8" Target="../media/image132.jpeg" Type="http://schemas.openxmlformats.org/officeDocument/2006/relationships/image"/><Relationship Id="rId9" Target="../media/image133.jpeg" Type="http://schemas.openxmlformats.org/officeDocument/2006/relationships/image"/><Relationship Id="rId10" Target="../media/image134.jpeg" Type="http://schemas.openxmlformats.org/officeDocument/2006/relationships/image"/><Relationship Id="rId1" Target="../slideLayouts/slideLayout7.xml" Type="http://schemas.openxmlformats.org/officeDocument/2006/relationships/slideLayout"/><Relationship Id="rId2" Target="../media/image126.jpeg" Type="http://schemas.openxmlformats.org/officeDocument/2006/relationships/image"/></Relationships>
</file>

<file path=ppt/slides/_rels/slide26.xml.rels><?xml version="1.0" encoding="UTF-8" standalone="yes" ?><Relationships xmlns="http://schemas.openxmlformats.org/package/2006/relationships"><Relationship Id="rId3" Target="../media/image136.gif" Type="http://schemas.openxmlformats.org/officeDocument/2006/relationships/image"/><Relationship Id="rId4" Target="../media/image137.jpeg" Type="http://schemas.openxmlformats.org/officeDocument/2006/relationships/image"/><Relationship Id="rId5" Target="../media/image138.jpeg" Type="http://schemas.openxmlformats.org/officeDocument/2006/relationships/image"/><Relationship Id="rId6" Target="../media/image139.jpeg" Type="http://schemas.openxmlformats.org/officeDocument/2006/relationships/image"/><Relationship Id="rId1" Target="../slideLayouts/slideLayout7.xml" Type="http://schemas.openxmlformats.org/officeDocument/2006/relationships/slideLayout"/><Relationship Id="rId2" Target="../media/image135.jpeg" Type="http://schemas.openxmlformats.org/officeDocument/2006/relationships/image"/></Relationships>
</file>

<file path=ppt/slides/_rels/slide27.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40.jpeg" Type="http://schemas.openxmlformats.org/officeDocument/2006/relationships/image"/><Relationship Id="rId3" Target="../media/image141.png" Type="http://schemas.openxmlformats.org/officeDocument/2006/relationships/image"/></Relationships>
</file>

<file path=ppt/slides/_rels/slide28.xml.rels><?xml version="1.0" encoding="UTF-8" standalone="yes" ?><Relationships xmlns="http://schemas.openxmlformats.org/package/2006/relationships"><Relationship Id="rId3" Target="../media/image142.jpeg" Type="http://schemas.openxmlformats.org/officeDocument/2006/relationships/image"/><Relationship Id="rId4" Target="../media/image143.jpeg" Type="http://schemas.openxmlformats.org/officeDocument/2006/relationships/image"/><Relationship Id="rId5" Target="../media/image144.jpeg" Type="http://schemas.openxmlformats.org/officeDocument/2006/relationships/image"/><Relationship Id="rId6" Target="../media/image145.jpeg" Type="http://schemas.openxmlformats.org/officeDocument/2006/relationships/image"/><Relationship Id="rId7" Target="../media/image146.jpeg" Type="http://schemas.openxmlformats.org/officeDocument/2006/relationships/image"/><Relationship Id="rId8" Target="../media/image147.jpeg" Type="http://schemas.openxmlformats.org/officeDocument/2006/relationships/image"/><Relationship Id="rId9" Target="../media/image148.jpeg" Type="http://schemas.openxmlformats.org/officeDocument/2006/relationships/image"/><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29.xml.rels><?xml version="1.0" encoding="UTF-8" standalone="yes"?>
<Relationships xmlns="http://schemas.openxmlformats.org/package/2006/relationships"><Relationship Id="rId3" Type="http://schemas.openxmlformats.org/officeDocument/2006/relationships/image" Target="../media/image150.jpeg"/><Relationship Id="rId4" Type="http://schemas.openxmlformats.org/officeDocument/2006/relationships/image" Target="../media/image151.jpeg"/><Relationship Id="rId5" Type="http://schemas.openxmlformats.org/officeDocument/2006/relationships/image" Target="../media/image152.jpeg"/><Relationship Id="rId6" Type="http://schemas.openxmlformats.org/officeDocument/2006/relationships/image" Target="../media/image153.png"/><Relationship Id="rId7" Type="http://schemas.openxmlformats.org/officeDocument/2006/relationships/image" Target="../media/image154.jpeg"/><Relationship Id="rId8" Type="http://schemas.openxmlformats.org/officeDocument/2006/relationships/image" Target="../media/image155.jpeg"/><Relationship Id="rId9" Type="http://schemas.openxmlformats.org/officeDocument/2006/relationships/image" Target="../media/image156.jpeg"/><Relationship Id="rId1" Type="http://schemas.openxmlformats.org/officeDocument/2006/relationships/slideLayout" Target="../slideLayouts/slideLayout7.xml"/><Relationship Id="rId2" Type="http://schemas.openxmlformats.org/officeDocument/2006/relationships/image" Target="../media/image1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158.jpeg"/><Relationship Id="rId4" Type="http://schemas.openxmlformats.org/officeDocument/2006/relationships/image" Target="../media/image159.jpeg"/><Relationship Id="rId5" Type="http://schemas.openxmlformats.org/officeDocument/2006/relationships/image" Target="../media/image160.jpeg"/><Relationship Id="rId6" Type="http://schemas.openxmlformats.org/officeDocument/2006/relationships/image" Target="../media/image161.jpeg"/><Relationship Id="rId7" Type="http://schemas.openxmlformats.org/officeDocument/2006/relationships/image" Target="../media/image162.jpeg"/><Relationship Id="rId8" Type="http://schemas.openxmlformats.org/officeDocument/2006/relationships/image" Target="../media/image163.jpeg"/><Relationship Id="rId1" Type="http://schemas.openxmlformats.org/officeDocument/2006/relationships/slideLayout" Target="../slideLayouts/slideLayout7.xml"/><Relationship Id="rId2" Type="http://schemas.openxmlformats.org/officeDocument/2006/relationships/image" Target="../media/image157.jpeg"/></Relationships>
</file>

<file path=ppt/slides/_rels/slide31.xml.rels><?xml version="1.0" encoding="UTF-8" standalone="yes"?>
<Relationships xmlns="http://schemas.openxmlformats.org/package/2006/relationships"><Relationship Id="rId3" Type="http://schemas.openxmlformats.org/officeDocument/2006/relationships/image" Target="../media/image165.jpeg"/><Relationship Id="rId4" Type="http://schemas.openxmlformats.org/officeDocument/2006/relationships/image" Target="../media/image166.jpeg"/><Relationship Id="rId5" Type="http://schemas.openxmlformats.org/officeDocument/2006/relationships/image" Target="../media/image167.jpeg"/><Relationship Id="rId6" Type="http://schemas.openxmlformats.org/officeDocument/2006/relationships/image" Target="../media/image168.jpeg"/><Relationship Id="rId7" Type="http://schemas.openxmlformats.org/officeDocument/2006/relationships/image" Target="../media/image169.jpeg"/><Relationship Id="rId8" Type="http://schemas.openxmlformats.org/officeDocument/2006/relationships/image" Target="../media/image170.jpeg"/><Relationship Id="rId9" Type="http://schemas.openxmlformats.org/officeDocument/2006/relationships/image" Target="../media/image171.jpeg"/><Relationship Id="rId10" Type="http://schemas.openxmlformats.org/officeDocument/2006/relationships/image" Target="../media/image172.jpeg"/><Relationship Id="rId1" Type="http://schemas.openxmlformats.org/officeDocument/2006/relationships/slideLayout" Target="../slideLayouts/slideLayout7.xml"/><Relationship Id="rId2" Type="http://schemas.openxmlformats.org/officeDocument/2006/relationships/image" Target="../media/image164.jpeg"/></Relationships>
</file>

<file path=ppt/slides/_rels/slide32.xml.rels><?xml version="1.0" encoding="UTF-8" standalone="yes"?>
<Relationships xmlns="http://schemas.openxmlformats.org/package/2006/relationships"><Relationship Id="rId3" Type="http://schemas.openxmlformats.org/officeDocument/2006/relationships/image" Target="../media/image174.jpeg"/><Relationship Id="rId4" Type="http://schemas.openxmlformats.org/officeDocument/2006/relationships/image" Target="../media/image175.jpeg"/><Relationship Id="rId5" Type="http://schemas.openxmlformats.org/officeDocument/2006/relationships/image" Target="../media/image176.jpeg"/><Relationship Id="rId6" Type="http://schemas.openxmlformats.org/officeDocument/2006/relationships/image" Target="../media/image177.png"/><Relationship Id="rId7" Type="http://schemas.openxmlformats.org/officeDocument/2006/relationships/image" Target="../media/image178.jpeg"/><Relationship Id="rId1" Type="http://schemas.openxmlformats.org/officeDocument/2006/relationships/slideLayout" Target="../slideLayouts/slideLayout7.xml"/><Relationship Id="rId2" Type="http://schemas.openxmlformats.org/officeDocument/2006/relationships/image" Target="../media/image173.jpeg"/></Relationships>
</file>

<file path=ppt/slides/_rels/slide33.xml.rels><?xml version="1.0" encoding="UTF-8" standalone="yes" ?><Relationships xmlns="http://schemas.openxmlformats.org/package/2006/relationships"><Relationship Id="rId3" Target="../media/image180.jpeg" Type="http://schemas.openxmlformats.org/officeDocument/2006/relationships/image"/><Relationship Id="rId4" Target="../media/image181.jpeg" Type="http://schemas.openxmlformats.org/officeDocument/2006/relationships/image"/><Relationship Id="rId5" Target="../media/image182.jpeg" Type="http://schemas.openxmlformats.org/officeDocument/2006/relationships/image"/><Relationship Id="rId6" Target="../media/image183.jpeg" Type="http://schemas.openxmlformats.org/officeDocument/2006/relationships/image"/><Relationship Id="rId7" Target="../media/image184.png" Type="http://schemas.openxmlformats.org/officeDocument/2006/relationships/image"/><Relationship Id="rId8" Target="../media/image185.jpeg" Type="http://schemas.openxmlformats.org/officeDocument/2006/relationships/image"/><Relationship Id="rId1" Target="../slideLayouts/slideLayout7.xml" Type="http://schemas.openxmlformats.org/officeDocument/2006/relationships/slideLayout"/><Relationship Id="rId2" Target="../media/image179.jpeg" Type="http://schemas.openxmlformats.org/officeDocument/2006/relationships/image"/></Relationships>
</file>

<file path=ppt/slides/_rels/slide34.xml.rels><?xml version="1.0" encoding="UTF-8" standalone="yes"?>
<Relationships xmlns="http://schemas.openxmlformats.org/package/2006/relationships"><Relationship Id="rId3" Type="http://schemas.openxmlformats.org/officeDocument/2006/relationships/image" Target="../media/image187.jpeg"/><Relationship Id="rId4" Type="http://schemas.openxmlformats.org/officeDocument/2006/relationships/image" Target="../media/image188.jpeg"/><Relationship Id="rId5" Type="http://schemas.openxmlformats.org/officeDocument/2006/relationships/image" Target="../media/image189.jpeg"/><Relationship Id="rId6" Type="http://schemas.openxmlformats.org/officeDocument/2006/relationships/image" Target="../media/image190.jpeg"/><Relationship Id="rId7" Type="http://schemas.openxmlformats.org/officeDocument/2006/relationships/image" Target="../media/image191.jpeg"/><Relationship Id="rId8" Type="http://schemas.openxmlformats.org/officeDocument/2006/relationships/image" Target="../media/image192.jpeg"/><Relationship Id="rId9" Type="http://schemas.openxmlformats.org/officeDocument/2006/relationships/image" Target="../media/image193.jpeg"/><Relationship Id="rId1" Type="http://schemas.openxmlformats.org/officeDocument/2006/relationships/slideLayout" Target="../slideLayouts/slideLayout7.xml"/><Relationship Id="rId2" Type="http://schemas.openxmlformats.org/officeDocument/2006/relationships/image" Target="../media/image186.jpeg"/></Relationships>
</file>

<file path=ppt/slides/_rels/slide35.xml.rels><?xml version="1.0" encoding="UTF-8" standalone="yes" ?><Relationships xmlns="http://schemas.openxmlformats.org/package/2006/relationships"><Relationship Id="rId3" Target="../media/image121.jpeg" Type="http://schemas.openxmlformats.org/officeDocument/2006/relationships/image"/><Relationship Id="rId4" Target="../media/image122.jpeg" Type="http://schemas.openxmlformats.org/officeDocument/2006/relationships/image"/><Relationship Id="rId5" Target="../media/image123.jpeg" Type="http://schemas.openxmlformats.org/officeDocument/2006/relationships/image"/><Relationship Id="rId6" Target="../media/image124.jpeg" Type="http://schemas.openxmlformats.org/officeDocument/2006/relationships/image"/><Relationship Id="rId7" Target="../media/image125.jpeg" Type="http://schemas.openxmlformats.org/officeDocument/2006/relationships/image"/><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36.xml.rels><?xml version="1.0" encoding="UTF-8" standalone="yes"?>
<Relationships xmlns="http://schemas.openxmlformats.org/package/2006/relationships"><Relationship Id="rId3" Type="http://schemas.openxmlformats.org/officeDocument/2006/relationships/image" Target="../media/image194.png"/><Relationship Id="rId4" Type="http://schemas.openxmlformats.org/officeDocument/2006/relationships/image" Target="../media/image195.jpeg"/><Relationship Id="rId5" Type="http://schemas.openxmlformats.org/officeDocument/2006/relationships/image" Target="../media/image196.jpeg"/><Relationship Id="rId6" Type="http://schemas.openxmlformats.org/officeDocument/2006/relationships/image" Target="../media/image197.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3" Target="../media/image199.jpeg" Type="http://schemas.openxmlformats.org/officeDocument/2006/relationships/image"/><Relationship Id="rId4" Target="../media/image200.jpeg" Type="http://schemas.openxmlformats.org/officeDocument/2006/relationships/image"/><Relationship Id="rId5" Target="../media/image201.jpeg" Type="http://schemas.openxmlformats.org/officeDocument/2006/relationships/image"/><Relationship Id="rId6" Target="../media/image202.jpeg" Type="http://schemas.openxmlformats.org/officeDocument/2006/relationships/image"/><Relationship Id="rId7" Target="../media/image203.jpeg" Type="http://schemas.openxmlformats.org/officeDocument/2006/relationships/image"/><Relationship Id="rId8" Target="../media/image204.jpeg" Type="http://schemas.openxmlformats.org/officeDocument/2006/relationships/image"/><Relationship Id="rId9" Target="../media/image205.jpeg" Type="http://schemas.openxmlformats.org/officeDocument/2006/relationships/image"/><Relationship Id="rId1" Target="../slideLayouts/slideLayout7.xml" Type="http://schemas.openxmlformats.org/officeDocument/2006/relationships/slideLayout"/><Relationship Id="rId2" Target="../media/image198.jpeg" Type="http://schemas.openxmlformats.org/officeDocument/2006/relationships/image"/></Relationships>
</file>

<file path=ppt/slides/_rels/slide38.xml.rels><?xml version="1.0" encoding="UTF-8" standalone="yes"?>
<Relationships xmlns="http://schemas.openxmlformats.org/package/2006/relationships"><Relationship Id="rId3" Type="http://schemas.openxmlformats.org/officeDocument/2006/relationships/image" Target="../media/image207.jpeg"/><Relationship Id="rId4" Type="http://schemas.openxmlformats.org/officeDocument/2006/relationships/image" Target="../media/image208.jpeg"/><Relationship Id="rId5" Type="http://schemas.openxmlformats.org/officeDocument/2006/relationships/image" Target="../media/image209.jpeg"/><Relationship Id="rId6" Type="http://schemas.openxmlformats.org/officeDocument/2006/relationships/image" Target="../media/image210.jpeg"/><Relationship Id="rId7" Type="http://schemas.openxmlformats.org/officeDocument/2006/relationships/image" Target="../media/image211.jpeg"/><Relationship Id="rId8" Type="http://schemas.openxmlformats.org/officeDocument/2006/relationships/image" Target="../media/image212.jpeg"/><Relationship Id="rId1" Type="http://schemas.openxmlformats.org/officeDocument/2006/relationships/slideLayout" Target="../slideLayouts/slideLayout7.xml"/><Relationship Id="rId2" Type="http://schemas.openxmlformats.org/officeDocument/2006/relationships/image" Target="../media/image206.jpeg"/></Relationships>
</file>

<file path=ppt/slides/_rels/slide39.xml.rels><?xml version="1.0" encoding="UTF-8" standalone="yes"?>
<Relationships xmlns="http://schemas.openxmlformats.org/package/2006/relationships"><Relationship Id="rId3" Type="http://schemas.openxmlformats.org/officeDocument/2006/relationships/image" Target="../media/image214.jpeg"/><Relationship Id="rId4" Type="http://schemas.openxmlformats.org/officeDocument/2006/relationships/image" Target="../media/image215.jpeg"/><Relationship Id="rId5" Type="http://schemas.openxmlformats.org/officeDocument/2006/relationships/image" Target="../media/image216.jpeg"/><Relationship Id="rId6" Type="http://schemas.openxmlformats.org/officeDocument/2006/relationships/image" Target="../media/image217.jpeg"/><Relationship Id="rId7" Type="http://schemas.openxmlformats.org/officeDocument/2006/relationships/image" Target="../media/image218.jpeg"/><Relationship Id="rId1" Type="http://schemas.openxmlformats.org/officeDocument/2006/relationships/slideLayout" Target="../slideLayouts/slideLayout7.xml"/><Relationship Id="rId2" Type="http://schemas.openxmlformats.org/officeDocument/2006/relationships/image" Target="../media/image2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9" Type="http://schemas.openxmlformats.org/officeDocument/2006/relationships/image" Target="../media/image20.jpeg"/><Relationship Id="rId10" Type="http://schemas.openxmlformats.org/officeDocument/2006/relationships/image" Target="../media/image21.jpeg"/><Relationship Id="rId11"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20.jpeg"/><Relationship Id="rId4" Type="http://schemas.openxmlformats.org/officeDocument/2006/relationships/image" Target="../media/image221.jpeg"/><Relationship Id="rId5" Type="http://schemas.openxmlformats.org/officeDocument/2006/relationships/image" Target="../media/image222.jpeg"/><Relationship Id="rId1" Type="http://schemas.openxmlformats.org/officeDocument/2006/relationships/slideLayout" Target="../slideLayouts/slideLayout7.xml"/><Relationship Id="rId2" Type="http://schemas.openxmlformats.org/officeDocument/2006/relationships/image" Target="../media/image219.jpeg"/></Relationships>
</file>

<file path=ppt/slides/_rels/slide41.xml.rels><?xml version="1.0" encoding="UTF-8" standalone="yes" ?><Relationships xmlns="http://schemas.openxmlformats.org/package/2006/relationships"><Relationship Id="rId3" Target="../media/image224.jpeg" Type="http://schemas.openxmlformats.org/officeDocument/2006/relationships/image"/><Relationship Id="rId4" Target="../media/image225.jpeg" Type="http://schemas.openxmlformats.org/officeDocument/2006/relationships/image"/><Relationship Id="rId5" Target="../media/image226.jpeg" Type="http://schemas.openxmlformats.org/officeDocument/2006/relationships/image"/><Relationship Id="rId6" Target="../media/image227.jpeg" Type="http://schemas.openxmlformats.org/officeDocument/2006/relationships/image"/><Relationship Id="rId1" Target="../slideLayouts/slideLayout7.xml" Type="http://schemas.openxmlformats.org/officeDocument/2006/relationships/slideLayout"/><Relationship Id="rId2" Target="../media/image223.jpeg" Type="http://schemas.openxmlformats.org/officeDocument/2006/relationships/image"/></Relationships>
</file>

<file path=ppt/slides/_rels/slide42.xml.rels><?xml version="1.0" encoding="UTF-8" standalone="yes"?>
<Relationships xmlns="http://schemas.openxmlformats.org/package/2006/relationships"><Relationship Id="rId3" Type="http://schemas.openxmlformats.org/officeDocument/2006/relationships/image" Target="../media/image228.jpeg"/><Relationship Id="rId4" Type="http://schemas.openxmlformats.org/officeDocument/2006/relationships/image" Target="../media/image229.jpeg"/><Relationship Id="rId5" Type="http://schemas.openxmlformats.org/officeDocument/2006/relationships/image" Target="../media/image230.jpeg"/><Relationship Id="rId6" Type="http://schemas.openxmlformats.org/officeDocument/2006/relationships/image" Target="../media/image231.jpeg"/><Relationship Id="rId7" Type="http://schemas.openxmlformats.org/officeDocument/2006/relationships/image" Target="../media/image232.jpeg"/><Relationship Id="rId8" Type="http://schemas.openxmlformats.org/officeDocument/2006/relationships/image" Target="../media/image233.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3" Type="http://schemas.openxmlformats.org/officeDocument/2006/relationships/image" Target="../media/image235.jpeg"/><Relationship Id="rId4" Type="http://schemas.openxmlformats.org/officeDocument/2006/relationships/image" Target="../media/image236.jpeg"/><Relationship Id="rId5" Type="http://schemas.openxmlformats.org/officeDocument/2006/relationships/image" Target="../media/image237.jpeg"/><Relationship Id="rId6" Type="http://schemas.openxmlformats.org/officeDocument/2006/relationships/image" Target="../media/image238.jpeg"/><Relationship Id="rId7" Type="http://schemas.openxmlformats.org/officeDocument/2006/relationships/image" Target="../media/image239.jpeg"/><Relationship Id="rId1" Type="http://schemas.openxmlformats.org/officeDocument/2006/relationships/slideLayout" Target="../slideLayouts/slideLayout7.xml"/><Relationship Id="rId2" Type="http://schemas.openxmlformats.org/officeDocument/2006/relationships/image" Target="../media/image234.jpeg"/></Relationships>
</file>

<file path=ppt/slides/_rels/slide44.xml.rels><?xml version="1.0" encoding="UTF-8" standalone="yes"?>
<Relationships xmlns="http://schemas.openxmlformats.org/package/2006/relationships"><Relationship Id="rId3" Type="http://schemas.openxmlformats.org/officeDocument/2006/relationships/image" Target="../media/image241.jpeg"/><Relationship Id="rId4" Type="http://schemas.openxmlformats.org/officeDocument/2006/relationships/image" Target="../media/image242.jpeg"/><Relationship Id="rId5" Type="http://schemas.openxmlformats.org/officeDocument/2006/relationships/image" Target="../media/image243.jpeg"/><Relationship Id="rId6" Type="http://schemas.openxmlformats.org/officeDocument/2006/relationships/image" Target="../media/image244.jpeg"/><Relationship Id="rId7" Type="http://schemas.openxmlformats.org/officeDocument/2006/relationships/image" Target="../media/image245.jpeg"/><Relationship Id="rId8" Type="http://schemas.openxmlformats.org/officeDocument/2006/relationships/image" Target="../media/image246.jpeg"/><Relationship Id="rId1" Type="http://schemas.openxmlformats.org/officeDocument/2006/relationships/slideLayout" Target="../slideLayouts/slideLayout7.xml"/><Relationship Id="rId2" Type="http://schemas.openxmlformats.org/officeDocument/2006/relationships/image" Target="../media/image240.jpeg"/></Relationships>
</file>

<file path=ppt/slides/_rels/slide45.xml.rels><?xml version="1.0" encoding="UTF-8" standalone="yes"?>
<Relationships xmlns="http://schemas.openxmlformats.org/package/2006/relationships"><Relationship Id="rId3" Type="http://schemas.openxmlformats.org/officeDocument/2006/relationships/image" Target="../media/image247.jpeg"/><Relationship Id="rId4" Type="http://schemas.openxmlformats.org/officeDocument/2006/relationships/image" Target="../media/image248.jpeg"/><Relationship Id="rId5" Type="http://schemas.openxmlformats.org/officeDocument/2006/relationships/image" Target="../media/image249.jpeg"/><Relationship Id="rId6" Type="http://schemas.openxmlformats.org/officeDocument/2006/relationships/image" Target="../media/image250.jpeg"/><Relationship Id="rId7" Type="http://schemas.openxmlformats.org/officeDocument/2006/relationships/image" Target="../media/image251.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3" Type="http://schemas.openxmlformats.org/officeDocument/2006/relationships/image" Target="../media/image253.jpeg"/><Relationship Id="rId4" Type="http://schemas.openxmlformats.org/officeDocument/2006/relationships/image" Target="../media/image254.jpeg"/><Relationship Id="rId5" Type="http://schemas.openxmlformats.org/officeDocument/2006/relationships/image" Target="../media/image255.jpeg"/><Relationship Id="rId6" Type="http://schemas.openxmlformats.org/officeDocument/2006/relationships/image" Target="../media/image256.jpeg"/><Relationship Id="rId7" Type="http://schemas.openxmlformats.org/officeDocument/2006/relationships/image" Target="../media/image257.jpeg"/><Relationship Id="rId8" Type="http://schemas.openxmlformats.org/officeDocument/2006/relationships/image" Target="../media/image258.jpeg"/><Relationship Id="rId9" Type="http://schemas.openxmlformats.org/officeDocument/2006/relationships/image" Target="../media/image259.jpeg"/><Relationship Id="rId1" Type="http://schemas.openxmlformats.org/officeDocument/2006/relationships/slideLayout" Target="../slideLayouts/slideLayout7.xml"/><Relationship Id="rId2" Type="http://schemas.openxmlformats.org/officeDocument/2006/relationships/image" Target="../media/image252.jpeg"/></Relationships>
</file>

<file path=ppt/slides/_rels/slide47.xml.rels><?xml version="1.0" encoding="UTF-8" standalone="yes"?>
<Relationships xmlns="http://schemas.openxmlformats.org/package/2006/relationships"><Relationship Id="rId3" Type="http://schemas.openxmlformats.org/officeDocument/2006/relationships/image" Target="../media/image261.jpeg"/><Relationship Id="rId4" Type="http://schemas.openxmlformats.org/officeDocument/2006/relationships/image" Target="../media/image262.jpeg"/><Relationship Id="rId5" Type="http://schemas.openxmlformats.org/officeDocument/2006/relationships/image" Target="../media/image263.jpeg"/><Relationship Id="rId6" Type="http://schemas.openxmlformats.org/officeDocument/2006/relationships/image" Target="../media/image264.jpeg"/><Relationship Id="rId7" Type="http://schemas.openxmlformats.org/officeDocument/2006/relationships/image" Target="../media/image265.jpeg"/><Relationship Id="rId1" Type="http://schemas.openxmlformats.org/officeDocument/2006/relationships/slideLayout" Target="../slideLayouts/slideLayout7.xml"/><Relationship Id="rId2" Type="http://schemas.openxmlformats.org/officeDocument/2006/relationships/image" Target="../media/image260.jpeg"/></Relationships>
</file>

<file path=ppt/slides/_rels/slide48.xml.rels><?xml version="1.0" encoding="UTF-8" standalone="yes"?>
<Relationships xmlns="http://schemas.openxmlformats.org/package/2006/relationships"><Relationship Id="rId3" Type="http://schemas.openxmlformats.org/officeDocument/2006/relationships/image" Target="../media/image267.jpeg"/><Relationship Id="rId4" Type="http://schemas.openxmlformats.org/officeDocument/2006/relationships/image" Target="../media/image268.jpeg"/><Relationship Id="rId5" Type="http://schemas.openxmlformats.org/officeDocument/2006/relationships/image" Target="../media/image269.jpeg"/><Relationship Id="rId1" Type="http://schemas.openxmlformats.org/officeDocument/2006/relationships/slideLayout" Target="../slideLayouts/slideLayout7.xml"/><Relationship Id="rId2" Type="http://schemas.openxmlformats.org/officeDocument/2006/relationships/image" Target="../media/image266.jpeg"/></Relationships>
</file>

<file path=ppt/slides/_rels/slide49.xml.rels><?xml version="1.0" encoding="UTF-8" standalone="yes"?>
<Relationships xmlns="http://schemas.openxmlformats.org/package/2006/relationships"><Relationship Id="rId3" Type="http://schemas.openxmlformats.org/officeDocument/2006/relationships/image" Target="../media/image271.jpeg"/><Relationship Id="rId4" Type="http://schemas.openxmlformats.org/officeDocument/2006/relationships/image" Target="../media/image272.jpeg"/><Relationship Id="rId5" Type="http://schemas.openxmlformats.org/officeDocument/2006/relationships/image" Target="../media/image273.jpeg"/><Relationship Id="rId6" Type="http://schemas.openxmlformats.org/officeDocument/2006/relationships/image" Target="../media/image274.jpeg"/><Relationship Id="rId1" Type="http://schemas.openxmlformats.org/officeDocument/2006/relationships/slideLayout" Target="../slideLayouts/slideLayout7.xml"/><Relationship Id="rId2" Type="http://schemas.openxmlformats.org/officeDocument/2006/relationships/image" Target="../media/image270.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50.xml.rels><?xml version="1.0" encoding="UTF-8" standalone="yes" ?><Relationships xmlns="http://schemas.openxmlformats.org/package/2006/relationships"><Relationship Id="rId3" Target="../media/image276.jpeg" Type="http://schemas.openxmlformats.org/officeDocument/2006/relationships/image"/><Relationship Id="rId4" Target="../media/image277.jpeg" Type="http://schemas.openxmlformats.org/officeDocument/2006/relationships/image"/><Relationship Id="rId5" Target="../media/image278.jpeg" Type="http://schemas.openxmlformats.org/officeDocument/2006/relationships/image"/><Relationship Id="rId6" Target="../media/image279.jpeg" Type="http://schemas.openxmlformats.org/officeDocument/2006/relationships/image"/><Relationship Id="rId7" Target="../media/image280.jpeg" Type="http://schemas.openxmlformats.org/officeDocument/2006/relationships/image"/><Relationship Id="rId8" Target="../media/image281.jpeg" Type="http://schemas.openxmlformats.org/officeDocument/2006/relationships/image"/><Relationship Id="rId1" Target="../slideLayouts/slideLayout7.xml" Type="http://schemas.openxmlformats.org/officeDocument/2006/relationships/slideLayout"/><Relationship Id="rId2" Target="../media/image275.jpeg" Type="http://schemas.openxmlformats.org/officeDocument/2006/relationships/image"/></Relationships>
</file>

<file path=ppt/slides/_rels/slide51.xml.rels><?xml version="1.0" encoding="UTF-8" standalone="yes"?>
<Relationships xmlns="http://schemas.openxmlformats.org/package/2006/relationships"><Relationship Id="rId3" Type="http://schemas.openxmlformats.org/officeDocument/2006/relationships/image" Target="../media/image283.jpeg"/><Relationship Id="rId4" Type="http://schemas.openxmlformats.org/officeDocument/2006/relationships/image" Target="../media/image284.jpeg"/><Relationship Id="rId5" Type="http://schemas.openxmlformats.org/officeDocument/2006/relationships/image" Target="../media/image285.jpeg"/><Relationship Id="rId6" Type="http://schemas.openxmlformats.org/officeDocument/2006/relationships/image" Target="../media/image286.jpeg"/><Relationship Id="rId7" Type="http://schemas.openxmlformats.org/officeDocument/2006/relationships/image" Target="../media/image287.jpeg"/><Relationship Id="rId8" Type="http://schemas.openxmlformats.org/officeDocument/2006/relationships/image" Target="../media/image288.jpeg"/><Relationship Id="rId1" Type="http://schemas.openxmlformats.org/officeDocument/2006/relationships/slideLayout" Target="../slideLayouts/slideLayout7.xml"/><Relationship Id="rId2" Type="http://schemas.openxmlformats.org/officeDocument/2006/relationships/image" Target="../media/image282.jpeg"/></Relationships>
</file>

<file path=ppt/slides/_rels/slide52.xml.rels><?xml version="1.0" encoding="UTF-8" standalone="yes"?>
<Relationships xmlns="http://schemas.openxmlformats.org/package/2006/relationships"><Relationship Id="rId3" Type="http://schemas.openxmlformats.org/officeDocument/2006/relationships/image" Target="../media/image290.jpeg"/><Relationship Id="rId4" Type="http://schemas.openxmlformats.org/officeDocument/2006/relationships/image" Target="../media/image291.jpeg"/><Relationship Id="rId5" Type="http://schemas.openxmlformats.org/officeDocument/2006/relationships/image" Target="../media/image292.jpeg"/><Relationship Id="rId6" Type="http://schemas.openxmlformats.org/officeDocument/2006/relationships/image" Target="../media/image293.jpeg"/><Relationship Id="rId7" Type="http://schemas.openxmlformats.org/officeDocument/2006/relationships/image" Target="../media/image294.gif"/><Relationship Id="rId8" Type="http://schemas.openxmlformats.org/officeDocument/2006/relationships/image" Target="../media/image295.jpeg"/><Relationship Id="rId9" Type="http://schemas.openxmlformats.org/officeDocument/2006/relationships/image" Target="../media/image296.jpeg"/><Relationship Id="rId1" Type="http://schemas.openxmlformats.org/officeDocument/2006/relationships/slideLayout" Target="../slideLayouts/slideLayout7.xml"/><Relationship Id="rId2" Type="http://schemas.openxmlformats.org/officeDocument/2006/relationships/image" Target="../media/image289.jpeg"/></Relationships>
</file>

<file path=ppt/slides/_rels/slide53.xml.rels><?xml version="1.0" encoding="UTF-8" standalone="yes"?>
<Relationships xmlns="http://schemas.openxmlformats.org/package/2006/relationships"><Relationship Id="rId3" Type="http://schemas.openxmlformats.org/officeDocument/2006/relationships/image" Target="../media/image298.jpeg"/><Relationship Id="rId4" Type="http://schemas.openxmlformats.org/officeDocument/2006/relationships/image" Target="../media/image299.png"/><Relationship Id="rId5" Type="http://schemas.openxmlformats.org/officeDocument/2006/relationships/image" Target="../media/image300.jpeg"/><Relationship Id="rId6" Type="http://schemas.openxmlformats.org/officeDocument/2006/relationships/image" Target="../media/image301.jpeg"/><Relationship Id="rId7" Type="http://schemas.openxmlformats.org/officeDocument/2006/relationships/image" Target="../media/image302.jpeg"/><Relationship Id="rId1" Type="http://schemas.openxmlformats.org/officeDocument/2006/relationships/slideLayout" Target="../slideLayouts/slideLayout7.xml"/><Relationship Id="rId2" Type="http://schemas.openxmlformats.org/officeDocument/2006/relationships/image" Target="../media/image297.jpeg"/></Relationships>
</file>

<file path=ppt/slides/_rels/slide54.xml.rels><?xml version="1.0" encoding="UTF-8" standalone="yes"?>
<Relationships xmlns="http://schemas.openxmlformats.org/package/2006/relationships"><Relationship Id="rId3" Type="http://schemas.openxmlformats.org/officeDocument/2006/relationships/image" Target="../media/image304.jpeg"/><Relationship Id="rId4" Type="http://schemas.openxmlformats.org/officeDocument/2006/relationships/image" Target="../media/image305.jpeg"/><Relationship Id="rId5" Type="http://schemas.openxmlformats.org/officeDocument/2006/relationships/image" Target="../media/image306.jpeg"/><Relationship Id="rId6" Type="http://schemas.openxmlformats.org/officeDocument/2006/relationships/image" Target="../media/image307.jpeg"/><Relationship Id="rId1" Type="http://schemas.openxmlformats.org/officeDocument/2006/relationships/slideLayout" Target="../slideLayouts/slideLayout7.xml"/><Relationship Id="rId2" Type="http://schemas.openxmlformats.org/officeDocument/2006/relationships/image" Target="../media/image303.jpeg"/></Relationships>
</file>

<file path=ppt/slides/_rels/slide55.xml.rels><?xml version="1.0" encoding="UTF-8" standalone="yes"?>
<Relationships xmlns="http://schemas.openxmlformats.org/package/2006/relationships"><Relationship Id="rId3" Type="http://schemas.openxmlformats.org/officeDocument/2006/relationships/image" Target="../media/image308.jpeg"/><Relationship Id="rId4" Type="http://schemas.openxmlformats.org/officeDocument/2006/relationships/image" Target="../media/image309.jpeg"/><Relationship Id="rId5" Type="http://schemas.openxmlformats.org/officeDocument/2006/relationships/image" Target="../media/image310.jpeg"/><Relationship Id="rId6" Type="http://schemas.openxmlformats.org/officeDocument/2006/relationships/image" Target="../media/image311.jpeg"/><Relationship Id="rId1" Type="http://schemas.openxmlformats.org/officeDocument/2006/relationships/slideLayout" Target="../slideLayouts/slideLayout7.xml"/><Relationship Id="rId2" Type="http://schemas.openxmlformats.org/officeDocument/2006/relationships/image" Target="../media/image294.gif"/></Relationships>
</file>

<file path=ppt/slides/_rels/slide56.xml.rels><?xml version="1.0" encoding="UTF-8" standalone="yes"?>
<Relationships xmlns="http://schemas.openxmlformats.org/package/2006/relationships"><Relationship Id="rId3" Type="http://schemas.openxmlformats.org/officeDocument/2006/relationships/image" Target="../media/image313.jpeg"/><Relationship Id="rId4" Type="http://schemas.openxmlformats.org/officeDocument/2006/relationships/image" Target="../media/image293.jpeg"/><Relationship Id="rId5" Type="http://schemas.openxmlformats.org/officeDocument/2006/relationships/image" Target="../media/image314.jpeg"/><Relationship Id="rId6" Type="http://schemas.openxmlformats.org/officeDocument/2006/relationships/image" Target="../media/image315.jpeg"/><Relationship Id="rId1" Type="http://schemas.openxmlformats.org/officeDocument/2006/relationships/slideLayout" Target="../slideLayouts/slideLayout7.xml"/><Relationship Id="rId2" Type="http://schemas.openxmlformats.org/officeDocument/2006/relationships/image" Target="../media/image312.jpeg"/></Relationships>
</file>

<file path=ppt/slides/_rels/slide57.xml.rels><?xml version="1.0" encoding="UTF-8" standalone="yes" ?><Relationships xmlns="http://schemas.openxmlformats.org/package/2006/relationships"><Relationship Id="rId3" Target="../media/image317.jpeg" Type="http://schemas.openxmlformats.org/officeDocument/2006/relationships/image"/><Relationship Id="rId4" Target="../media/image318.jpeg" Type="http://schemas.openxmlformats.org/officeDocument/2006/relationships/image"/><Relationship Id="rId5" Target="../media/image319.jpeg" Type="http://schemas.openxmlformats.org/officeDocument/2006/relationships/image"/><Relationship Id="rId6" Target="../media/image320.png" Type="http://schemas.openxmlformats.org/officeDocument/2006/relationships/image"/><Relationship Id="rId7" Target="../media/image321.jpeg" Type="http://schemas.openxmlformats.org/officeDocument/2006/relationships/image"/><Relationship Id="rId1" Target="../slideLayouts/slideLayout7.xml" Type="http://schemas.openxmlformats.org/officeDocument/2006/relationships/slideLayout"/><Relationship Id="rId2" Target="../media/image316.jpeg" Type="http://schemas.openxmlformats.org/officeDocument/2006/relationships/image"/></Relationships>
</file>

<file path=ppt/slides/_rels/slide58.xml.rels><?xml version="1.0" encoding="UTF-8" standalone="yes"?>
<Relationships xmlns="http://schemas.openxmlformats.org/package/2006/relationships"><Relationship Id="rId3" Type="http://schemas.openxmlformats.org/officeDocument/2006/relationships/image" Target="../media/image323.jpeg"/><Relationship Id="rId4" Type="http://schemas.openxmlformats.org/officeDocument/2006/relationships/image" Target="../media/image324.jpeg"/><Relationship Id="rId5" Type="http://schemas.openxmlformats.org/officeDocument/2006/relationships/image" Target="../media/image325.jpeg"/><Relationship Id="rId1" Type="http://schemas.openxmlformats.org/officeDocument/2006/relationships/slideLayout" Target="../slideLayouts/slideLayout7.xml"/><Relationship Id="rId2" Type="http://schemas.openxmlformats.org/officeDocument/2006/relationships/image" Target="../media/image322.jpeg"/></Relationships>
</file>

<file path=ppt/slides/_rels/slide59.xml.rels><?xml version="1.0" encoding="UTF-8" standalone="yes" ?><Relationships xmlns="http://schemas.openxmlformats.org/package/2006/relationships"><Relationship Id="rId3" Target="../media/image327.jpeg" Type="http://schemas.openxmlformats.org/officeDocument/2006/relationships/image"/><Relationship Id="rId4" Target="../media/image328.jpeg" Type="http://schemas.openxmlformats.org/officeDocument/2006/relationships/image"/><Relationship Id="rId5" Target="../media/image329.jpeg" Type="http://schemas.openxmlformats.org/officeDocument/2006/relationships/image"/><Relationship Id="rId6" Target="../media/image330.jpeg" Type="http://schemas.openxmlformats.org/officeDocument/2006/relationships/image"/><Relationship Id="rId7" Target="../media/image331.jpeg" Type="http://schemas.openxmlformats.org/officeDocument/2006/relationships/image"/><Relationship Id="rId1" Target="../slideLayouts/slideLayout7.xml" Type="http://schemas.openxmlformats.org/officeDocument/2006/relationships/slideLayout"/><Relationship Id="rId2" Target="../media/image326.jpe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jpeg"/><Relationship Id="rId9" Type="http://schemas.openxmlformats.org/officeDocument/2006/relationships/image" Target="../media/image37.jpeg"/><Relationship Id="rId1" Type="http://schemas.openxmlformats.org/officeDocument/2006/relationships/video" Target="https://www.youtube.com/embed/ZaQ8nFDCh7U" TargetMode="External"/><Relationship Id="rId2"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arget="../media/image333.jpeg" Type="http://schemas.openxmlformats.org/officeDocument/2006/relationships/image"/><Relationship Id="rId4" Target="../media/image334.jpeg" Type="http://schemas.openxmlformats.org/officeDocument/2006/relationships/image"/><Relationship Id="rId5" Target="../media/image335.jpeg" Type="http://schemas.openxmlformats.org/officeDocument/2006/relationships/image"/><Relationship Id="rId6" Target="../media/image336.jpeg" Type="http://schemas.openxmlformats.org/officeDocument/2006/relationships/image"/><Relationship Id="rId7" Target="../media/image337.jpeg" Type="http://schemas.openxmlformats.org/officeDocument/2006/relationships/image"/><Relationship Id="rId8" Target="../media/image338.jpeg" Type="http://schemas.openxmlformats.org/officeDocument/2006/relationships/image"/><Relationship Id="rId1" Target="../slideLayouts/slideLayout7.xml" Type="http://schemas.openxmlformats.org/officeDocument/2006/relationships/slideLayout"/><Relationship Id="rId2" Target="../media/image332.jpeg" Type="http://schemas.openxmlformats.org/officeDocument/2006/relationships/image"/></Relationships>
</file>

<file path=ppt/slides/_rels/slide61.xml.rels><?xml version="1.0" encoding="UTF-8" standalone="yes" ?><Relationships xmlns="http://schemas.openxmlformats.org/package/2006/relationships"><Relationship Id="rId3" Target="../media/image339.jpeg" Type="http://schemas.openxmlformats.org/officeDocument/2006/relationships/image"/><Relationship Id="rId4" Target="../media/image340.jpeg" Type="http://schemas.openxmlformats.org/officeDocument/2006/relationships/image"/><Relationship Id="rId5" Target="../media/image341.jpeg" Type="http://schemas.openxmlformats.org/officeDocument/2006/relationships/image"/><Relationship Id="rId6" Target="../media/image342.jpeg" Type="http://schemas.openxmlformats.org/officeDocument/2006/relationships/image"/><Relationship Id="rId7" Target="../media/image343.jpeg" Type="http://schemas.openxmlformats.org/officeDocument/2006/relationships/image"/><Relationship Id="rId8" Target="../media/image344.jpeg" Type="http://schemas.openxmlformats.org/officeDocument/2006/relationships/image"/><Relationship Id="rId9" Target="../media/image345.jpeg" Type="http://schemas.openxmlformats.org/officeDocument/2006/relationships/image"/><Relationship Id="rId10" Target="../media/image346.jpeg" Type="http://schemas.openxmlformats.org/officeDocument/2006/relationships/image"/><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21.jpeg"/><Relationship Id="rId5" Type="http://schemas.openxmlformats.org/officeDocument/2006/relationships/image" Target="../media/image39.png"/><Relationship Id="rId6" Type="http://schemas.openxmlformats.org/officeDocument/2006/relationships/image" Target="../media/image40.jpeg"/><Relationship Id="rId7" Type="http://schemas.openxmlformats.org/officeDocument/2006/relationships/hyperlink" Target="https://cambridgehistory.org/candy/index2.html" TargetMode="External"/><Relationship Id="rId8" Type="http://schemas.openxmlformats.org/officeDocument/2006/relationships/image" Target="../media/image41.jpeg"/><Relationship Id="rId9" Type="http://schemas.openxmlformats.org/officeDocument/2006/relationships/image" Target="../media/image42.gif"/><Relationship Id="rId10" Type="http://schemas.openxmlformats.org/officeDocument/2006/relationships/image" Target="../media/image43.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6" Type="http://schemas.openxmlformats.org/officeDocument/2006/relationships/image" Target="../media/image48.jpeg"/><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jpeg"/><Relationship Id="rId7" Type="http://schemas.openxmlformats.org/officeDocument/2006/relationships/image" Target="../media/image5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 Creative Ways You Can Improve Your Triple Decker Condo Conversion -"/>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45019" y="-41942"/>
            <a:ext cx="3173357" cy="14691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 of the Best Boston Walking Tours for Locals and Visito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4500" y="0"/>
            <a:ext cx="2477500" cy="18561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pley Square to Downtown Boston Freedom Trail Walking Tour 202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5616" y="3533744"/>
            <a:ext cx="4986384" cy="3324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wntown Freedom Trail Walking Tour PLUS Beacon Hill to Copley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440539"/>
            <a:ext cx="3626190" cy="24174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Walks - PhotoWalks | Group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76519" y="4368434"/>
            <a:ext cx="4149276" cy="24895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9 Walking Tours to Take in Boston (Updated 202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 y="2170932"/>
            <a:ext cx="3979393" cy="23286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alking Tours of Old Boston – retroculturati"/>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41420" y="2921684"/>
            <a:ext cx="2800208" cy="28482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oston's North End &quot;Little Italy&quot; Guided Photography Walking Tour 2020"/>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9530" y="-1"/>
            <a:ext cx="2572507" cy="225697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omer in the City Walking Tour - North of Boston"/>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11843" y="3197990"/>
            <a:ext cx="3825538" cy="118156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Explore Boston - Walking Tours"/>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118376" y="-117471"/>
            <a:ext cx="4649125" cy="154914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MIT reshapes itself to shape the future | MIT News"/>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0307595" y="1791075"/>
            <a:ext cx="1884405" cy="18077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74117" y="1314372"/>
            <a:ext cx="8269517" cy="233338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288884" y="1271070"/>
            <a:ext cx="8299051" cy="2308324"/>
          </a:xfrm>
          <a:prstGeom prst="rect">
            <a:avLst/>
          </a:prstGeom>
          <a:noFill/>
        </p:spPr>
        <p:txBody>
          <a:bodyPr wrap="square" rtlCol="0">
            <a:spAutoFit/>
          </a:bodyPr>
          <a:lstStyle/>
          <a:p>
            <a:pPr algn="ctr"/>
            <a:r>
              <a:rPr lang="en-US" sz="5200" dirty="0" smtClean="0"/>
              <a:t>(Virtual) Walking Tours of </a:t>
            </a:r>
            <a:r>
              <a:rPr lang="en-US" sz="5200" dirty="0"/>
              <a:t>the  Greater Boston Area</a:t>
            </a:r>
          </a:p>
          <a:p>
            <a:endParaRPr lang="en-US" sz="4000" dirty="0"/>
          </a:p>
        </p:txBody>
      </p:sp>
      <p:sp>
        <p:nvSpPr>
          <p:cNvPr id="8" name="TextBox 7"/>
          <p:cNvSpPr txBox="1"/>
          <p:nvPr/>
        </p:nvSpPr>
        <p:spPr>
          <a:xfrm>
            <a:off x="5197863" y="2947944"/>
            <a:ext cx="2091713" cy="523220"/>
          </a:xfrm>
          <a:prstGeom prst="rect">
            <a:avLst/>
          </a:prstGeom>
          <a:noFill/>
        </p:spPr>
        <p:txBody>
          <a:bodyPr wrap="none" rtlCol="0">
            <a:spAutoFit/>
          </a:bodyPr>
          <a:lstStyle/>
          <a:p>
            <a:r>
              <a:rPr lang="en-US" sz="2800" dirty="0" smtClean="0"/>
              <a:t>SPLASH 2021   </a:t>
            </a:r>
            <a:endParaRPr lang="en-US" sz="2800" dirty="0"/>
          </a:p>
        </p:txBody>
      </p:sp>
    </p:spTree>
    <p:extLst>
      <p:ext uri="{BB962C8B-B14F-4D97-AF65-F5344CB8AC3E}">
        <p14:creationId xmlns:p14="http://schemas.microsoft.com/office/powerpoint/2010/main" val="29452665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8492" y="99956"/>
            <a:ext cx="2744085" cy="584775"/>
          </a:xfrm>
          <a:prstGeom prst="rect">
            <a:avLst/>
          </a:prstGeom>
          <a:noFill/>
        </p:spPr>
        <p:txBody>
          <a:bodyPr wrap="none" rtlCol="0">
            <a:spAutoFit/>
          </a:bodyPr>
          <a:lstStyle/>
          <a:p>
            <a:r>
              <a:rPr lang="en-US" sz="3200" dirty="0" smtClean="0"/>
              <a:t>Bathtub </a:t>
            </a:r>
            <a:r>
              <a:rPr lang="en-US" sz="3200" dirty="0" err="1" smtClean="0"/>
              <a:t>Marys</a:t>
            </a:r>
            <a:endParaRPr lang="en-US" sz="3200" dirty="0"/>
          </a:p>
        </p:txBody>
      </p:sp>
      <p:pic>
        <p:nvPicPr>
          <p:cNvPr id="3" name="Picture 10" descr="Getting to Know the Bathtub Marys of Somerville, Massachusetts ..."/>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4003" y="302456"/>
            <a:ext cx="2380513" cy="304565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53 Best Bathtub Mary images | Bathtub, Mary, Shr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32018" y="499404"/>
            <a:ext cx="3073299" cy="294718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Bathtub Mary - Jeff Schrems - YouTub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46147" y="780363"/>
            <a:ext cx="5004240" cy="281488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Revere, MA | Virgin mary statue, Mary statue, Rever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8518" y="3820654"/>
            <a:ext cx="1687429" cy="254226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The Coffin Ships of The Great Irish Famine | Amusing Plane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7796" y="3863836"/>
            <a:ext cx="4760151" cy="24990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9304" y="6410834"/>
            <a:ext cx="2009909" cy="338554"/>
          </a:xfrm>
          <a:prstGeom prst="rect">
            <a:avLst/>
          </a:prstGeom>
          <a:noFill/>
        </p:spPr>
        <p:txBody>
          <a:bodyPr wrap="none" rtlCol="0">
            <a:spAutoFit/>
          </a:bodyPr>
          <a:lstStyle/>
          <a:p>
            <a:r>
              <a:rPr lang="en-US" sz="1600" dirty="0" smtClean="0"/>
              <a:t>“Mary on a half-shell”</a:t>
            </a:r>
            <a:endParaRPr lang="en-US" sz="1600" dirty="0"/>
          </a:p>
        </p:txBody>
      </p:sp>
      <p:sp>
        <p:nvSpPr>
          <p:cNvPr id="5" name="TextBox 4"/>
          <p:cNvSpPr txBox="1"/>
          <p:nvPr/>
        </p:nvSpPr>
        <p:spPr>
          <a:xfrm>
            <a:off x="2779213" y="3784038"/>
            <a:ext cx="3966245" cy="2339102"/>
          </a:xfrm>
          <a:prstGeom prst="rect">
            <a:avLst/>
          </a:prstGeom>
          <a:noFill/>
        </p:spPr>
        <p:txBody>
          <a:bodyPr wrap="square" rtlCol="0">
            <a:spAutoFit/>
          </a:bodyPr>
          <a:lstStyle/>
          <a:p>
            <a:r>
              <a:rPr lang="en-US" dirty="0" smtClean="0"/>
              <a:t>A history of Catholics in Massachusetts:</a:t>
            </a:r>
          </a:p>
          <a:p>
            <a:pPr marL="285750" indent="-285750">
              <a:buFont typeface="Arial" panose="020B0604020202020204" pitchFamily="34" charset="0"/>
              <a:buChar char="•"/>
            </a:pPr>
            <a:r>
              <a:rPr lang="en-US" sz="1600" dirty="0" smtClean="0"/>
              <a:t>1600’s: wars between French and English colonists mirrored religious conflict in Europe</a:t>
            </a:r>
          </a:p>
          <a:p>
            <a:pPr marL="285750" indent="-285750">
              <a:buFont typeface="Arial" panose="020B0604020202020204" pitchFamily="34" charset="0"/>
              <a:buChar char="•"/>
            </a:pPr>
            <a:r>
              <a:rPr lang="en-US" sz="1600" dirty="0" smtClean="0"/>
              <a:t>1780: Catholics legally allowed to practice their faith</a:t>
            </a:r>
          </a:p>
          <a:p>
            <a:pPr marL="285750" indent="-285750">
              <a:buFont typeface="Arial" panose="020B0604020202020204" pitchFamily="34" charset="0"/>
              <a:buChar char="•"/>
            </a:pPr>
            <a:r>
              <a:rPr lang="en-US" sz="1600" dirty="0" smtClean="0"/>
              <a:t>In the 1840’s many Irish immigrants settled in Boston; by the 1850’s the Irish were the largest ethnic group in the city </a:t>
            </a:r>
          </a:p>
        </p:txBody>
      </p:sp>
      <p:sp>
        <p:nvSpPr>
          <p:cNvPr id="6" name="TextBox 5"/>
          <p:cNvSpPr txBox="1"/>
          <p:nvPr/>
        </p:nvSpPr>
        <p:spPr>
          <a:xfrm>
            <a:off x="7090427" y="6462226"/>
            <a:ext cx="4514890" cy="338554"/>
          </a:xfrm>
          <a:prstGeom prst="rect">
            <a:avLst/>
          </a:prstGeom>
          <a:noFill/>
        </p:spPr>
        <p:txBody>
          <a:bodyPr wrap="none" rtlCol="0">
            <a:spAutoFit/>
          </a:bodyPr>
          <a:lstStyle/>
          <a:p>
            <a:r>
              <a:rPr lang="en-US" sz="1600" dirty="0" smtClean="0"/>
              <a:t>“Coffin ships” during the Irish Potato Famine, 1840’s</a:t>
            </a:r>
            <a:endParaRPr lang="en-US" sz="1600" dirty="0"/>
          </a:p>
        </p:txBody>
      </p:sp>
    </p:spTree>
    <p:extLst>
      <p:ext uri="{BB962C8B-B14F-4D97-AF65-F5344CB8AC3E}">
        <p14:creationId xmlns:p14="http://schemas.microsoft.com/office/powerpoint/2010/main" val="977981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oston's Three-Decker: Appreciating the Ubiquitous Build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3174" y="0"/>
            <a:ext cx="5778826" cy="32505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15912" y="196207"/>
            <a:ext cx="3066673" cy="584775"/>
          </a:xfrm>
          <a:prstGeom prst="rect">
            <a:avLst/>
          </a:prstGeom>
          <a:noFill/>
        </p:spPr>
        <p:txBody>
          <a:bodyPr wrap="none" rtlCol="0">
            <a:spAutoFit/>
          </a:bodyPr>
          <a:lstStyle/>
          <a:p>
            <a:r>
              <a:rPr lang="en-US" sz="3200" dirty="0" smtClean="0"/>
              <a:t>The Triple Decker</a:t>
            </a:r>
            <a:endParaRPr lang="en-US" sz="3200" dirty="0"/>
          </a:p>
        </p:txBody>
      </p:sp>
      <p:pic>
        <p:nvPicPr>
          <p:cNvPr id="14340" name="Picture 4" descr="Anatomy of a Three-Decker (or Triple-Decker, If You Pref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66268" y="0"/>
            <a:ext cx="5628729" cy="325059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The Transforming Triple-Decker — Greater Portland Landmark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41311" y="3343520"/>
            <a:ext cx="3598930" cy="34371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58830" y="4398245"/>
            <a:ext cx="3864768" cy="749500"/>
          </a:xfrm>
          <a:prstGeom prst="rect">
            <a:avLst/>
          </a:prstGeom>
        </p:spPr>
      </p:pic>
      <p:pic>
        <p:nvPicPr>
          <p:cNvPr id="14344" name="Picture 8" descr="anatomy of three-deck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61" y="814613"/>
            <a:ext cx="3107999" cy="2654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0214" y="3428681"/>
            <a:ext cx="7135671" cy="400110"/>
          </a:xfrm>
          <a:prstGeom prst="rect">
            <a:avLst/>
          </a:prstGeom>
          <a:noFill/>
        </p:spPr>
        <p:txBody>
          <a:bodyPr wrap="none" rtlCol="0">
            <a:spAutoFit/>
          </a:bodyPr>
          <a:lstStyle/>
          <a:p>
            <a:r>
              <a:rPr lang="en-US" sz="2000" dirty="0" smtClean="0"/>
              <a:t>Between 1880 and 1930, 16,000 triple </a:t>
            </a:r>
            <a:r>
              <a:rPr lang="en-US" sz="2000" dirty="0" err="1" smtClean="0"/>
              <a:t>deckers</a:t>
            </a:r>
            <a:r>
              <a:rPr lang="en-US" sz="2000" dirty="0" smtClean="0"/>
              <a:t> sprang up in Boston</a:t>
            </a:r>
            <a:endParaRPr lang="en-US" sz="2000" dirty="0"/>
          </a:p>
        </p:txBody>
      </p:sp>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48902" y="4006882"/>
            <a:ext cx="3395779" cy="2210389"/>
          </a:xfrm>
          <a:prstGeom prst="rect">
            <a:avLst/>
          </a:prstGeom>
        </p:spPr>
      </p:pic>
      <p:sp>
        <p:nvSpPr>
          <p:cNvPr id="7" name="TextBox 6"/>
          <p:cNvSpPr txBox="1"/>
          <p:nvPr/>
        </p:nvSpPr>
        <p:spPr>
          <a:xfrm>
            <a:off x="3707868" y="3828791"/>
            <a:ext cx="4033443" cy="584775"/>
          </a:xfrm>
          <a:prstGeom prst="rect">
            <a:avLst/>
          </a:prstGeom>
          <a:noFill/>
        </p:spPr>
        <p:txBody>
          <a:bodyPr wrap="square" rtlCol="0">
            <a:spAutoFit/>
          </a:bodyPr>
          <a:lstStyle/>
          <a:p>
            <a:r>
              <a:rPr lang="en-US" sz="1600" dirty="0" smtClean="0"/>
              <a:t>Triple </a:t>
            </a:r>
            <a:r>
              <a:rPr lang="en-US" sz="1600" dirty="0" err="1" smtClean="0"/>
              <a:t>deckers</a:t>
            </a:r>
            <a:r>
              <a:rPr lang="en-US" sz="1600" dirty="0" smtClean="0"/>
              <a:t> banned due to nativist sentiments, Immigration Restriction League:</a:t>
            </a:r>
            <a:endParaRPr lang="en-US" sz="1600" dirty="0"/>
          </a:p>
        </p:txBody>
      </p:sp>
      <p:pic>
        <p:nvPicPr>
          <p:cNvPr id="14346" name="Picture 10" descr="$1,185,000: That's How Much One Unit Condo in a Triple Decker Sold ..."/>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182921" y="5249255"/>
            <a:ext cx="1666356" cy="15313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90395" y="5467287"/>
            <a:ext cx="1293019" cy="923330"/>
          </a:xfrm>
          <a:prstGeom prst="rect">
            <a:avLst/>
          </a:prstGeom>
          <a:noFill/>
        </p:spPr>
        <p:txBody>
          <a:bodyPr wrap="square" rtlCol="0">
            <a:spAutoFit/>
          </a:bodyPr>
          <a:lstStyle/>
          <a:p>
            <a:r>
              <a:rPr lang="en-US" dirty="0" smtClean="0"/>
              <a:t>Triple </a:t>
            </a:r>
            <a:r>
              <a:rPr lang="en-US" dirty="0" err="1" smtClean="0"/>
              <a:t>deckers</a:t>
            </a:r>
            <a:r>
              <a:rPr lang="en-US" dirty="0" smtClean="0"/>
              <a:t> today:</a:t>
            </a:r>
            <a:endParaRPr lang="en-US" dirty="0"/>
          </a:p>
        </p:txBody>
      </p:sp>
    </p:spTree>
    <p:extLst>
      <p:ext uri="{BB962C8B-B14F-4D97-AF65-F5344CB8AC3E}">
        <p14:creationId xmlns:p14="http://schemas.microsoft.com/office/powerpoint/2010/main" val="1275046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044750" y="2259740"/>
            <a:ext cx="3175123" cy="238134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9424470" y="1984428"/>
            <a:ext cx="3197945" cy="2398459"/>
          </a:xfrm>
          <a:prstGeom prst="rect">
            <a:avLst/>
          </a:prstGeom>
        </p:spPr>
      </p:pic>
      <p:pic>
        <p:nvPicPr>
          <p:cNvPr id="12290" name="Picture 2" descr="MLK In Graffiti Alley- Central Square, Cambridge : bost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456567"/>
            <a:ext cx="4564966" cy="34014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Central Square's iconic murals are vanishing, with funds being ..."/>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695028" y="-6326"/>
            <a:ext cx="4527644" cy="21474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centralsq.org/media/pages/blog/artist-caleb-neelon/3260282990-1578928817/the-teachers-home-by-caleb-neelon-central-square-mural-project-todd-mazer-photography-11-of-28-1-1.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678295" y="4445391"/>
            <a:ext cx="5513705" cy="241260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entral Square Cambridge MA Graffiti Alley Cambridge ..."/>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7751" y="-1"/>
            <a:ext cx="5184848" cy="34565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45797" y="4190049"/>
            <a:ext cx="3557268" cy="2667951"/>
          </a:xfrm>
          <a:prstGeom prst="rect">
            <a:avLst/>
          </a:prstGeom>
        </p:spPr>
      </p:pic>
      <p:pic>
        <p:nvPicPr>
          <p:cNvPr id="5" name="Picture 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049338" y="136850"/>
            <a:ext cx="3643232" cy="2377441"/>
          </a:xfrm>
          <a:prstGeom prst="rect">
            <a:avLst/>
          </a:prstGeom>
        </p:spPr>
      </p:pic>
      <p:sp>
        <p:nvSpPr>
          <p:cNvPr id="2" name="TextBox 1"/>
          <p:cNvSpPr txBox="1"/>
          <p:nvPr/>
        </p:nvSpPr>
        <p:spPr>
          <a:xfrm>
            <a:off x="3945797" y="-15269"/>
            <a:ext cx="4082656" cy="584775"/>
          </a:xfrm>
          <a:prstGeom prst="rect">
            <a:avLst/>
          </a:prstGeom>
          <a:solidFill>
            <a:schemeClr val="bg1"/>
          </a:solidFill>
        </p:spPr>
        <p:txBody>
          <a:bodyPr wrap="none" rtlCol="0">
            <a:spAutoFit/>
          </a:bodyPr>
          <a:lstStyle/>
          <a:p>
            <a:r>
              <a:rPr lang="en-US" sz="3200" dirty="0" smtClean="0"/>
              <a:t>Central Square Artwork</a:t>
            </a:r>
            <a:endParaRPr lang="en-US" sz="3200" dirty="0"/>
          </a:p>
        </p:txBody>
      </p:sp>
      <p:pic>
        <p:nvPicPr>
          <p:cNvPr id="9" name="Picture 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52860" y="2286360"/>
            <a:ext cx="3328360" cy="2496270"/>
          </a:xfrm>
          <a:prstGeom prst="rect">
            <a:avLst/>
          </a:prstGeom>
        </p:spPr>
      </p:pic>
    </p:spTree>
    <p:extLst>
      <p:ext uri="{BB962C8B-B14F-4D97-AF65-F5344CB8AC3E}">
        <p14:creationId xmlns:p14="http://schemas.microsoft.com/office/powerpoint/2010/main" val="34093126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 descr="The Puritan | other title: Deacon Samuel Chapin. Augustus Sa… | Flick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462075" y="0"/>
            <a:ext cx="2729925" cy="33374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erial fort independence, 1990s color | Boston things to do, Star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1964" y="0"/>
            <a:ext cx="3413671" cy="24802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The North End, Boston, Massachusetts --- a sign post in the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481737"/>
            <a:ext cx="3077513" cy="4376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Shaw Memorial - Saint-Gaudens National Historical Park (U.S.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50693" y="2441135"/>
            <a:ext cx="3241307" cy="22190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wesome Tool Lets You Watch Boston Grow Over the Years | Boston.co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0"/>
            <a:ext cx="3941997" cy="28274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The Ether Dome | Russell Museu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76285" y="0"/>
            <a:ext cx="3270707" cy="21815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55661" y="4611923"/>
            <a:ext cx="4868206" cy="2246077"/>
          </a:xfrm>
          <a:prstGeom prst="rect">
            <a:avLst/>
          </a:prstGeom>
        </p:spPr>
      </p:pic>
      <p:pic>
        <p:nvPicPr>
          <p:cNvPr id="9" name="Picture 14" descr="The Freedom Trail in Boston, Massachusetts | Tips &amp; Tricks - New ..."/>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067645" y="4615448"/>
            <a:ext cx="2631453" cy="22425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Why the Great Molasses Flood Was So Deadly - HISTORY"/>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984574" y="4656114"/>
            <a:ext cx="4207426" cy="220188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061230" y="2181535"/>
            <a:ext cx="6073610" cy="240945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109137" y="2555980"/>
            <a:ext cx="5959484" cy="1446550"/>
          </a:xfrm>
          <a:prstGeom prst="rect">
            <a:avLst/>
          </a:prstGeom>
          <a:solidFill>
            <a:schemeClr val="bg1"/>
          </a:solidFill>
        </p:spPr>
        <p:txBody>
          <a:bodyPr wrap="none" rtlCol="0">
            <a:spAutoFit/>
          </a:bodyPr>
          <a:lstStyle/>
          <a:p>
            <a:pPr algn="ctr"/>
            <a:r>
              <a:rPr lang="en-US" sz="4400" dirty="0" smtClean="0"/>
              <a:t>Part 2: </a:t>
            </a:r>
          </a:p>
          <a:p>
            <a:pPr algn="ctr"/>
            <a:r>
              <a:rPr lang="en-US" sz="4400" dirty="0" smtClean="0"/>
              <a:t>Boston Through the Ages</a:t>
            </a:r>
          </a:p>
        </p:txBody>
      </p:sp>
    </p:spTree>
    <p:extLst>
      <p:ext uri="{BB962C8B-B14F-4D97-AF65-F5344CB8AC3E}">
        <p14:creationId xmlns:p14="http://schemas.microsoft.com/office/powerpoint/2010/main" val="1291735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8724" y="133514"/>
            <a:ext cx="4572214" cy="584775"/>
          </a:xfrm>
          <a:prstGeom prst="rect">
            <a:avLst/>
          </a:prstGeom>
          <a:noFill/>
        </p:spPr>
        <p:txBody>
          <a:bodyPr wrap="none" rtlCol="0">
            <a:spAutoFit/>
          </a:bodyPr>
          <a:lstStyle/>
          <a:p>
            <a:r>
              <a:rPr lang="en-US" sz="3200" dirty="0" smtClean="0"/>
              <a:t>Founding of Boston - 1630</a:t>
            </a:r>
            <a:endParaRPr lang="en-US" sz="3200" dirty="0"/>
          </a:p>
        </p:txBody>
      </p:sp>
      <p:pic>
        <p:nvPicPr>
          <p:cNvPr id="4098" name="Picture 2" descr="TBT: The Village of Shawmut Becomes Bost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898" y="764456"/>
            <a:ext cx="3949113" cy="27215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4349" y="3486053"/>
            <a:ext cx="3245376" cy="338554"/>
          </a:xfrm>
          <a:prstGeom prst="rect">
            <a:avLst/>
          </a:prstGeom>
          <a:noFill/>
        </p:spPr>
        <p:txBody>
          <a:bodyPr wrap="none" rtlCol="0">
            <a:spAutoFit/>
          </a:bodyPr>
          <a:lstStyle/>
          <a:p>
            <a:r>
              <a:rPr lang="en-US" sz="1600" dirty="0" smtClean="0"/>
              <a:t>Shawmut Peninsula becomes Boston</a:t>
            </a:r>
            <a:endParaRPr lang="en-US" sz="1600" dirty="0"/>
          </a:p>
        </p:txBody>
      </p:sp>
      <p:pic>
        <p:nvPicPr>
          <p:cNvPr id="4100" name="Picture 4" descr="Massachusetts Bay Colony Bans Catholic Pries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0036" y="764456"/>
            <a:ext cx="6604866" cy="29831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40036" y="3985536"/>
            <a:ext cx="6816435" cy="2508379"/>
          </a:xfrm>
          <a:prstGeom prst="rect">
            <a:avLst/>
          </a:prstGeom>
        </p:spPr>
        <p:txBody>
          <a:bodyPr wrap="square">
            <a:spAutoFit/>
          </a:bodyPr>
          <a:lstStyle/>
          <a:p>
            <a:r>
              <a:rPr lang="en-US" sz="1600" b="1" dirty="0">
                <a:solidFill>
                  <a:srgbClr val="371E06"/>
                </a:solidFill>
              </a:rPr>
              <a:t>1630</a:t>
            </a:r>
            <a:r>
              <a:rPr lang="en-US" sz="1600" dirty="0">
                <a:solidFill>
                  <a:srgbClr val="371E06"/>
                </a:solidFill>
              </a:rPr>
              <a:t> The first church in Boston was established by John Winthrop’s settlement</a:t>
            </a:r>
            <a:r>
              <a:rPr lang="en-US" sz="1600" dirty="0" smtClean="0">
                <a:solidFill>
                  <a:srgbClr val="371E06"/>
                </a:solidFill>
              </a:rPr>
              <a:t>.</a:t>
            </a:r>
          </a:p>
          <a:p>
            <a:endParaRPr lang="en-US" sz="900" dirty="0">
              <a:solidFill>
                <a:srgbClr val="371E06"/>
              </a:solidFill>
            </a:endParaRPr>
          </a:p>
          <a:p>
            <a:r>
              <a:rPr lang="en-US" sz="1600" b="1" dirty="0">
                <a:solidFill>
                  <a:srgbClr val="371E06"/>
                </a:solidFill>
              </a:rPr>
              <a:t>1630</a:t>
            </a:r>
            <a:r>
              <a:rPr lang="en-US" sz="1600" dirty="0">
                <a:solidFill>
                  <a:srgbClr val="371E06"/>
                </a:solidFill>
              </a:rPr>
              <a:t> Boston’s first cemetery, King’s Chapel Burying Ground, was founded</a:t>
            </a:r>
            <a:r>
              <a:rPr lang="en-US" sz="1600" dirty="0" smtClean="0">
                <a:solidFill>
                  <a:srgbClr val="371E06"/>
                </a:solidFill>
              </a:rPr>
              <a:t>.</a:t>
            </a:r>
          </a:p>
          <a:p>
            <a:endParaRPr lang="en-US" sz="1000" dirty="0">
              <a:solidFill>
                <a:srgbClr val="371E06"/>
              </a:solidFill>
            </a:endParaRPr>
          </a:p>
          <a:p>
            <a:r>
              <a:rPr lang="en-US" sz="1600" b="1" dirty="0">
                <a:solidFill>
                  <a:srgbClr val="371E06"/>
                </a:solidFill>
              </a:rPr>
              <a:t>1634</a:t>
            </a:r>
            <a:r>
              <a:rPr lang="en-US" sz="1600" dirty="0">
                <a:solidFill>
                  <a:srgbClr val="371E06"/>
                </a:solidFill>
              </a:rPr>
              <a:t> The first tavern/inn was opened in Boston by Puritan settler, Samuel Cole</a:t>
            </a:r>
            <a:r>
              <a:rPr lang="en-US" sz="1600" dirty="0" smtClean="0">
                <a:solidFill>
                  <a:srgbClr val="371E06"/>
                </a:solidFill>
              </a:rPr>
              <a:t>.</a:t>
            </a:r>
          </a:p>
          <a:p>
            <a:endParaRPr lang="en-US" sz="1000" dirty="0">
              <a:solidFill>
                <a:srgbClr val="371E06"/>
              </a:solidFill>
            </a:endParaRPr>
          </a:p>
          <a:p>
            <a:r>
              <a:rPr lang="en-US" sz="1600" b="1" dirty="0">
                <a:solidFill>
                  <a:srgbClr val="371E06"/>
                </a:solidFill>
              </a:rPr>
              <a:t>1635</a:t>
            </a:r>
            <a:r>
              <a:rPr lang="en-US" sz="1600" dirty="0">
                <a:solidFill>
                  <a:srgbClr val="371E06"/>
                </a:solidFill>
              </a:rPr>
              <a:t> Boston Latin School opened; it was the first American public school</a:t>
            </a:r>
            <a:r>
              <a:rPr lang="en-US" sz="1600" dirty="0" smtClean="0">
                <a:solidFill>
                  <a:srgbClr val="371E06"/>
                </a:solidFill>
              </a:rPr>
              <a:t>.</a:t>
            </a:r>
          </a:p>
          <a:p>
            <a:endParaRPr lang="en-US" sz="1000" dirty="0">
              <a:solidFill>
                <a:srgbClr val="371E06"/>
              </a:solidFill>
            </a:endParaRPr>
          </a:p>
          <a:p>
            <a:r>
              <a:rPr lang="en-US" sz="1600" b="1" dirty="0">
                <a:solidFill>
                  <a:srgbClr val="371E06"/>
                </a:solidFill>
              </a:rPr>
              <a:t>1636</a:t>
            </a:r>
            <a:r>
              <a:rPr lang="en-US" sz="1600" dirty="0">
                <a:solidFill>
                  <a:srgbClr val="371E06"/>
                </a:solidFill>
              </a:rPr>
              <a:t> “New College,” or “the College at New Towne,” was founded by vote of the Great and General Court of the Massachusetts Bay Colony. This school would be renamed Harvard College in 1639.</a:t>
            </a:r>
            <a:endParaRPr lang="en-US" sz="1600" b="0" i="0" dirty="0">
              <a:solidFill>
                <a:srgbClr val="371E06"/>
              </a:solidFill>
              <a:effectLst/>
            </a:endParaRPr>
          </a:p>
        </p:txBody>
      </p:sp>
      <p:pic>
        <p:nvPicPr>
          <p:cNvPr id="4102" name="Picture 6" descr="Timeline and History of Boston Massachusetts 1630-179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63" y="3897351"/>
            <a:ext cx="3691948" cy="231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6791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9261" y="129296"/>
            <a:ext cx="2269980" cy="584775"/>
          </a:xfrm>
          <a:prstGeom prst="rect">
            <a:avLst/>
          </a:prstGeom>
          <a:noFill/>
        </p:spPr>
        <p:txBody>
          <a:bodyPr wrap="none" rtlCol="0">
            <a:spAutoFit/>
          </a:bodyPr>
          <a:lstStyle/>
          <a:p>
            <a:r>
              <a:rPr lang="en-US" sz="3200" dirty="0" smtClean="0"/>
              <a:t>The Puritans</a:t>
            </a:r>
            <a:endParaRPr lang="en-US" sz="3200" dirty="0"/>
          </a:p>
        </p:txBody>
      </p:sp>
      <p:pic>
        <p:nvPicPr>
          <p:cNvPr id="5122" name="Picture 2" descr="The Puritans “Purify”: Theocracy in Colonial Massachusetts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8520" y="891400"/>
            <a:ext cx="4904098" cy="347692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OP 10 QUOTES BY JOHN WINTHROP | A-Z Quot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3050" y="991162"/>
            <a:ext cx="5256914" cy="24738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338" y="4545659"/>
            <a:ext cx="7016844" cy="1938992"/>
          </a:xfrm>
          <a:prstGeom prst="rect">
            <a:avLst/>
          </a:prstGeom>
          <a:noFill/>
        </p:spPr>
        <p:txBody>
          <a:bodyPr wrap="square" rtlCol="0">
            <a:spAutoFit/>
          </a:bodyPr>
          <a:lstStyle/>
          <a:p>
            <a:r>
              <a:rPr lang="en-US" sz="2000" dirty="0" smtClean="0"/>
              <a:t>Puritans:</a:t>
            </a:r>
          </a:p>
          <a:p>
            <a:pPr marL="285750" indent="-285750">
              <a:buFont typeface="Arial" panose="020B0604020202020204" pitchFamily="34" charset="0"/>
              <a:buChar char="•"/>
            </a:pPr>
            <a:r>
              <a:rPr lang="en-US" sz="2000" dirty="0"/>
              <a:t>w</a:t>
            </a:r>
            <a:r>
              <a:rPr lang="en-US" sz="2000" dirty="0" smtClean="0"/>
              <a:t>ere Protestant (Calvinist) and Congregationalist</a:t>
            </a:r>
          </a:p>
          <a:p>
            <a:pPr marL="285750" indent="-285750">
              <a:buFont typeface="Arial" panose="020B0604020202020204" pitchFamily="34" charset="0"/>
              <a:buChar char="•"/>
            </a:pPr>
            <a:r>
              <a:rPr lang="en-US" sz="2000" dirty="0" smtClean="0"/>
              <a:t>had universal male suffrage (*for all “freemen” who were church members) – not a theocracy</a:t>
            </a:r>
          </a:p>
          <a:p>
            <a:pPr marL="285750" indent="-285750">
              <a:buFont typeface="Arial" panose="020B0604020202020204" pitchFamily="34" charset="0"/>
              <a:buChar char="•"/>
            </a:pPr>
            <a:r>
              <a:rPr lang="en-US" sz="2000" dirty="0" smtClean="0"/>
              <a:t>had a surprisingly secular court system</a:t>
            </a:r>
          </a:p>
          <a:p>
            <a:pPr marL="285750" indent="-285750">
              <a:buFont typeface="Arial" panose="020B0604020202020204" pitchFamily="34" charset="0"/>
              <a:buChar char="•"/>
            </a:pPr>
            <a:r>
              <a:rPr lang="en-US" sz="2000" dirty="0"/>
              <a:t>c</a:t>
            </a:r>
            <a:r>
              <a:rPr lang="en-US" sz="2000" dirty="0" smtClean="0"/>
              <a:t>ancelled Christmas</a:t>
            </a:r>
            <a:endParaRPr lang="en-US" sz="2000" dirty="0"/>
          </a:p>
        </p:txBody>
      </p:sp>
      <p:pic>
        <p:nvPicPr>
          <p:cNvPr id="5128" name="Picture 8" descr="Conservative Christians waged the first “war on Christmas” | Facts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64739" y="3832150"/>
            <a:ext cx="3533775"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3333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7647" y="-6071"/>
            <a:ext cx="2965235" cy="584775"/>
          </a:xfrm>
          <a:prstGeom prst="rect">
            <a:avLst/>
          </a:prstGeom>
          <a:noFill/>
        </p:spPr>
        <p:txBody>
          <a:bodyPr wrap="none" rtlCol="0">
            <a:spAutoFit/>
          </a:bodyPr>
          <a:lstStyle/>
          <a:p>
            <a:r>
              <a:rPr lang="en-US" sz="3200" dirty="0" smtClean="0"/>
              <a:t>Boston Common</a:t>
            </a:r>
            <a:endParaRPr lang="en-US" sz="3200" dirty="0"/>
          </a:p>
        </p:txBody>
      </p:sp>
      <p:sp>
        <p:nvSpPr>
          <p:cNvPr id="3" name="TextBox 2"/>
          <p:cNvSpPr txBox="1"/>
          <p:nvPr/>
        </p:nvSpPr>
        <p:spPr>
          <a:xfrm>
            <a:off x="2324416" y="456901"/>
            <a:ext cx="1511696" cy="369332"/>
          </a:xfrm>
          <a:prstGeom prst="rect">
            <a:avLst/>
          </a:prstGeom>
          <a:noFill/>
        </p:spPr>
        <p:txBody>
          <a:bodyPr wrap="none" rtlCol="0">
            <a:spAutoFit/>
          </a:bodyPr>
          <a:lstStyle/>
          <a:p>
            <a:r>
              <a:rPr lang="en-US" i="1" dirty="0" smtClean="0"/>
              <a:t>Founded 1634</a:t>
            </a:r>
            <a:endParaRPr lang="en-US" i="1" dirty="0"/>
          </a:p>
        </p:txBody>
      </p:sp>
      <p:pic>
        <p:nvPicPr>
          <p:cNvPr id="3076" name="Picture 4" descr="The Quaker 'Mary Dyer led to execution on Boston Common, 1 June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97647" y="1440931"/>
            <a:ext cx="3094701" cy="25340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8057" y="803263"/>
            <a:ext cx="5003088" cy="646331"/>
          </a:xfrm>
          <a:prstGeom prst="rect">
            <a:avLst/>
          </a:prstGeom>
          <a:noFill/>
        </p:spPr>
        <p:txBody>
          <a:bodyPr wrap="square" rtlCol="0">
            <a:spAutoFit/>
          </a:bodyPr>
          <a:lstStyle/>
          <a:p>
            <a:pPr algn="ctr"/>
            <a:r>
              <a:rPr lang="en-US" dirty="0" smtClean="0"/>
              <a:t>17</a:t>
            </a:r>
            <a:r>
              <a:rPr lang="en-US" baseline="30000" dirty="0" smtClean="0"/>
              <a:t>th</a:t>
            </a:r>
            <a:r>
              <a:rPr lang="en-US" dirty="0" smtClean="0"/>
              <a:t> century - literally “common” land for grazing, gathering, graveyard, public executions, etc.</a:t>
            </a:r>
            <a:endParaRPr lang="en-US" dirty="0"/>
          </a:p>
        </p:txBody>
      </p:sp>
      <p:pic>
        <p:nvPicPr>
          <p:cNvPr id="3078" name="Picture 6" descr="Historic Boston Common — Boston Common Master Pla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1083" y="929313"/>
            <a:ext cx="4352429" cy="28900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thefreedomtrail.org/sites/default/files/styles/image_width__1160/public/content/site/before-after/commonwealth-2801pn52w_accessfull.jpg?itok=trg5sRbU"/>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44345" y="106563"/>
            <a:ext cx="3424153" cy="20397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ile:Boston Common Central Burying Ground.jpg - Wikimedia Common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4223" y="4220804"/>
            <a:ext cx="2999025" cy="22492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oston Common - Boston Attraction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23743" y="4182160"/>
            <a:ext cx="3050550" cy="2287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17565" y="6470073"/>
            <a:ext cx="3422475" cy="369332"/>
          </a:xfrm>
          <a:prstGeom prst="rect">
            <a:avLst/>
          </a:prstGeom>
          <a:noFill/>
        </p:spPr>
        <p:txBody>
          <a:bodyPr wrap="none" rtlCol="0">
            <a:spAutoFit/>
          </a:bodyPr>
          <a:lstStyle/>
          <a:p>
            <a:r>
              <a:rPr lang="en-US" dirty="0" smtClean="0"/>
              <a:t>20</a:t>
            </a:r>
            <a:r>
              <a:rPr lang="en-US" baseline="30000" dirty="0" smtClean="0"/>
              <a:t>th</a:t>
            </a:r>
            <a:r>
              <a:rPr lang="en-US" dirty="0" smtClean="0"/>
              <a:t>, 21</a:t>
            </a:r>
            <a:r>
              <a:rPr lang="en-US" baseline="30000" dirty="0" smtClean="0"/>
              <a:t>st</a:t>
            </a:r>
            <a:r>
              <a:rPr lang="en-US" dirty="0" smtClean="0"/>
              <a:t> century - place of protest</a:t>
            </a:r>
            <a:endParaRPr lang="en-US" dirty="0"/>
          </a:p>
        </p:txBody>
      </p:sp>
      <p:sp>
        <p:nvSpPr>
          <p:cNvPr id="8" name="TextBox 7"/>
          <p:cNvSpPr txBox="1"/>
          <p:nvPr/>
        </p:nvSpPr>
        <p:spPr>
          <a:xfrm>
            <a:off x="5782648" y="333272"/>
            <a:ext cx="2580194" cy="369332"/>
          </a:xfrm>
          <a:prstGeom prst="rect">
            <a:avLst/>
          </a:prstGeom>
          <a:noFill/>
        </p:spPr>
        <p:txBody>
          <a:bodyPr wrap="none" rtlCol="0">
            <a:spAutoFit/>
          </a:bodyPr>
          <a:lstStyle/>
          <a:p>
            <a:r>
              <a:rPr lang="en-US" dirty="0" smtClean="0"/>
              <a:t>19</a:t>
            </a:r>
            <a:r>
              <a:rPr lang="en-US" baseline="30000" dirty="0" smtClean="0"/>
              <a:t>th</a:t>
            </a:r>
            <a:r>
              <a:rPr lang="en-US" dirty="0" smtClean="0"/>
              <a:t> century – public park</a:t>
            </a:r>
            <a:endParaRPr lang="en-US" dirty="0"/>
          </a:p>
        </p:txBody>
      </p:sp>
      <p:sp>
        <p:nvSpPr>
          <p:cNvPr id="9" name="TextBox 8"/>
          <p:cNvSpPr txBox="1"/>
          <p:nvPr/>
        </p:nvSpPr>
        <p:spPr>
          <a:xfrm>
            <a:off x="3977034" y="6463575"/>
            <a:ext cx="2201308" cy="369332"/>
          </a:xfrm>
          <a:prstGeom prst="rect">
            <a:avLst/>
          </a:prstGeom>
          <a:noFill/>
        </p:spPr>
        <p:txBody>
          <a:bodyPr wrap="none" rtlCol="0">
            <a:spAutoFit/>
          </a:bodyPr>
          <a:lstStyle/>
          <a:p>
            <a:r>
              <a:rPr lang="en-US" dirty="0" smtClean="0"/>
              <a:t>Boston Public Garden</a:t>
            </a:r>
            <a:endParaRPr lang="en-US" dirty="0"/>
          </a:p>
        </p:txBody>
      </p:sp>
      <p:pic>
        <p:nvPicPr>
          <p:cNvPr id="3084" name="Picture 12" descr="TBT: Martin Luther King Jr.,, Speaks at the Commo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24642" y="4046035"/>
            <a:ext cx="3053076" cy="19921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wovenwomxn.com/wp-content/uploads/2020/07/200705ts-50.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317068" y="4783129"/>
            <a:ext cx="2521300" cy="1680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099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0719" y="457201"/>
            <a:ext cx="4038670" cy="2822480"/>
          </a:xfrm>
          <a:prstGeom prst="rect">
            <a:avLst/>
          </a:prstGeom>
        </p:spPr>
      </p:pic>
      <p:sp>
        <p:nvSpPr>
          <p:cNvPr id="3" name="TextBox 2"/>
          <p:cNvSpPr txBox="1"/>
          <p:nvPr/>
        </p:nvSpPr>
        <p:spPr>
          <a:xfrm>
            <a:off x="4542996" y="227922"/>
            <a:ext cx="2121286" cy="584775"/>
          </a:xfrm>
          <a:prstGeom prst="rect">
            <a:avLst/>
          </a:prstGeom>
          <a:noFill/>
        </p:spPr>
        <p:txBody>
          <a:bodyPr wrap="none" rtlCol="0">
            <a:spAutoFit/>
          </a:bodyPr>
          <a:lstStyle/>
          <a:p>
            <a:r>
              <a:rPr lang="en-US" sz="3200" dirty="0" smtClean="0"/>
              <a:t>Faneuil Hall</a:t>
            </a:r>
            <a:endParaRPr lang="en-US" sz="3200" dirty="0"/>
          </a:p>
        </p:txBody>
      </p:sp>
      <p:pic>
        <p:nvPicPr>
          <p:cNvPr id="6146" name="Picture 2" descr="Faneuil Hall Boston Massachusett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706" y="303454"/>
            <a:ext cx="3195143" cy="46129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1/1d/Faneuilhall1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07364" y="3432832"/>
            <a:ext cx="3377334" cy="277732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Quill pens in an inkwell flanking a document on a table at the head of the Great Hall. In the background the Great Hall of Faneuil Hall is full of seated participants while a man dressed in colonial garb stands up to address the meet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86849" y="4045257"/>
            <a:ext cx="4304596" cy="21522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34414" y="1729386"/>
            <a:ext cx="3586559" cy="369332"/>
          </a:xfrm>
          <a:prstGeom prst="rect">
            <a:avLst/>
          </a:prstGeom>
          <a:noFill/>
        </p:spPr>
        <p:txBody>
          <a:bodyPr wrap="none" rtlCol="0">
            <a:spAutoFit/>
          </a:bodyPr>
          <a:lstStyle/>
          <a:p>
            <a:pPr algn="ctr"/>
            <a:r>
              <a:rPr lang="en-US" dirty="0" smtClean="0"/>
              <a:t>Built 1742 – funded by Peter Faneuil</a:t>
            </a:r>
            <a:endParaRPr lang="en-US" dirty="0"/>
          </a:p>
        </p:txBody>
      </p:sp>
      <p:sp>
        <p:nvSpPr>
          <p:cNvPr id="5" name="TextBox 4"/>
          <p:cNvSpPr txBox="1"/>
          <p:nvPr/>
        </p:nvSpPr>
        <p:spPr>
          <a:xfrm>
            <a:off x="3934414" y="878090"/>
            <a:ext cx="3529190" cy="646331"/>
          </a:xfrm>
          <a:prstGeom prst="rect">
            <a:avLst/>
          </a:prstGeom>
          <a:noFill/>
        </p:spPr>
        <p:txBody>
          <a:bodyPr wrap="square" rtlCol="0">
            <a:spAutoFit/>
          </a:bodyPr>
          <a:lstStyle/>
          <a:p>
            <a:pPr algn="ctr"/>
            <a:r>
              <a:rPr lang="en-US" dirty="0" smtClean="0"/>
              <a:t>Public marketplace with meeting space in top floors</a:t>
            </a:r>
            <a:endParaRPr lang="en-US" dirty="0"/>
          </a:p>
        </p:txBody>
      </p:sp>
      <p:sp>
        <p:nvSpPr>
          <p:cNvPr id="6" name="TextBox 5"/>
          <p:cNvSpPr txBox="1"/>
          <p:nvPr/>
        </p:nvSpPr>
        <p:spPr>
          <a:xfrm>
            <a:off x="3940504" y="2303683"/>
            <a:ext cx="3517008" cy="1200329"/>
          </a:xfrm>
          <a:prstGeom prst="rect">
            <a:avLst/>
          </a:prstGeom>
          <a:noFill/>
        </p:spPr>
        <p:txBody>
          <a:bodyPr wrap="square" rtlCol="0">
            <a:spAutoFit/>
          </a:bodyPr>
          <a:lstStyle/>
          <a:p>
            <a:pPr algn="ctr"/>
            <a:r>
              <a:rPr lang="en-US" dirty="0" smtClean="0"/>
              <a:t>Topical question: Peter Faneuil derived some of his fortune from the slave trade – should the building be renamed?</a:t>
            </a:r>
            <a:endParaRPr lang="en-US" dirty="0"/>
          </a:p>
        </p:txBody>
      </p:sp>
    </p:spTree>
    <p:extLst>
      <p:ext uri="{BB962C8B-B14F-4D97-AF65-F5344CB8AC3E}">
        <p14:creationId xmlns:p14="http://schemas.microsoft.com/office/powerpoint/2010/main" val="13190039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3114" y="175278"/>
            <a:ext cx="2868293" cy="584776"/>
          </a:xfrm>
          <a:prstGeom prst="rect">
            <a:avLst/>
          </a:prstGeom>
          <a:noFill/>
        </p:spPr>
        <p:txBody>
          <a:bodyPr wrap="none" rtlCol="0">
            <a:spAutoFit/>
          </a:bodyPr>
          <a:lstStyle/>
          <a:p>
            <a:r>
              <a:rPr lang="en-US" sz="3200" dirty="0" smtClean="0"/>
              <a:t>Old State House</a:t>
            </a:r>
            <a:endParaRPr lang="en-US" sz="3200" dirty="0"/>
          </a:p>
        </p:txBody>
      </p:sp>
      <p:pic>
        <p:nvPicPr>
          <p:cNvPr id="7170" name="Picture 2" descr="https://upload.wikimedia.org/wikipedia/commons/thumb/e/e1/Boston_Massacre_high-res.jpg/1024px-Boston_Massacre_high-r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0599" y="1253836"/>
            <a:ext cx="3962346" cy="465498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2017 Old State House from northeas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144" y="877817"/>
            <a:ext cx="4265538" cy="381899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upload.wikimedia.org/wikipedia/commons/thumb/9/9a/USA-The_Old_State_House.JPG/1920px-USA-The_Old_State_Hous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74121" y="4272751"/>
            <a:ext cx="3656170" cy="24241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42961" y="5938329"/>
            <a:ext cx="3017621" cy="338554"/>
          </a:xfrm>
          <a:prstGeom prst="rect">
            <a:avLst/>
          </a:prstGeom>
          <a:noFill/>
        </p:spPr>
        <p:txBody>
          <a:bodyPr wrap="none" rtlCol="0">
            <a:spAutoFit/>
          </a:bodyPr>
          <a:lstStyle/>
          <a:p>
            <a:r>
              <a:rPr lang="en-US" sz="1600" dirty="0" smtClean="0"/>
              <a:t>Site of the Boston Massacre, 1770</a:t>
            </a:r>
            <a:endParaRPr lang="en-US" sz="1600" dirty="0"/>
          </a:p>
        </p:txBody>
      </p:sp>
      <p:sp>
        <p:nvSpPr>
          <p:cNvPr id="4" name="TextBox 3"/>
          <p:cNvSpPr txBox="1"/>
          <p:nvPr/>
        </p:nvSpPr>
        <p:spPr>
          <a:xfrm>
            <a:off x="4766678" y="1253836"/>
            <a:ext cx="2409977" cy="2185214"/>
          </a:xfrm>
          <a:prstGeom prst="rect">
            <a:avLst/>
          </a:prstGeom>
          <a:noFill/>
        </p:spPr>
        <p:txBody>
          <a:bodyPr wrap="square" rtlCol="0">
            <a:spAutoFit/>
          </a:bodyPr>
          <a:lstStyle/>
          <a:p>
            <a:pPr algn="ctr"/>
            <a:r>
              <a:rPr lang="en-US" dirty="0" smtClean="0"/>
              <a:t>1713-1776: seat of Massachusetts colony government</a:t>
            </a:r>
          </a:p>
          <a:p>
            <a:endParaRPr lang="en-US" sz="1000" dirty="0" smtClean="0"/>
          </a:p>
          <a:p>
            <a:pPr algn="ctr"/>
            <a:r>
              <a:rPr lang="en-US" dirty="0" smtClean="0"/>
              <a:t>1776-1798: seat of Massachusetts state government</a:t>
            </a:r>
          </a:p>
          <a:p>
            <a:pPr marL="285750" indent="-285750">
              <a:buFont typeface="Arial" panose="020B0604020202020204" pitchFamily="34" charset="0"/>
              <a:buChar char="•"/>
            </a:pPr>
            <a:endParaRPr lang="en-US" dirty="0"/>
          </a:p>
        </p:txBody>
      </p:sp>
      <p:sp>
        <p:nvSpPr>
          <p:cNvPr id="5" name="TextBox 4"/>
          <p:cNvSpPr txBox="1"/>
          <p:nvPr/>
        </p:nvSpPr>
        <p:spPr>
          <a:xfrm>
            <a:off x="5459067" y="822279"/>
            <a:ext cx="1188146" cy="369332"/>
          </a:xfrm>
          <a:prstGeom prst="rect">
            <a:avLst/>
          </a:prstGeom>
          <a:noFill/>
        </p:spPr>
        <p:txBody>
          <a:bodyPr wrap="none" rtlCol="0">
            <a:spAutoFit/>
          </a:bodyPr>
          <a:lstStyle/>
          <a:p>
            <a:r>
              <a:rPr lang="en-US" dirty="0"/>
              <a:t>Built 1712 </a:t>
            </a:r>
          </a:p>
        </p:txBody>
      </p:sp>
    </p:spTree>
    <p:extLst>
      <p:ext uri="{BB962C8B-B14F-4D97-AF65-F5344CB8AC3E}">
        <p14:creationId xmlns:p14="http://schemas.microsoft.com/office/powerpoint/2010/main" val="27116464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5692" y="0"/>
            <a:ext cx="3278205" cy="584775"/>
          </a:xfrm>
          <a:prstGeom prst="rect">
            <a:avLst/>
          </a:prstGeom>
          <a:noFill/>
        </p:spPr>
        <p:txBody>
          <a:bodyPr wrap="none" rtlCol="0">
            <a:spAutoFit/>
          </a:bodyPr>
          <a:lstStyle/>
          <a:p>
            <a:r>
              <a:rPr lang="en-US" sz="3200" dirty="0" smtClean="0"/>
              <a:t>Paul Revere House</a:t>
            </a:r>
            <a:endParaRPr lang="en-US" sz="3200" dirty="0"/>
          </a:p>
        </p:txBody>
      </p:sp>
      <p:pic>
        <p:nvPicPr>
          <p:cNvPr id="8194" name="Picture 2" descr="The Paul Revere House | Boston | United States | Massachusetts | AFA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8361" y="179010"/>
            <a:ext cx="4468861" cy="33680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07811" y="3869266"/>
            <a:ext cx="3517900" cy="2844800"/>
          </a:xfrm>
          <a:prstGeom prst="rect">
            <a:avLst/>
          </a:prstGeom>
        </p:spPr>
      </p:pic>
      <p:sp>
        <p:nvSpPr>
          <p:cNvPr id="6" name="TextBox 5"/>
          <p:cNvSpPr txBox="1"/>
          <p:nvPr/>
        </p:nvSpPr>
        <p:spPr>
          <a:xfrm>
            <a:off x="5051292" y="616984"/>
            <a:ext cx="6891630" cy="1661993"/>
          </a:xfrm>
          <a:prstGeom prst="rect">
            <a:avLst/>
          </a:prstGeom>
          <a:noFill/>
        </p:spPr>
        <p:txBody>
          <a:bodyPr wrap="none" rtlCol="0">
            <a:spAutoFit/>
          </a:bodyPr>
          <a:lstStyle/>
          <a:p>
            <a:r>
              <a:rPr lang="en-US" dirty="0" smtClean="0"/>
              <a:t>Built ~1680</a:t>
            </a:r>
          </a:p>
          <a:p>
            <a:endParaRPr lang="en-US" sz="1000" dirty="0" smtClean="0"/>
          </a:p>
          <a:p>
            <a:r>
              <a:rPr lang="en-US" dirty="0" smtClean="0"/>
              <a:t>Paul Revere owned the house 1770-1800</a:t>
            </a:r>
          </a:p>
          <a:p>
            <a:endParaRPr lang="en-US" sz="1000" dirty="0"/>
          </a:p>
          <a:p>
            <a:r>
              <a:rPr lang="en-US" dirty="0" smtClean="0"/>
              <a:t>Later 19</a:t>
            </a:r>
            <a:r>
              <a:rPr lang="en-US" baseline="30000" dirty="0" smtClean="0"/>
              <a:t>th</a:t>
            </a:r>
            <a:r>
              <a:rPr lang="en-US" dirty="0" smtClean="0"/>
              <a:t> century </a:t>
            </a:r>
            <a:r>
              <a:rPr lang="mr-IN" dirty="0" smtClean="0"/>
              <a:t>–</a:t>
            </a:r>
            <a:r>
              <a:rPr lang="en-US" dirty="0" smtClean="0"/>
              <a:t> became a tenement that housed Italian immigrants</a:t>
            </a:r>
          </a:p>
          <a:p>
            <a:endParaRPr lang="en-US" sz="1000" dirty="0"/>
          </a:p>
          <a:p>
            <a:r>
              <a:rPr lang="en-US" dirty="0" smtClean="0"/>
              <a:t>1902-1908 </a:t>
            </a:r>
            <a:r>
              <a:rPr lang="mr-IN" dirty="0" smtClean="0"/>
              <a:t>–</a:t>
            </a:r>
            <a:r>
              <a:rPr lang="en-US" dirty="0" smtClean="0"/>
              <a:t> refurbished and opened as a museum</a:t>
            </a:r>
            <a:endParaRPr lang="en-US" dirty="0"/>
          </a:p>
        </p:txBody>
      </p:sp>
      <p:sp>
        <p:nvSpPr>
          <p:cNvPr id="8" name="TextBox 7"/>
          <p:cNvSpPr txBox="1"/>
          <p:nvPr/>
        </p:nvSpPr>
        <p:spPr>
          <a:xfrm>
            <a:off x="7408333" y="4900859"/>
            <a:ext cx="4327517" cy="1631216"/>
          </a:xfrm>
          <a:prstGeom prst="rect">
            <a:avLst/>
          </a:prstGeom>
          <a:noFill/>
        </p:spPr>
        <p:txBody>
          <a:bodyPr wrap="square" rtlCol="0">
            <a:spAutoFit/>
          </a:bodyPr>
          <a:lstStyle/>
          <a:p>
            <a:r>
              <a:rPr lang="en-US" dirty="0" smtClean="0"/>
              <a:t>Paul Revere was a silversmith and businessman in Boston during the Revolution</a:t>
            </a:r>
          </a:p>
          <a:p>
            <a:endParaRPr lang="en-US" sz="1000" dirty="0"/>
          </a:p>
          <a:p>
            <a:r>
              <a:rPr lang="en-US" dirty="0" smtClean="0"/>
              <a:t>He is remembered for his midnight ride thanks to the poem that was written in 1860</a:t>
            </a:r>
            <a:endParaRPr lang="en-US"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1188" y="2737554"/>
            <a:ext cx="2682452" cy="4021667"/>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9083" y="2457190"/>
            <a:ext cx="4839428" cy="2277378"/>
          </a:xfrm>
          <a:prstGeom prst="rect">
            <a:avLst/>
          </a:prstGeom>
        </p:spPr>
      </p:pic>
    </p:spTree>
    <p:extLst>
      <p:ext uri="{BB962C8B-B14F-4D97-AF65-F5344CB8AC3E}">
        <p14:creationId xmlns:p14="http://schemas.microsoft.com/office/powerpoint/2010/main" val="30751951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58623" y="324902"/>
            <a:ext cx="2435382" cy="707886"/>
          </a:xfrm>
          <a:prstGeom prst="rect">
            <a:avLst/>
          </a:prstGeom>
          <a:noFill/>
        </p:spPr>
        <p:txBody>
          <a:bodyPr wrap="none" rtlCol="0">
            <a:spAutoFit/>
          </a:bodyPr>
          <a:lstStyle/>
          <a:p>
            <a:r>
              <a:rPr lang="en-US" sz="4000" dirty="0" smtClean="0"/>
              <a:t>Who am I?</a:t>
            </a:r>
            <a:endParaRPr lang="en-US" sz="4000" dirty="0"/>
          </a:p>
        </p:txBody>
      </p:sp>
      <p:pic>
        <p:nvPicPr>
          <p:cNvPr id="4" name="Picture 3" descr="D5DAE014-8980-4C77-B33B-753DE51E187E.jpe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8781" y="531655"/>
            <a:ext cx="4111316" cy="5858900"/>
          </a:xfrm>
          <a:prstGeom prst="rect">
            <a:avLst/>
          </a:prstGeom>
        </p:spPr>
      </p:pic>
      <p:sp>
        <p:nvSpPr>
          <p:cNvPr id="5" name="TextBox 4"/>
          <p:cNvSpPr txBox="1"/>
          <p:nvPr/>
        </p:nvSpPr>
        <p:spPr>
          <a:xfrm>
            <a:off x="4577768" y="1092850"/>
            <a:ext cx="7309663" cy="5170646"/>
          </a:xfrm>
          <a:prstGeom prst="rect">
            <a:avLst/>
          </a:prstGeom>
          <a:noFill/>
        </p:spPr>
        <p:txBody>
          <a:bodyPr wrap="square" rtlCol="0">
            <a:spAutoFit/>
          </a:bodyPr>
          <a:lstStyle/>
          <a:p>
            <a:pPr marL="342900" indent="-342900">
              <a:buFont typeface="Arial"/>
              <a:buChar char="•"/>
            </a:pPr>
            <a:r>
              <a:rPr lang="en-US" sz="2400" dirty="0" smtClean="0"/>
              <a:t>Name: Samantha Webster (call me Sam)</a:t>
            </a:r>
          </a:p>
          <a:p>
            <a:pPr marL="342900" indent="-342900">
              <a:buFont typeface="Arial"/>
              <a:buChar char="•"/>
            </a:pPr>
            <a:r>
              <a:rPr lang="en-US" sz="2400" dirty="0" smtClean="0"/>
              <a:t>Occupation: </a:t>
            </a:r>
            <a:r>
              <a:rPr lang="en-US" sz="2400" dirty="0"/>
              <a:t>5</a:t>
            </a:r>
            <a:r>
              <a:rPr lang="en-US" sz="2400" baseline="30000" dirty="0" smtClean="0"/>
              <a:t>th</a:t>
            </a:r>
            <a:r>
              <a:rPr lang="en-US" sz="2400" dirty="0" smtClean="0"/>
              <a:t> year doctoral candidate in the Biology Department</a:t>
            </a:r>
          </a:p>
          <a:p>
            <a:pPr marL="342900" indent="-342900">
              <a:buFont typeface="Arial"/>
              <a:buChar char="•"/>
            </a:pPr>
            <a:r>
              <a:rPr lang="en-US" sz="2400" dirty="0" smtClean="0"/>
              <a:t>Field of Study: Structural Biology/Biochemistry, specifically studying ribosome biogenesis and autophagy</a:t>
            </a:r>
            <a:endParaRPr lang="en-US" sz="2400" dirty="0"/>
          </a:p>
          <a:p>
            <a:pPr marL="342900" indent="-342900">
              <a:buFont typeface="Arial"/>
              <a:buChar char="•"/>
            </a:pPr>
            <a:r>
              <a:rPr lang="en-US" sz="2400" dirty="0" smtClean="0"/>
              <a:t>Origin: Boulder, Colorado</a:t>
            </a:r>
          </a:p>
          <a:p>
            <a:pPr marL="342900" indent="-342900">
              <a:buFont typeface="Arial"/>
              <a:buChar char="•"/>
            </a:pPr>
            <a:r>
              <a:rPr lang="en-US" sz="2400" dirty="0" smtClean="0"/>
              <a:t>Currently live in: Cambridge, Massachusetts</a:t>
            </a:r>
          </a:p>
          <a:p>
            <a:pPr marL="342900" indent="-342900">
              <a:buFont typeface="Arial"/>
              <a:buChar char="•"/>
            </a:pPr>
            <a:r>
              <a:rPr lang="en-US" sz="2400" dirty="0" smtClean="0"/>
              <a:t>Why am I leading (virtual) walking tours on history and architecture: I consider myself a veteran walker, have always loved history, and before ye </a:t>
            </a:r>
            <a:r>
              <a:rPr lang="en-US" sz="2400" dirty="0" err="1" smtClean="0"/>
              <a:t>olde</a:t>
            </a:r>
            <a:r>
              <a:rPr lang="en-US" sz="2400" dirty="0" smtClean="0"/>
              <a:t> plague hit I was training to be a volunteer tour guide with Boston by Foot</a:t>
            </a:r>
          </a:p>
          <a:p>
            <a:endParaRPr lang="en-US" dirty="0"/>
          </a:p>
        </p:txBody>
      </p:sp>
    </p:spTree>
    <p:extLst>
      <p:ext uri="{BB962C8B-B14F-4D97-AF65-F5344CB8AC3E}">
        <p14:creationId xmlns:p14="http://schemas.microsoft.com/office/powerpoint/2010/main" val="2931719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4253" y="127513"/>
            <a:ext cx="6273673" cy="584776"/>
          </a:xfrm>
          <a:prstGeom prst="rect">
            <a:avLst/>
          </a:prstGeom>
          <a:noFill/>
        </p:spPr>
        <p:txBody>
          <a:bodyPr wrap="none" rtlCol="0">
            <a:spAutoFit/>
          </a:bodyPr>
          <a:lstStyle/>
          <a:p>
            <a:pPr algn="ctr"/>
            <a:r>
              <a:rPr lang="en-US" sz="3200" dirty="0" smtClean="0"/>
              <a:t>Boston and the Abolition Movement</a:t>
            </a:r>
            <a:endParaRPr lang="en-US" sz="3200" dirty="0"/>
          </a:p>
        </p:txBody>
      </p:sp>
      <p:pic>
        <p:nvPicPr>
          <p:cNvPr id="2" name="Picture 1" descr="Screen Shot 2020-07-18 at 10.50.52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145" y="818444"/>
            <a:ext cx="3116266" cy="4473222"/>
          </a:xfrm>
          <a:prstGeom prst="rect">
            <a:avLst/>
          </a:prstGeom>
        </p:spPr>
      </p:pic>
      <p:sp>
        <p:nvSpPr>
          <p:cNvPr id="4" name="TextBox 3"/>
          <p:cNvSpPr txBox="1"/>
          <p:nvPr/>
        </p:nvSpPr>
        <p:spPr>
          <a:xfrm>
            <a:off x="239890" y="5602111"/>
            <a:ext cx="3039752" cy="369332"/>
          </a:xfrm>
          <a:prstGeom prst="rect">
            <a:avLst/>
          </a:prstGeom>
          <a:noFill/>
        </p:spPr>
        <p:txBody>
          <a:bodyPr wrap="none" rtlCol="0">
            <a:spAutoFit/>
          </a:bodyPr>
          <a:lstStyle/>
          <a:p>
            <a:r>
              <a:rPr lang="en-US" dirty="0" smtClean="0"/>
              <a:t>Lewis &amp; Harriet Hayden House</a:t>
            </a: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2444" y="2636067"/>
            <a:ext cx="2964097" cy="3393891"/>
          </a:xfrm>
          <a:prstGeom prst="rect">
            <a:avLst/>
          </a:prstGeom>
        </p:spPr>
      </p:pic>
      <p:sp>
        <p:nvSpPr>
          <p:cNvPr id="6" name="TextBox 5"/>
          <p:cNvSpPr txBox="1"/>
          <p:nvPr/>
        </p:nvSpPr>
        <p:spPr>
          <a:xfrm>
            <a:off x="8941972" y="6110112"/>
            <a:ext cx="2770249" cy="646331"/>
          </a:xfrm>
          <a:prstGeom prst="rect">
            <a:avLst/>
          </a:prstGeom>
          <a:noFill/>
        </p:spPr>
        <p:txBody>
          <a:bodyPr wrap="square" rtlCol="0">
            <a:spAutoFit/>
          </a:bodyPr>
          <a:lstStyle/>
          <a:p>
            <a:pPr algn="ctr"/>
            <a:r>
              <a:rPr lang="en-US" dirty="0"/>
              <a:t>Samuel Gridley and Julia Ward Howe </a:t>
            </a:r>
            <a:r>
              <a:rPr lang="en-US" dirty="0" smtClean="0"/>
              <a:t>House</a:t>
            </a:r>
            <a:endParaRPr lang="en-US" dirty="0"/>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0112" y="812800"/>
            <a:ext cx="1904999" cy="2874816"/>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8111" y="2977442"/>
            <a:ext cx="2455334" cy="2455334"/>
          </a:xfrm>
          <a:prstGeom prst="rect">
            <a:avLst/>
          </a:prstGeom>
        </p:spPr>
      </p:pic>
      <p:sp>
        <p:nvSpPr>
          <p:cNvPr id="9" name="TextBox 8"/>
          <p:cNvSpPr txBox="1"/>
          <p:nvPr/>
        </p:nvSpPr>
        <p:spPr>
          <a:xfrm>
            <a:off x="5418667" y="2243667"/>
            <a:ext cx="1659429" cy="369332"/>
          </a:xfrm>
          <a:prstGeom prst="rect">
            <a:avLst/>
          </a:prstGeom>
          <a:noFill/>
        </p:spPr>
        <p:txBody>
          <a:bodyPr wrap="none" rtlCol="0">
            <a:spAutoFit/>
          </a:bodyPr>
          <a:lstStyle/>
          <a:p>
            <a:r>
              <a:rPr lang="en-US" dirty="0" smtClean="0"/>
              <a:t>Charles Sumner</a:t>
            </a:r>
            <a:endParaRPr lang="en-US" dirty="0"/>
          </a:p>
        </p:txBody>
      </p:sp>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40223" y="804788"/>
            <a:ext cx="3739444" cy="2412545"/>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44523" y="3993444"/>
            <a:ext cx="2229227" cy="2864556"/>
          </a:xfrm>
          <a:prstGeom prst="rect">
            <a:avLst/>
          </a:prstGeom>
        </p:spPr>
      </p:pic>
      <p:sp>
        <p:nvSpPr>
          <p:cNvPr id="12" name="TextBox 11"/>
          <p:cNvSpPr txBox="1"/>
          <p:nvPr/>
        </p:nvSpPr>
        <p:spPr>
          <a:xfrm>
            <a:off x="5785556" y="6110112"/>
            <a:ext cx="1582484" cy="369332"/>
          </a:xfrm>
          <a:prstGeom prst="rect">
            <a:avLst/>
          </a:prstGeom>
          <a:noFill/>
        </p:spPr>
        <p:txBody>
          <a:bodyPr wrap="none" rtlCol="0">
            <a:spAutoFit/>
          </a:bodyPr>
          <a:lstStyle/>
          <a:p>
            <a:r>
              <a:rPr lang="en-US" dirty="0" smtClean="0"/>
              <a:t>Anthony Burns</a:t>
            </a:r>
            <a:endParaRPr lang="en-US" dirty="0"/>
          </a:p>
        </p:txBody>
      </p:sp>
    </p:spTree>
    <p:extLst>
      <p:ext uri="{BB962C8B-B14F-4D97-AF65-F5344CB8AC3E}">
        <p14:creationId xmlns:p14="http://schemas.microsoft.com/office/powerpoint/2010/main" val="17972055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7667" y="2667001"/>
            <a:ext cx="4551847" cy="830997"/>
          </a:xfrm>
          <a:prstGeom prst="rect">
            <a:avLst/>
          </a:prstGeom>
          <a:noFill/>
        </p:spPr>
        <p:txBody>
          <a:bodyPr wrap="none" rtlCol="0">
            <a:spAutoFit/>
          </a:bodyPr>
          <a:lstStyle/>
          <a:p>
            <a:r>
              <a:rPr lang="en-US" sz="4800" dirty="0" smtClean="0"/>
              <a:t>Musical Interlude</a:t>
            </a:r>
            <a:endParaRPr lang="en-US" sz="48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4067" y="2700936"/>
            <a:ext cx="609600" cy="987707"/>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32801" y="2698114"/>
            <a:ext cx="609600" cy="987707"/>
          </a:xfrm>
          <a:prstGeom prst="rect">
            <a:avLst/>
          </a:prstGeom>
        </p:spPr>
      </p:pic>
    </p:spTree>
    <p:extLst>
      <p:ext uri="{BB962C8B-B14F-4D97-AF65-F5344CB8AC3E}">
        <p14:creationId xmlns:p14="http://schemas.microsoft.com/office/powerpoint/2010/main" val="2918486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erial fort independence, 1990s color | Boston things to do, Star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91691" y="1030111"/>
            <a:ext cx="4680642" cy="34007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he Shaw Memorial - Saint-Gaudens National Historical Park (U.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028" y="846578"/>
            <a:ext cx="5456751" cy="37357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70112" y="155223"/>
            <a:ext cx="4301779" cy="584776"/>
          </a:xfrm>
          <a:prstGeom prst="rect">
            <a:avLst/>
          </a:prstGeom>
          <a:noFill/>
        </p:spPr>
        <p:txBody>
          <a:bodyPr wrap="none" rtlCol="0">
            <a:spAutoFit/>
          </a:bodyPr>
          <a:lstStyle/>
          <a:p>
            <a:r>
              <a:rPr lang="en-US" sz="3200" dirty="0" smtClean="0"/>
              <a:t>Boston and the Civil War</a:t>
            </a:r>
            <a:endParaRPr lang="en-US" sz="3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2557" y="3852333"/>
            <a:ext cx="2003778" cy="3005667"/>
          </a:xfrm>
          <a:prstGeom prst="rect">
            <a:avLst/>
          </a:prstGeom>
        </p:spPr>
      </p:pic>
      <p:sp>
        <p:nvSpPr>
          <p:cNvPr id="7" name="TextBox 6"/>
          <p:cNvSpPr txBox="1"/>
          <p:nvPr/>
        </p:nvSpPr>
        <p:spPr>
          <a:xfrm>
            <a:off x="564444" y="4840111"/>
            <a:ext cx="2470410" cy="369332"/>
          </a:xfrm>
          <a:prstGeom prst="rect">
            <a:avLst/>
          </a:prstGeom>
          <a:noFill/>
        </p:spPr>
        <p:txBody>
          <a:bodyPr wrap="none" rtlCol="0">
            <a:spAutoFit/>
          </a:bodyPr>
          <a:lstStyle/>
          <a:p>
            <a:r>
              <a:rPr lang="en-US" dirty="0" smtClean="0"/>
              <a:t>54</a:t>
            </a:r>
            <a:r>
              <a:rPr lang="en-US" baseline="30000" dirty="0" smtClean="0"/>
              <a:t>th</a:t>
            </a:r>
            <a:r>
              <a:rPr lang="en-US" dirty="0" smtClean="0"/>
              <a:t> Regiment Memorial</a:t>
            </a:r>
            <a:endParaRPr lang="en-US" dirty="0"/>
          </a:p>
        </p:txBody>
      </p:sp>
      <p:sp>
        <p:nvSpPr>
          <p:cNvPr id="8" name="TextBox 7"/>
          <p:cNvSpPr txBox="1"/>
          <p:nvPr/>
        </p:nvSpPr>
        <p:spPr>
          <a:xfrm>
            <a:off x="9764888" y="4811887"/>
            <a:ext cx="2187223" cy="646331"/>
          </a:xfrm>
          <a:prstGeom prst="rect">
            <a:avLst/>
          </a:prstGeom>
          <a:noFill/>
        </p:spPr>
        <p:txBody>
          <a:bodyPr wrap="square" rtlCol="0">
            <a:spAutoFit/>
          </a:bodyPr>
          <a:lstStyle/>
          <a:p>
            <a:pPr algn="ctr"/>
            <a:r>
              <a:rPr lang="en-US" dirty="0" smtClean="0"/>
              <a:t>Fort Independence at Castle Island</a:t>
            </a:r>
            <a:endParaRPr lang="en-US" dirty="0"/>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7883" y="3979332"/>
            <a:ext cx="3506450" cy="2428979"/>
          </a:xfrm>
          <a:prstGeom prst="rect">
            <a:avLst/>
          </a:prstGeom>
        </p:spPr>
      </p:pic>
    </p:spTree>
    <p:extLst>
      <p:ext uri="{BB962C8B-B14F-4D97-AF65-F5344CB8AC3E}">
        <p14:creationId xmlns:p14="http://schemas.microsoft.com/office/powerpoint/2010/main" val="35069333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0568" y="111692"/>
            <a:ext cx="3873176" cy="584776"/>
          </a:xfrm>
          <a:prstGeom prst="rect">
            <a:avLst/>
          </a:prstGeom>
          <a:noFill/>
        </p:spPr>
        <p:txBody>
          <a:bodyPr wrap="none" rtlCol="0">
            <a:spAutoFit/>
          </a:bodyPr>
          <a:lstStyle/>
          <a:p>
            <a:r>
              <a:rPr lang="en-US" sz="3200" dirty="0" smtClean="0"/>
              <a:t>Waves of Immigration</a:t>
            </a:r>
            <a:endParaRPr lang="en-US" sz="3200" dirty="0"/>
          </a:p>
        </p:txBody>
      </p:sp>
      <p:pic>
        <p:nvPicPr>
          <p:cNvPr id="3" name="Picture 12" descr="The North End, Boston, Massachusetts --- a sign post in the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0666" y="0"/>
            <a:ext cx="3077513" cy="43762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0661" y="4301480"/>
            <a:ext cx="4868206" cy="224607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8333" y="676904"/>
            <a:ext cx="6096000" cy="342857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889" y="4092040"/>
            <a:ext cx="4487333" cy="2653071"/>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94977" y="4182044"/>
            <a:ext cx="3897023" cy="2675956"/>
          </a:xfrm>
          <a:prstGeom prst="rect">
            <a:avLst/>
          </a:prstGeom>
        </p:spPr>
      </p:pic>
    </p:spTree>
    <p:extLst>
      <p:ext uri="{BB962C8B-B14F-4D97-AF65-F5344CB8AC3E}">
        <p14:creationId xmlns:p14="http://schemas.microsoft.com/office/powerpoint/2010/main" val="19576078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1918" y="0"/>
            <a:ext cx="3785211" cy="584776"/>
          </a:xfrm>
          <a:prstGeom prst="rect">
            <a:avLst/>
          </a:prstGeom>
          <a:noFill/>
        </p:spPr>
        <p:txBody>
          <a:bodyPr wrap="none" rtlCol="0">
            <a:spAutoFit/>
          </a:bodyPr>
          <a:lstStyle/>
          <a:p>
            <a:r>
              <a:rPr lang="en-US" sz="3200" dirty="0" smtClean="0"/>
              <a:t>Great Molasses Flood</a:t>
            </a:r>
            <a:endParaRPr lang="en-US" sz="32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556" y="606777"/>
            <a:ext cx="4256985" cy="381000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8044" y="1622779"/>
            <a:ext cx="3833126" cy="488244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767" y="3767666"/>
            <a:ext cx="3419122" cy="2958117"/>
          </a:xfrm>
          <a:prstGeom prst="rect">
            <a:avLst/>
          </a:prstGeom>
        </p:spPr>
      </p:pic>
      <p:pic>
        <p:nvPicPr>
          <p:cNvPr id="4" name="Picture 3"/>
          <p:cNvPicPr>
            <a:picLocks noChangeAspect="1"/>
          </p:cNvPicPr>
          <p:nvPr/>
        </p:nvPicPr>
        <p:blipFill>
          <a:blip r:embed="rId6"/>
          <a:stretch>
            <a:fillRect/>
          </a:stretch>
        </p:blipFill>
        <p:spPr>
          <a:xfrm>
            <a:off x="7831668" y="663222"/>
            <a:ext cx="4020060" cy="3152422"/>
          </a:xfrm>
          <a:prstGeom prst="rect">
            <a:avLst/>
          </a:prstGeom>
        </p:spPr>
      </p:pic>
      <p:pic>
        <p:nvPicPr>
          <p:cNvPr id="5" name="Picture 10" descr="Why the Great Molasses Flood Was So Deadly - HISTOR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14929" y="3965222"/>
            <a:ext cx="5177071" cy="2709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5902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T Map, if all proposed expansions/extensions were operational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66719" y="4448429"/>
            <a:ext cx="3736611" cy="31144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0" descr="Explore Boston - Walking Tour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5353824"/>
            <a:ext cx="4514174" cy="15041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Overview: Development of the Back Bay | Back Bay Hous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01835" y="0"/>
            <a:ext cx="3390165" cy="2944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entral Artery Project &quot;The Big Dig&quot; | Skanska - Global corporate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53427" y="0"/>
            <a:ext cx="3941215" cy="209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Park Overview - The Emerald Necklace Conservanc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 y="0"/>
            <a:ext cx="3699711" cy="2465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Neighborhood Guide: So You Want to Live in Union Squar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869092" y="2433396"/>
            <a:ext cx="3334238" cy="2222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 view of the Boston Back Bay circa 1830 | Boston pictures, Boston ..."/>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298" y="2465182"/>
            <a:ext cx="4546480" cy="29730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BTA Boston Pullman PCC Streetcar | Street cars, Train, Light rail"/>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14174" y="4293867"/>
            <a:ext cx="4356571" cy="25641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MBTA highlights Red Line repairs - The Boston Globe"/>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3256069" y="15893"/>
            <a:ext cx="2834633" cy="24333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904601" y="2108132"/>
            <a:ext cx="6073610" cy="218844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897928" y="2467226"/>
            <a:ext cx="4152098" cy="1446550"/>
          </a:xfrm>
          <a:prstGeom prst="rect">
            <a:avLst/>
          </a:prstGeom>
          <a:solidFill>
            <a:schemeClr val="bg1"/>
          </a:solidFill>
        </p:spPr>
        <p:txBody>
          <a:bodyPr wrap="none" rtlCol="0">
            <a:spAutoFit/>
          </a:bodyPr>
          <a:lstStyle/>
          <a:p>
            <a:pPr algn="ctr"/>
            <a:r>
              <a:rPr lang="en-US" sz="4400" dirty="0" smtClean="0"/>
              <a:t>Part 3: </a:t>
            </a:r>
          </a:p>
          <a:p>
            <a:pPr algn="ctr"/>
            <a:r>
              <a:rPr lang="en-US" sz="4400" dirty="0" smtClean="0"/>
              <a:t>Designing Boston</a:t>
            </a:r>
          </a:p>
        </p:txBody>
      </p:sp>
    </p:spTree>
    <p:extLst>
      <p:ext uri="{BB962C8B-B14F-4D97-AF65-F5344CB8AC3E}">
        <p14:creationId xmlns:p14="http://schemas.microsoft.com/office/powerpoint/2010/main" val="11731613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cartogrammar.com/images/boston_square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32102" y="229821"/>
            <a:ext cx="3969173" cy="40184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unmappedcities.com/images/unmappedboston.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87" y="10159"/>
            <a:ext cx="4565227" cy="684784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ity street network grid orientations, rose plot, polar histogram made with Python, OSMnx, OpenStreetMap, matplotlib. Atlanta, Boston, Buffalo, Charlotte, Chicago, Cleveland, Dallas, Denver, Detroit, Houston, Las Vegas, Los Angeles, Manhattan, New York, Miami, Minneapolis, Orlando, Philadelphia, Phoenix, Portland, Sacramento, San Francisco, Seattle, St Louis, Tampa, Washington D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88829" y="447993"/>
            <a:ext cx="3610186" cy="397742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hese are the ways Cambridge wants to rebuild Inman Square - News ..."/>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61573" y="4601008"/>
            <a:ext cx="3910229" cy="208945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itizens' appeal freezes Inman Square plans as legislative session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8338" y="4425422"/>
            <a:ext cx="3332479" cy="22650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82433" y="4231676"/>
            <a:ext cx="2386551" cy="369332"/>
          </a:xfrm>
          <a:prstGeom prst="rect">
            <a:avLst/>
          </a:prstGeom>
          <a:noFill/>
        </p:spPr>
        <p:txBody>
          <a:bodyPr wrap="none" rtlCol="0">
            <a:spAutoFit/>
          </a:bodyPr>
          <a:lstStyle/>
          <a:p>
            <a:r>
              <a:rPr lang="en-US" dirty="0" smtClean="0"/>
              <a:t>Inman Square Redesign</a:t>
            </a:r>
            <a:endParaRPr lang="en-US" dirty="0"/>
          </a:p>
        </p:txBody>
      </p:sp>
      <p:sp>
        <p:nvSpPr>
          <p:cNvPr id="2" name="TextBox 1"/>
          <p:cNvSpPr txBox="1"/>
          <p:nvPr/>
        </p:nvSpPr>
        <p:spPr>
          <a:xfrm>
            <a:off x="4713660" y="-62567"/>
            <a:ext cx="2670346" cy="584775"/>
          </a:xfrm>
          <a:prstGeom prst="rect">
            <a:avLst/>
          </a:prstGeom>
          <a:noFill/>
        </p:spPr>
        <p:txBody>
          <a:bodyPr wrap="none" rtlCol="0">
            <a:spAutoFit/>
          </a:bodyPr>
          <a:lstStyle/>
          <a:p>
            <a:r>
              <a:rPr lang="en-US" sz="3200" dirty="0" smtClean="0"/>
              <a:t>City of Squares</a:t>
            </a:r>
            <a:endParaRPr lang="en-US" sz="3200" dirty="0"/>
          </a:p>
        </p:txBody>
      </p:sp>
    </p:spTree>
    <p:extLst>
      <p:ext uri="{BB962C8B-B14F-4D97-AF65-F5344CB8AC3E}">
        <p14:creationId xmlns:p14="http://schemas.microsoft.com/office/powerpoint/2010/main" val="2463290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20815" y="985449"/>
            <a:ext cx="7622609" cy="5361209"/>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934" y="855795"/>
            <a:ext cx="3745881" cy="3818563"/>
          </a:xfrm>
          <a:prstGeom prst="rect">
            <a:avLst/>
          </a:prstGeom>
        </p:spPr>
      </p:pic>
      <p:sp>
        <p:nvSpPr>
          <p:cNvPr id="4" name="TextBox 3"/>
          <p:cNvSpPr txBox="1"/>
          <p:nvPr/>
        </p:nvSpPr>
        <p:spPr>
          <a:xfrm>
            <a:off x="4511843" y="114300"/>
            <a:ext cx="2820965" cy="584775"/>
          </a:xfrm>
          <a:prstGeom prst="rect">
            <a:avLst/>
          </a:prstGeom>
          <a:noFill/>
        </p:spPr>
        <p:txBody>
          <a:bodyPr wrap="none" rtlCol="0">
            <a:spAutoFit/>
          </a:bodyPr>
          <a:lstStyle/>
          <a:p>
            <a:r>
              <a:rPr lang="en-US" sz="3200" dirty="0" smtClean="0"/>
              <a:t>Filling in Boston</a:t>
            </a:r>
            <a:endParaRPr lang="en-US" sz="3200" dirty="0"/>
          </a:p>
        </p:txBody>
      </p:sp>
    </p:spTree>
    <p:extLst>
      <p:ext uri="{BB962C8B-B14F-4D97-AF65-F5344CB8AC3E}">
        <p14:creationId xmlns:p14="http://schemas.microsoft.com/office/powerpoint/2010/main" val="23383732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Map of Boston in 177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9257" y="297774"/>
            <a:ext cx="2999072" cy="20243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bostongeology.com/boston/casestudies/fillingbackbay/images/large/modbostonoverla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851" y="3462079"/>
            <a:ext cx="3290269" cy="29391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bostongeology.com/boston/casestudies/fillingbackbay/images/large/cuttingdownbeaconhil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25495" y="3462079"/>
            <a:ext cx="3797540" cy="28045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arly Boston map of Mill Pond, circa 177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41054" y="713183"/>
            <a:ext cx="2552944" cy="25529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bostongeology.com/boston/casestudies/fillingbackbay/images/large/mapboston1640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5095" y="685800"/>
            <a:ext cx="3597782" cy="2332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7473" y="51368"/>
            <a:ext cx="4268669" cy="584775"/>
          </a:xfrm>
          <a:prstGeom prst="rect">
            <a:avLst/>
          </a:prstGeom>
          <a:solidFill>
            <a:schemeClr val="bg1"/>
          </a:solidFill>
        </p:spPr>
        <p:txBody>
          <a:bodyPr wrap="none" rtlCol="0">
            <a:spAutoFit/>
          </a:bodyPr>
          <a:lstStyle/>
          <a:p>
            <a:r>
              <a:rPr lang="en-US" sz="3200" dirty="0" smtClean="0"/>
              <a:t>How Boston Lost Its Hills</a:t>
            </a:r>
            <a:endParaRPr lang="en-US" sz="3200" dirty="0"/>
          </a:p>
        </p:txBody>
      </p:sp>
      <p:sp>
        <p:nvSpPr>
          <p:cNvPr id="4" name="TextBox 3"/>
          <p:cNvSpPr txBox="1"/>
          <p:nvPr/>
        </p:nvSpPr>
        <p:spPr>
          <a:xfrm>
            <a:off x="7673355" y="2792992"/>
            <a:ext cx="1516569" cy="338554"/>
          </a:xfrm>
          <a:prstGeom prst="rect">
            <a:avLst/>
          </a:prstGeom>
          <a:noFill/>
        </p:spPr>
        <p:txBody>
          <a:bodyPr wrap="none" rtlCol="0">
            <a:spAutoFit/>
          </a:bodyPr>
          <a:lstStyle/>
          <a:p>
            <a:r>
              <a:rPr lang="en-US" sz="1600" dirty="0" err="1" smtClean="0"/>
              <a:t>Trimount</a:t>
            </a:r>
            <a:r>
              <a:rPr lang="en-US" sz="1600" dirty="0" smtClean="0"/>
              <a:t> - 1630</a:t>
            </a:r>
            <a:endParaRPr lang="en-US" sz="1600" dirty="0"/>
          </a:p>
        </p:txBody>
      </p:sp>
      <p:pic>
        <p:nvPicPr>
          <p:cNvPr id="1038" name="Picture 14" descr="Lithograph of workers cutting down Beacon Hill behind the State House by J.H. Bufford &amp; Co circa 189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27686" y="3462079"/>
            <a:ext cx="3831049" cy="2810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40182" y="6401242"/>
            <a:ext cx="3415679" cy="338554"/>
          </a:xfrm>
          <a:prstGeom prst="rect">
            <a:avLst/>
          </a:prstGeom>
          <a:noFill/>
        </p:spPr>
        <p:txBody>
          <a:bodyPr wrap="none" rtlCol="0">
            <a:spAutoFit/>
          </a:bodyPr>
          <a:lstStyle/>
          <a:p>
            <a:r>
              <a:rPr lang="en-US" sz="1600" dirty="0" smtClean="0"/>
              <a:t>Cutting down Beacon Hill – 1807-1828 </a:t>
            </a:r>
            <a:endParaRPr lang="en-US" sz="1600" dirty="0"/>
          </a:p>
        </p:txBody>
      </p:sp>
      <p:sp>
        <p:nvSpPr>
          <p:cNvPr id="6" name="TextBox 5"/>
          <p:cNvSpPr txBox="1"/>
          <p:nvPr/>
        </p:nvSpPr>
        <p:spPr>
          <a:xfrm>
            <a:off x="7632175" y="3041460"/>
            <a:ext cx="3986604" cy="338554"/>
          </a:xfrm>
          <a:prstGeom prst="rect">
            <a:avLst/>
          </a:prstGeom>
          <a:noFill/>
        </p:spPr>
        <p:txBody>
          <a:bodyPr wrap="none" rtlCol="0">
            <a:spAutoFit/>
          </a:bodyPr>
          <a:lstStyle/>
          <a:p>
            <a:r>
              <a:rPr lang="en-US" sz="1600" dirty="0" smtClean="0"/>
              <a:t>(Mt. Vernon, Beacon Hill, and Pemberton Hill)</a:t>
            </a:r>
            <a:endParaRPr lang="en-US" sz="1600" dirty="0"/>
          </a:p>
        </p:txBody>
      </p:sp>
      <p:pic>
        <p:nvPicPr>
          <p:cNvPr id="2050" name="Picture 2" descr="Trimount in 1630, painting by Samuel Lancaster Gerry, circa 183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231104" y="1488884"/>
            <a:ext cx="285750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948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558" y="34949"/>
            <a:ext cx="3129768" cy="584775"/>
          </a:xfrm>
          <a:prstGeom prst="rect">
            <a:avLst/>
          </a:prstGeom>
          <a:noFill/>
        </p:spPr>
        <p:txBody>
          <a:bodyPr wrap="none" rtlCol="0">
            <a:spAutoFit/>
          </a:bodyPr>
          <a:lstStyle/>
          <a:p>
            <a:r>
              <a:rPr lang="en-US" sz="3200" dirty="0" smtClean="0"/>
              <a:t>Filling in Back Bay</a:t>
            </a:r>
            <a:endParaRPr lang="en-US" sz="3200" dirty="0"/>
          </a:p>
        </p:txBody>
      </p:sp>
      <p:pic>
        <p:nvPicPr>
          <p:cNvPr id="3" name="Picture 4" descr="http://bostongeology.com/boston/casestudies/fillingbackbay/images/large/anninandsmith182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945" y="185200"/>
            <a:ext cx="4125245" cy="31901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p depicting the Back Bay Dam, circa 18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723" y="3567113"/>
            <a:ext cx="30480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ostongeology.com/boston/casestudies/fillingbackbay/images/large/steamshovelinquarry.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25658" y="862603"/>
            <a:ext cx="28575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ostongeology.com/boston/casestudies/fillingbackbay/images/large/graveltrai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55670" y="3352301"/>
            <a:ext cx="3908427" cy="22006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47483" y="2814740"/>
            <a:ext cx="3724802" cy="276999"/>
          </a:xfrm>
          <a:prstGeom prst="rect">
            <a:avLst/>
          </a:prstGeom>
        </p:spPr>
        <p:txBody>
          <a:bodyPr wrap="none">
            <a:spAutoFit/>
          </a:bodyPr>
          <a:lstStyle/>
          <a:p>
            <a:r>
              <a:rPr lang="en-US" sz="1200" i="1" dirty="0">
                <a:solidFill>
                  <a:srgbClr val="000000"/>
                </a:solidFill>
              </a:rPr>
              <a:t>A steam shovel digging out gravel in Needham (~1860's).</a:t>
            </a:r>
            <a:endParaRPr lang="en-US" sz="1200" dirty="0"/>
          </a:p>
        </p:txBody>
      </p:sp>
      <p:sp>
        <p:nvSpPr>
          <p:cNvPr id="5" name="Rectangle 4"/>
          <p:cNvSpPr/>
          <p:nvPr/>
        </p:nvSpPr>
        <p:spPr>
          <a:xfrm>
            <a:off x="8642563" y="5670343"/>
            <a:ext cx="3167855" cy="276999"/>
          </a:xfrm>
          <a:prstGeom prst="rect">
            <a:avLst/>
          </a:prstGeom>
        </p:spPr>
        <p:txBody>
          <a:bodyPr wrap="none">
            <a:spAutoFit/>
          </a:bodyPr>
          <a:lstStyle/>
          <a:p>
            <a:r>
              <a:rPr lang="en-US" sz="1200" i="1" dirty="0">
                <a:solidFill>
                  <a:srgbClr val="000000"/>
                </a:solidFill>
              </a:rPr>
              <a:t>A gravel train in a Needham gravel pit (~1860's)</a:t>
            </a:r>
            <a:endParaRPr lang="en-US" sz="1200" dirty="0"/>
          </a:p>
        </p:txBody>
      </p:sp>
      <p:pic>
        <p:nvPicPr>
          <p:cNvPr id="2056" name="Picture 8" descr="http://bostongeology.com/boston/casestudies/fillingbackbay/images/large/millda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47084" y="688998"/>
            <a:ext cx="3175329" cy="207510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upload.wikimedia.org/wikipedia/commons/thumb/9/9d/Plymouth_Rock%2C_Plymouth%2C_MA%2C_jjron_03.05.2012.jpg/1920px-Plymouth_Rock%2C_Plymouth%2C_MA%2C_jjron_03.05.201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13040" y="5276313"/>
            <a:ext cx="2119037" cy="13420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01244" y="6626498"/>
            <a:ext cx="3742628" cy="276999"/>
          </a:xfrm>
          <a:prstGeom prst="rect">
            <a:avLst/>
          </a:prstGeom>
          <a:noFill/>
        </p:spPr>
        <p:txBody>
          <a:bodyPr wrap="none" rtlCol="0">
            <a:spAutoFit/>
          </a:bodyPr>
          <a:lstStyle/>
          <a:p>
            <a:r>
              <a:rPr lang="en-US" sz="1200" dirty="0" smtClean="0"/>
              <a:t>Plymouth Rock – an erratic left over from the last Ice Age</a:t>
            </a:r>
            <a:endParaRPr lang="en-US" sz="1200" dirty="0"/>
          </a:p>
        </p:txBody>
      </p:sp>
      <p:pic>
        <p:nvPicPr>
          <p:cNvPr id="2062" name="Picture 14" descr="Geologic History - North Shore Glacial Feature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88870" y="2896337"/>
            <a:ext cx="3429957" cy="230885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Erosion and Deposition by Glaciers | CK-12 Foundati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76229" y="5096479"/>
            <a:ext cx="2309076" cy="163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520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5085" y="144378"/>
            <a:ext cx="9906000" cy="6641885"/>
          </a:xfrm>
          <a:prstGeom prst="rect">
            <a:avLst/>
          </a:prstGeom>
        </p:spPr>
      </p:pic>
    </p:spTree>
    <p:extLst>
      <p:ext uri="{BB962C8B-B14F-4D97-AF65-F5344CB8AC3E}">
        <p14:creationId xmlns:p14="http://schemas.microsoft.com/office/powerpoint/2010/main" val="2077616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6201" y="121920"/>
            <a:ext cx="3227935" cy="584775"/>
          </a:xfrm>
          <a:prstGeom prst="rect">
            <a:avLst/>
          </a:prstGeom>
          <a:noFill/>
        </p:spPr>
        <p:txBody>
          <a:bodyPr wrap="none" rtlCol="0">
            <a:spAutoFit/>
          </a:bodyPr>
          <a:lstStyle/>
          <a:p>
            <a:r>
              <a:rPr lang="en-US" sz="3200" dirty="0" smtClean="0"/>
              <a:t>The Public Garden</a:t>
            </a:r>
            <a:endParaRPr lang="en-US" sz="3200" dirty="0"/>
          </a:p>
        </p:txBody>
      </p:sp>
      <p:pic>
        <p:nvPicPr>
          <p:cNvPr id="11266" name="Picture 2" descr="https://upload.wikimedia.org/wikipedia/commons/3/35/1850_PublicGarden_BirdsEyeView_Boston_byJohnBachman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587" y="780416"/>
            <a:ext cx="4235614" cy="250465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upload.wikimedia.org/wikipedia/commons/7/76/1899_BostonCommon_map_byAEDowns_BP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587" y="3765840"/>
            <a:ext cx="4235614" cy="24974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4443" y="3285067"/>
            <a:ext cx="4057201" cy="338554"/>
          </a:xfrm>
          <a:prstGeom prst="rect">
            <a:avLst/>
          </a:prstGeom>
          <a:noFill/>
        </p:spPr>
        <p:txBody>
          <a:bodyPr wrap="none" rtlCol="0">
            <a:spAutoFit/>
          </a:bodyPr>
          <a:lstStyle/>
          <a:p>
            <a:r>
              <a:rPr lang="en-US" sz="1600" dirty="0" smtClean="0"/>
              <a:t>Public Garden 1850’s – foreground is mud flats</a:t>
            </a:r>
            <a:endParaRPr lang="en-US" sz="1600" dirty="0"/>
          </a:p>
        </p:txBody>
      </p:sp>
      <p:sp>
        <p:nvSpPr>
          <p:cNvPr id="7" name="TextBox 6"/>
          <p:cNvSpPr txBox="1"/>
          <p:nvPr/>
        </p:nvSpPr>
        <p:spPr>
          <a:xfrm>
            <a:off x="328345" y="6337690"/>
            <a:ext cx="4100097" cy="338554"/>
          </a:xfrm>
          <a:prstGeom prst="rect">
            <a:avLst/>
          </a:prstGeom>
          <a:noFill/>
        </p:spPr>
        <p:txBody>
          <a:bodyPr wrap="none" rtlCol="0">
            <a:spAutoFit/>
          </a:bodyPr>
          <a:lstStyle/>
          <a:p>
            <a:r>
              <a:rPr lang="en-US" sz="1600" dirty="0" smtClean="0"/>
              <a:t>Public Garden 1890’s – Back Bay is now filled in</a:t>
            </a:r>
            <a:endParaRPr lang="en-US" sz="1600" dirty="0"/>
          </a:p>
        </p:txBody>
      </p:sp>
      <p:pic>
        <p:nvPicPr>
          <p:cNvPr id="11270" name="Picture 6" descr="https://upload.wikimedia.org/wikipedia/commons/thumb/5/59/2017_Boston_Public_Garden_Swan_Boats_from_west_closeup.jpg/1920px-2017_Boston_Public_Garden_Swan_Boats_from_west_closeu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09442" y="695326"/>
            <a:ext cx="4119555" cy="258974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Public Garden, Bosto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50057" y="2867273"/>
            <a:ext cx="4347259" cy="3260444"/>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Boston Public Garden – History of Boston and Beyon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66214" y="4933847"/>
            <a:ext cx="3760399" cy="1876527"/>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Massachusetts unveils new attractions for tourists in 2018 - INDIA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50057" y="1049158"/>
            <a:ext cx="3441065" cy="1464283"/>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Exploring The Public Garden | The Boxer Bosto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385504" y="3285067"/>
            <a:ext cx="2627969" cy="175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058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5307" y="81280"/>
            <a:ext cx="4246034" cy="584775"/>
          </a:xfrm>
          <a:prstGeom prst="rect">
            <a:avLst/>
          </a:prstGeom>
          <a:noFill/>
        </p:spPr>
        <p:txBody>
          <a:bodyPr wrap="none" rtlCol="0">
            <a:spAutoFit/>
          </a:bodyPr>
          <a:lstStyle/>
          <a:p>
            <a:r>
              <a:rPr lang="en-US" sz="3200" dirty="0" smtClean="0"/>
              <a:t>Make Way For Ducklings</a:t>
            </a:r>
            <a:endParaRPr lang="en-US" sz="3200" dirty="0"/>
          </a:p>
        </p:txBody>
      </p:sp>
      <p:pic>
        <p:nvPicPr>
          <p:cNvPr id="5122" name="Picture 2" descr="Artist Cages 'Make Way for Ducklings' Statue To Protest Child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84767" y="4245278"/>
            <a:ext cx="4826585" cy="22106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ucklings' in drag; a Silverman sampler; and 'A Black Women'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538" y="184013"/>
            <a:ext cx="3170683" cy="24616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ke Way for Ducklings statues sport masks in St. Patrick's Day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18141" y="284480"/>
            <a:ext cx="3437426" cy="193304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The &quot;Make Way for Ducklings&quot; Statues Just Turned 3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73888" y="692609"/>
            <a:ext cx="4772608" cy="318173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Dressing up the Ducks: Intended Photo Book Would Look at Iconic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8693" y="4215341"/>
            <a:ext cx="3152500" cy="255217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Birds of a feather fly, walk, dress together – Boston Heral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64608" y="2162961"/>
            <a:ext cx="3890959" cy="185028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Make Way For Ducklings in Spring Bonnets - Boston Photograph by ..."/>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6335" y="2424946"/>
            <a:ext cx="2730500" cy="1820333"/>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Make Way for Ducklings - A2Z Science &amp; Learning Stor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80991" y="4553729"/>
            <a:ext cx="3103776" cy="2122207"/>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Make Way For Ducklings - By Robert McCloskey (Hardcover) : Target"/>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3508222" y="2582808"/>
            <a:ext cx="2025227" cy="2661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1193" y="6506659"/>
            <a:ext cx="1753300" cy="338554"/>
          </a:xfrm>
          <a:prstGeom prst="rect">
            <a:avLst/>
          </a:prstGeom>
          <a:noFill/>
        </p:spPr>
        <p:txBody>
          <a:bodyPr wrap="none" rtlCol="0">
            <a:spAutoFit/>
          </a:bodyPr>
          <a:lstStyle/>
          <a:p>
            <a:r>
              <a:rPr lang="en-US" sz="1600" dirty="0" smtClean="0"/>
              <a:t>Artist Nancy </a:t>
            </a:r>
            <a:r>
              <a:rPr lang="en-US" sz="1600" dirty="0" err="1" smtClean="0"/>
              <a:t>Schön</a:t>
            </a:r>
            <a:endParaRPr lang="en-US" sz="1600" dirty="0"/>
          </a:p>
        </p:txBody>
      </p:sp>
    </p:spTree>
    <p:extLst>
      <p:ext uri="{BB962C8B-B14F-4D97-AF65-F5344CB8AC3E}">
        <p14:creationId xmlns:p14="http://schemas.microsoft.com/office/powerpoint/2010/main" val="38858014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3992" y="10727"/>
            <a:ext cx="3734356" cy="584775"/>
          </a:xfrm>
          <a:prstGeom prst="rect">
            <a:avLst/>
          </a:prstGeom>
          <a:noFill/>
        </p:spPr>
        <p:txBody>
          <a:bodyPr wrap="none" rtlCol="0">
            <a:spAutoFit/>
          </a:bodyPr>
          <a:lstStyle/>
          <a:p>
            <a:r>
              <a:rPr lang="en-US" sz="3200" dirty="0" smtClean="0"/>
              <a:t>Public Transportation</a:t>
            </a:r>
            <a:endParaRPr lang="en-US" sz="3200" dirty="0"/>
          </a:p>
        </p:txBody>
      </p:sp>
      <p:pic>
        <p:nvPicPr>
          <p:cNvPr id="3" name="Picture 2" descr="horse drawn carriages in bost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575" y="657718"/>
            <a:ext cx="5337598" cy="3367274"/>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Trolley at Tremont and Park in 1800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454" y="3419297"/>
            <a:ext cx="4111625" cy="333668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Park Street station construction in 1890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10296" y="70242"/>
            <a:ext cx="3088850" cy="4239043"/>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Boston elevated rail at sullivan station in 19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6047" y="3815522"/>
            <a:ext cx="3650827" cy="28878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7129" y="806027"/>
            <a:ext cx="2839239" cy="369332"/>
          </a:xfrm>
          <a:prstGeom prst="rect">
            <a:avLst/>
          </a:prstGeom>
          <a:noFill/>
        </p:spPr>
        <p:txBody>
          <a:bodyPr wrap="none" rtlCol="0">
            <a:spAutoFit/>
          </a:bodyPr>
          <a:lstStyle/>
          <a:p>
            <a:r>
              <a:rPr lang="en-US" dirty="0" smtClean="0">
                <a:solidFill>
                  <a:schemeClr val="bg1"/>
                </a:solidFill>
              </a:rPr>
              <a:t>The Omnibus – 1850s-1880s</a:t>
            </a:r>
            <a:endParaRPr lang="en-US" dirty="0">
              <a:solidFill>
                <a:schemeClr val="bg1"/>
              </a:solidFill>
            </a:endParaRPr>
          </a:p>
        </p:txBody>
      </p:sp>
      <p:sp>
        <p:nvSpPr>
          <p:cNvPr id="8" name="TextBox 7"/>
          <p:cNvSpPr txBox="1"/>
          <p:nvPr/>
        </p:nvSpPr>
        <p:spPr>
          <a:xfrm>
            <a:off x="1001636" y="3752272"/>
            <a:ext cx="2722027" cy="369332"/>
          </a:xfrm>
          <a:prstGeom prst="rect">
            <a:avLst/>
          </a:prstGeom>
          <a:noFill/>
        </p:spPr>
        <p:txBody>
          <a:bodyPr wrap="none" rtlCol="0">
            <a:spAutoFit/>
          </a:bodyPr>
          <a:lstStyle/>
          <a:p>
            <a:r>
              <a:rPr lang="en-US" dirty="0" smtClean="0">
                <a:solidFill>
                  <a:schemeClr val="bg1"/>
                </a:solidFill>
              </a:rPr>
              <a:t>Electric Street Cars – 1890s</a:t>
            </a:r>
            <a:endParaRPr lang="en-US" dirty="0">
              <a:solidFill>
                <a:schemeClr val="bg1"/>
              </a:solidFill>
            </a:endParaRPr>
          </a:p>
        </p:txBody>
      </p:sp>
      <p:sp>
        <p:nvSpPr>
          <p:cNvPr id="9" name="TextBox 8"/>
          <p:cNvSpPr txBox="1"/>
          <p:nvPr/>
        </p:nvSpPr>
        <p:spPr>
          <a:xfrm>
            <a:off x="8818880" y="770166"/>
            <a:ext cx="2855672" cy="923330"/>
          </a:xfrm>
          <a:prstGeom prst="rect">
            <a:avLst/>
          </a:prstGeom>
          <a:noFill/>
        </p:spPr>
        <p:txBody>
          <a:bodyPr wrap="square" rtlCol="0">
            <a:spAutoFit/>
          </a:bodyPr>
          <a:lstStyle/>
          <a:p>
            <a:pPr algn="r"/>
            <a:r>
              <a:rPr lang="en-US" dirty="0" smtClean="0">
                <a:solidFill>
                  <a:schemeClr val="bg1"/>
                </a:solidFill>
              </a:rPr>
              <a:t>Constructing Tremont Street Subway Tunnel – finished 1897</a:t>
            </a:r>
            <a:endParaRPr lang="en-US" dirty="0">
              <a:solidFill>
                <a:schemeClr val="bg1"/>
              </a:solidFill>
            </a:endParaRPr>
          </a:p>
        </p:txBody>
      </p:sp>
      <p:sp>
        <p:nvSpPr>
          <p:cNvPr id="10" name="TextBox 9"/>
          <p:cNvSpPr txBox="1"/>
          <p:nvPr/>
        </p:nvSpPr>
        <p:spPr>
          <a:xfrm>
            <a:off x="5140958" y="3939953"/>
            <a:ext cx="3280385" cy="369332"/>
          </a:xfrm>
          <a:prstGeom prst="rect">
            <a:avLst/>
          </a:prstGeom>
          <a:noFill/>
        </p:spPr>
        <p:txBody>
          <a:bodyPr wrap="none" rtlCol="0">
            <a:spAutoFit/>
          </a:bodyPr>
          <a:lstStyle/>
          <a:p>
            <a:r>
              <a:rPr lang="en-US" dirty="0" smtClean="0">
                <a:solidFill>
                  <a:schemeClr val="bg1"/>
                </a:solidFill>
              </a:rPr>
              <a:t>Boston Elevated Railway – 1910’s</a:t>
            </a:r>
            <a:endParaRPr lang="en-US" dirty="0">
              <a:solidFill>
                <a:schemeClr val="bg1"/>
              </a:solidFill>
            </a:endParaRPr>
          </a:p>
        </p:txBody>
      </p:sp>
      <p:pic>
        <p:nvPicPr>
          <p:cNvPr id="15368" name="Picture 8" descr="MBTA.sv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11170" y="768472"/>
            <a:ext cx="2489155" cy="2489155"/>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ttps://upload.wikimedia.org/wikipedia/commons/4/4e/Platforms_at_Park_Street_Station%2C_1898.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710296" y="4448806"/>
            <a:ext cx="3407330" cy="21281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413960" y="4449670"/>
            <a:ext cx="1695755" cy="646331"/>
          </a:xfrm>
          <a:prstGeom prst="rect">
            <a:avLst/>
          </a:prstGeom>
          <a:noFill/>
        </p:spPr>
        <p:txBody>
          <a:bodyPr wrap="square" rtlCol="0">
            <a:spAutoFit/>
          </a:bodyPr>
          <a:lstStyle/>
          <a:p>
            <a:pPr algn="r"/>
            <a:r>
              <a:rPr lang="en-US" dirty="0" smtClean="0">
                <a:solidFill>
                  <a:schemeClr val="bg1"/>
                </a:solidFill>
              </a:rPr>
              <a:t>Park Street Station - 1898</a:t>
            </a:r>
            <a:endParaRPr lang="en-US" dirty="0">
              <a:solidFill>
                <a:schemeClr val="bg1"/>
              </a:solidFill>
            </a:endParaRPr>
          </a:p>
        </p:txBody>
      </p:sp>
      <p:sp>
        <p:nvSpPr>
          <p:cNvPr id="5" name="TextBox 4"/>
          <p:cNvSpPr txBox="1"/>
          <p:nvPr/>
        </p:nvSpPr>
        <p:spPr>
          <a:xfrm>
            <a:off x="5930052" y="3284204"/>
            <a:ext cx="2514406" cy="369332"/>
          </a:xfrm>
          <a:prstGeom prst="rect">
            <a:avLst/>
          </a:prstGeom>
          <a:noFill/>
        </p:spPr>
        <p:txBody>
          <a:bodyPr wrap="none" rtlCol="0">
            <a:spAutoFit/>
          </a:bodyPr>
          <a:lstStyle/>
          <a:p>
            <a:r>
              <a:rPr lang="en-US" dirty="0" smtClean="0"/>
              <a:t>MBTA incorporated 1964</a:t>
            </a:r>
            <a:endParaRPr lang="en-US" dirty="0"/>
          </a:p>
        </p:txBody>
      </p:sp>
    </p:spTree>
    <p:extLst>
      <p:ext uri="{BB962C8B-B14F-4D97-AF65-F5344CB8AC3E}">
        <p14:creationId xmlns:p14="http://schemas.microsoft.com/office/powerpoint/2010/main" val="668181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3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We Can End Boston's Transportation Nightmare | Cognoscent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83121" y="3575207"/>
            <a:ext cx="3874560" cy="3060903"/>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Jacquelyn Goddard on Twitter: &quot;Spotted this photo online: group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19042" y="345438"/>
            <a:ext cx="3347124" cy="2983125"/>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Julianlstar on Twitter: &quot;Great stuff from @omidpyc https://t.co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113" y="243607"/>
            <a:ext cx="3971884" cy="28349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63547" y="436774"/>
            <a:ext cx="413173" cy="153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63633" y="1097174"/>
            <a:ext cx="116675" cy="685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98713" y="1097174"/>
            <a:ext cx="116675" cy="685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94" name="Picture 10" descr="cough* green line *cough* patience : bost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06498" y="3453287"/>
            <a:ext cx="4350432" cy="2987297"/>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X-Men &quot;Gifted&quot; TV show discussion and speculation - Page 13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8426" y="4033"/>
            <a:ext cx="3242187" cy="16751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MBTA.sv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92154" y="1661096"/>
            <a:ext cx="1647786" cy="1647786"/>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MBTA on Twitter: &quot;We love you too, Boston! Thank you for your ..."/>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2508" y="3164461"/>
            <a:ext cx="2994297" cy="347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4090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1556" y="-53771"/>
            <a:ext cx="6153864" cy="584775"/>
          </a:xfrm>
          <a:prstGeom prst="rect">
            <a:avLst/>
          </a:prstGeom>
          <a:noFill/>
        </p:spPr>
        <p:txBody>
          <a:bodyPr wrap="none" rtlCol="0">
            <a:spAutoFit/>
          </a:bodyPr>
          <a:lstStyle/>
          <a:p>
            <a:r>
              <a:rPr lang="en-US" sz="3200" dirty="0" smtClean="0"/>
              <a:t>Calf Pasture Pumping Station - 1883</a:t>
            </a:r>
            <a:endParaRPr lang="en-US" sz="3200" dirty="0"/>
          </a:p>
        </p:txBody>
      </p:sp>
      <p:pic>
        <p:nvPicPr>
          <p:cNvPr id="3076" name="Picture 4" descr="https://assets.atlasobscura.com/media/W1siZiIsInVwbG9hZHMvcGxhY2VfaW1hZ2VzLzQ4NWYyZTE3LTJkZmMtNDRiMy05ZTg4LTUzMDU2ZTgyNzQxN2JmOWY4Mzk3MTE4MGY2ODRmZV9Cb3N0b25NQV9DYWxmUGFzdHVyZVB1bXBpbmdTdGF0aW9uQ29tcGxleC5qcGciXSxbInAiLCJ0aHVtYiIsIjEyMDB4PiJdLFsicCIsImNvbnZlcnQiLCItcXVhbGl0eSA4MSAtYXV0by1vcmllbnQiXV0/BostonMA_CalfPasturePumpingStationComplex.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9094" y="615744"/>
            <a:ext cx="6556799" cy="26717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assets.atlasobscura.com/media/W1siZiIsInVwbG9hZHMvcGxhY2VfaW1hZ2VzL2UzODdlYzI1LTVkOTktNDY4ZS04ODg0LWIzZTg5OTczYzg5YzcwMzQ1ZTNlYWZlOThjM2ZlMF9MUk1fRVhQT1JUXzIwMTgwNzAxXzE1NDc1MS5qcGciXSxbInAiLCJ0aHVtYiIsIjEyMDB4PiJdLFsicCIsImNvbnZlcnQiLCItcXVhbGl0eSA4MSAtYXV0by1vcmllbnQiXV0/LRM_EXPORT_20180701_1547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2483" y="526635"/>
            <a:ext cx="3947723" cy="296079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istories of the Calf Pasture Pumping Stati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6313" y="4571999"/>
            <a:ext cx="120015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blogs.umb.edu/pumpingstation/files/2013/03/1956-Pumping-Station-smaller-2lbeto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57347" y="3372251"/>
            <a:ext cx="4166608" cy="249345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cpb-us-w2.wpmucdn.com/blogs.umb.edu/dist/5/1185/files/2013/04/Side-View-Main-Drainage-28nxkqd.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0292" y="3536079"/>
            <a:ext cx="3339255" cy="202517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cpb-us-w2.wpmucdn.com/blogs.umb.edu/dist/5/1185/files/2013/04/Leavitt-Engine-Main-Drainage-uonubj.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37188" y="2656190"/>
            <a:ext cx="2291623" cy="2199958"/>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cpb-us-w2.wpmucdn.com/blogs.umb.edu/dist/5/1185/files/2013/03/Map-Sewerage-commision-1e1esfv-e1454963376639.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856855" y="14241502"/>
            <a:ext cx="3820160" cy="2636836"/>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ttps://cpb-us-w2.wpmucdn.com/blogs.umb.edu/dist/5/1185/files/2013/04/Outfall-Sewers-Main-Drainage-2cdhr3v.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795555" y="3372251"/>
            <a:ext cx="5820721" cy="340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261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1918" y="0"/>
            <a:ext cx="3785211" cy="584776"/>
          </a:xfrm>
          <a:prstGeom prst="rect">
            <a:avLst/>
          </a:prstGeom>
          <a:noFill/>
        </p:spPr>
        <p:txBody>
          <a:bodyPr wrap="none" rtlCol="0">
            <a:spAutoFit/>
          </a:bodyPr>
          <a:lstStyle/>
          <a:p>
            <a:r>
              <a:rPr lang="en-US" sz="3200" dirty="0" smtClean="0"/>
              <a:t>Great Molasses Flood</a:t>
            </a:r>
            <a:endParaRPr lang="en-US" sz="32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556" y="606777"/>
            <a:ext cx="4256985" cy="381000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8044" y="1622779"/>
            <a:ext cx="3833126" cy="488244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767" y="3767666"/>
            <a:ext cx="3419122" cy="2958117"/>
          </a:xfrm>
          <a:prstGeom prst="rect">
            <a:avLst/>
          </a:prstGeom>
        </p:spPr>
      </p:pic>
      <p:pic>
        <p:nvPicPr>
          <p:cNvPr id="4" name="Picture 3"/>
          <p:cNvPicPr>
            <a:picLocks noChangeAspect="1"/>
          </p:cNvPicPr>
          <p:nvPr/>
        </p:nvPicPr>
        <p:blipFill>
          <a:blip r:embed="rId6"/>
          <a:stretch>
            <a:fillRect/>
          </a:stretch>
        </p:blipFill>
        <p:spPr>
          <a:xfrm>
            <a:off x="7831668" y="663222"/>
            <a:ext cx="4020060" cy="3152422"/>
          </a:xfrm>
          <a:prstGeom prst="rect">
            <a:avLst/>
          </a:prstGeom>
        </p:spPr>
      </p:pic>
      <p:pic>
        <p:nvPicPr>
          <p:cNvPr id="5" name="Picture 10" descr="Why the Great Molasses Flood Was So Deadly - HISTOR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14929" y="3965222"/>
            <a:ext cx="5177071" cy="2709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071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0839" y="0"/>
            <a:ext cx="2044149" cy="584775"/>
          </a:xfrm>
          <a:prstGeom prst="rect">
            <a:avLst/>
          </a:prstGeom>
          <a:noFill/>
        </p:spPr>
        <p:txBody>
          <a:bodyPr wrap="none" rtlCol="0">
            <a:spAutoFit/>
          </a:bodyPr>
          <a:lstStyle/>
          <a:p>
            <a:r>
              <a:rPr lang="en-US" sz="3200" dirty="0" smtClean="0"/>
              <a:t>The Big Dig</a:t>
            </a:r>
            <a:endParaRPr lang="en-US" sz="3200" dirty="0"/>
          </a:p>
        </p:txBody>
      </p:sp>
      <p:pic>
        <p:nvPicPr>
          <p:cNvPr id="12290" name="Picture 2" descr="Throwback Thursd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24807" y="584775"/>
            <a:ext cx="3556212" cy="297971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oston's &quot;Big Dig&qu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161" y="426708"/>
            <a:ext cx="4032391" cy="60485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8440" y="3564492"/>
            <a:ext cx="2792688" cy="369332"/>
          </a:xfrm>
          <a:prstGeom prst="rect">
            <a:avLst/>
          </a:prstGeom>
          <a:noFill/>
        </p:spPr>
        <p:txBody>
          <a:bodyPr wrap="none" rtlCol="0">
            <a:spAutoFit/>
          </a:bodyPr>
          <a:lstStyle/>
          <a:p>
            <a:r>
              <a:rPr lang="en-US" dirty="0" smtClean="0"/>
              <a:t>The Green Monster – 1980s</a:t>
            </a:r>
            <a:endParaRPr lang="en-US" dirty="0"/>
          </a:p>
        </p:txBody>
      </p:sp>
      <p:pic>
        <p:nvPicPr>
          <p:cNvPr id="12294" name="Picture 6" descr="Triumph, Tragedy Mark Boston's Big Dig Project | Construction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0695" y="3933824"/>
            <a:ext cx="3734850" cy="248851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Zakim Bridge, Boston, MA see u in 16 days Boston! Home Sweet Home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98764" y="399625"/>
            <a:ext cx="3502602" cy="58910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37878" y="6290629"/>
            <a:ext cx="1398268" cy="369332"/>
          </a:xfrm>
          <a:prstGeom prst="rect">
            <a:avLst/>
          </a:prstGeom>
          <a:noFill/>
        </p:spPr>
        <p:txBody>
          <a:bodyPr wrap="none" rtlCol="0">
            <a:spAutoFit/>
          </a:bodyPr>
          <a:lstStyle/>
          <a:p>
            <a:r>
              <a:rPr lang="en-US" dirty="0" err="1" smtClean="0"/>
              <a:t>Zakim</a:t>
            </a:r>
            <a:r>
              <a:rPr lang="en-US" dirty="0" smtClean="0"/>
              <a:t> Bridge</a:t>
            </a:r>
            <a:endParaRPr lang="en-US" dirty="0"/>
          </a:p>
        </p:txBody>
      </p:sp>
      <p:sp>
        <p:nvSpPr>
          <p:cNvPr id="6" name="TextBox 5"/>
          <p:cNvSpPr txBox="1"/>
          <p:nvPr/>
        </p:nvSpPr>
        <p:spPr>
          <a:xfrm>
            <a:off x="5400874" y="6422339"/>
            <a:ext cx="1607819" cy="369332"/>
          </a:xfrm>
          <a:prstGeom prst="rect">
            <a:avLst/>
          </a:prstGeom>
          <a:noFill/>
        </p:spPr>
        <p:txBody>
          <a:bodyPr wrap="square" rtlCol="0">
            <a:spAutoFit/>
          </a:bodyPr>
          <a:lstStyle/>
          <a:p>
            <a:r>
              <a:rPr lang="en-US" dirty="0" smtClean="0"/>
              <a:t>Construction</a:t>
            </a:r>
            <a:endParaRPr lang="en-US" dirty="0"/>
          </a:p>
        </p:txBody>
      </p:sp>
      <p:sp>
        <p:nvSpPr>
          <p:cNvPr id="7" name="TextBox 6"/>
          <p:cNvSpPr txBox="1"/>
          <p:nvPr/>
        </p:nvSpPr>
        <p:spPr>
          <a:xfrm>
            <a:off x="1853803" y="57376"/>
            <a:ext cx="803105" cy="369332"/>
          </a:xfrm>
          <a:prstGeom prst="rect">
            <a:avLst/>
          </a:prstGeom>
          <a:noFill/>
        </p:spPr>
        <p:txBody>
          <a:bodyPr wrap="none" rtlCol="0">
            <a:spAutoFit/>
          </a:bodyPr>
          <a:lstStyle/>
          <a:p>
            <a:r>
              <a:rPr lang="en-US" dirty="0" smtClean="0"/>
              <a:t>Before</a:t>
            </a:r>
            <a:endParaRPr lang="en-US" dirty="0"/>
          </a:p>
        </p:txBody>
      </p:sp>
      <p:sp>
        <p:nvSpPr>
          <p:cNvPr id="13" name="TextBox 12"/>
          <p:cNvSpPr txBox="1"/>
          <p:nvPr/>
        </p:nvSpPr>
        <p:spPr>
          <a:xfrm>
            <a:off x="1747123" y="6469542"/>
            <a:ext cx="658257" cy="369332"/>
          </a:xfrm>
          <a:prstGeom prst="rect">
            <a:avLst/>
          </a:prstGeom>
          <a:noFill/>
        </p:spPr>
        <p:txBody>
          <a:bodyPr wrap="none" rtlCol="0">
            <a:spAutoFit/>
          </a:bodyPr>
          <a:lstStyle/>
          <a:p>
            <a:r>
              <a:rPr lang="en-US" dirty="0" smtClean="0"/>
              <a:t>After</a:t>
            </a:r>
            <a:endParaRPr lang="en-US" dirty="0"/>
          </a:p>
        </p:txBody>
      </p:sp>
    </p:spTree>
    <p:extLst>
      <p:ext uri="{BB962C8B-B14F-4D97-AF65-F5344CB8AC3E}">
        <p14:creationId xmlns:p14="http://schemas.microsoft.com/office/powerpoint/2010/main" val="275964265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Boston City Hall - Wikiped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28183"/>
            <a:ext cx="4400120" cy="28298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A Love Letter to Boston's Art Deco Dunkin' Donu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82690" y="0"/>
            <a:ext cx="3709310" cy="24728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Restoration Hardware keeps building; launching new businesses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30043" y="4561532"/>
            <a:ext cx="3061957" cy="22964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85480" y="3993792"/>
            <a:ext cx="5061927" cy="2864207"/>
          </a:xfrm>
          <a:prstGeom prst="rect">
            <a:avLst/>
          </a:prstGeom>
        </p:spPr>
      </p:pic>
      <p:pic>
        <p:nvPicPr>
          <p:cNvPr id="9" name="Picture 8"/>
          <p:cNvPicPr>
            <a:picLocks noChangeAspect="1"/>
          </p:cNvPicPr>
          <p:nvPr/>
        </p:nvPicPr>
        <p:blipFill>
          <a:blip r:embed="rId6"/>
          <a:stretch>
            <a:fillRect/>
          </a:stretch>
        </p:blipFill>
        <p:spPr>
          <a:xfrm>
            <a:off x="-426907" y="1588175"/>
            <a:ext cx="3720427" cy="2586319"/>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82911" y="2325503"/>
            <a:ext cx="3409089" cy="2271839"/>
          </a:xfrm>
          <a:prstGeom prst="rect">
            <a:avLst/>
          </a:prstGeom>
        </p:spPr>
      </p:pic>
      <p:pic>
        <p:nvPicPr>
          <p:cNvPr id="4" name="Picture 4" descr="The James Blake House is the oldest house in Boston | Old house ..."/>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1"/>
            <a:ext cx="3020206" cy="20213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13484" y="0"/>
            <a:ext cx="5954231" cy="2522278"/>
          </a:xfrm>
          <a:prstGeom prst="rect">
            <a:avLst/>
          </a:prstGeom>
        </p:spPr>
      </p:pic>
      <p:sp>
        <p:nvSpPr>
          <p:cNvPr id="2" name="Rectangle 1"/>
          <p:cNvSpPr/>
          <p:nvPr/>
        </p:nvSpPr>
        <p:spPr>
          <a:xfrm>
            <a:off x="2903809" y="2198853"/>
            <a:ext cx="6073610" cy="205939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566857" y="2437863"/>
            <a:ext cx="4779448" cy="1446550"/>
          </a:xfrm>
          <a:prstGeom prst="rect">
            <a:avLst/>
          </a:prstGeom>
          <a:solidFill>
            <a:schemeClr val="bg1"/>
          </a:solidFill>
        </p:spPr>
        <p:txBody>
          <a:bodyPr wrap="none" rtlCol="0">
            <a:spAutoFit/>
          </a:bodyPr>
          <a:lstStyle/>
          <a:p>
            <a:pPr algn="ctr"/>
            <a:r>
              <a:rPr lang="en-US" sz="4400" dirty="0" smtClean="0"/>
              <a:t>Part 4: </a:t>
            </a:r>
          </a:p>
          <a:p>
            <a:pPr algn="ctr"/>
            <a:r>
              <a:rPr lang="en-US" sz="4400" dirty="0"/>
              <a:t>Boston </a:t>
            </a:r>
            <a:r>
              <a:rPr lang="en-US" sz="4400" dirty="0" smtClean="0"/>
              <a:t>Architecture</a:t>
            </a:r>
          </a:p>
        </p:txBody>
      </p:sp>
    </p:spTree>
    <p:extLst>
      <p:ext uri="{BB962C8B-B14F-4D97-AF65-F5344CB8AC3E}">
        <p14:creationId xmlns:p14="http://schemas.microsoft.com/office/powerpoint/2010/main" val="1080006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9880" y="-31601"/>
            <a:ext cx="3347190" cy="584776"/>
          </a:xfrm>
          <a:prstGeom prst="rect">
            <a:avLst/>
          </a:prstGeom>
          <a:noFill/>
        </p:spPr>
        <p:txBody>
          <a:bodyPr wrap="none" rtlCol="0">
            <a:spAutoFit/>
          </a:bodyPr>
          <a:lstStyle/>
          <a:p>
            <a:r>
              <a:rPr lang="en-US" sz="3200" dirty="0" smtClean="0"/>
              <a:t>James Blake House</a:t>
            </a:r>
            <a:endParaRPr lang="en-US" sz="3200" dirty="0"/>
          </a:p>
        </p:txBody>
      </p:sp>
      <p:pic>
        <p:nvPicPr>
          <p:cNvPr id="3" name="Picture 4" descr="The James Blake House is the oldest house in Boston | Old house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1166" y="696863"/>
            <a:ext cx="3968718" cy="26562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96883" y="2734961"/>
            <a:ext cx="3738607" cy="523220"/>
          </a:xfrm>
          <a:prstGeom prst="rect">
            <a:avLst/>
          </a:prstGeom>
        </p:spPr>
        <p:txBody>
          <a:bodyPr wrap="square">
            <a:spAutoFit/>
          </a:bodyPr>
          <a:lstStyle/>
          <a:p>
            <a:r>
              <a:rPr lang="en-US" sz="1400" dirty="0"/>
              <a:t>The house is one of only a few examples of West England country framing in the United States.</a:t>
            </a:r>
          </a:p>
        </p:txBody>
      </p:sp>
      <p:pic>
        <p:nvPicPr>
          <p:cNvPr id="1026" name="Picture 2" descr="http://www.dorchesterhistoricalsociety.org/images/blake20house20postcar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34674" y="3652009"/>
            <a:ext cx="4280028" cy="27134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orchesterhistoricalsociety.org/images/blake20house20174820plan20croppe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8697" y="840551"/>
            <a:ext cx="1808853" cy="27211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orchesterhistoricalsociety.org/images/blake20house20framin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96883" y="120106"/>
            <a:ext cx="3441513" cy="25172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63653" y="3584595"/>
            <a:ext cx="3197221" cy="523220"/>
          </a:xfrm>
          <a:prstGeom prst="rect">
            <a:avLst/>
          </a:prstGeom>
        </p:spPr>
        <p:txBody>
          <a:bodyPr wrap="square">
            <a:spAutoFit/>
          </a:bodyPr>
          <a:lstStyle/>
          <a:p>
            <a:r>
              <a:rPr lang="en-US" sz="1400" dirty="0">
                <a:solidFill>
                  <a:srgbClr val="333333"/>
                </a:solidFill>
              </a:rPr>
              <a:t>The 1748 division plan shows the first known illustration of the Blake House</a:t>
            </a:r>
            <a:endParaRPr lang="en-US" sz="1400" dirty="0"/>
          </a:p>
        </p:txBody>
      </p:sp>
      <p:pic>
        <p:nvPicPr>
          <p:cNvPr id="1032" name="Picture 8" descr="http://www.dorchesterhistoricalsociety.org/images/blake20house20hypothectical20appearance.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9070" y="3418548"/>
            <a:ext cx="3771900" cy="27432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7823" y="6188916"/>
            <a:ext cx="3100137" cy="523220"/>
          </a:xfrm>
          <a:prstGeom prst="rect">
            <a:avLst/>
          </a:prstGeom>
        </p:spPr>
        <p:txBody>
          <a:bodyPr wrap="square">
            <a:spAutoFit/>
          </a:bodyPr>
          <a:lstStyle/>
          <a:p>
            <a:r>
              <a:rPr lang="en-US" sz="1400" dirty="0">
                <a:solidFill>
                  <a:srgbClr val="333333"/>
                </a:solidFill>
              </a:rPr>
              <a:t>Probable appearance of the James Blake House when it was built in 1661.</a:t>
            </a:r>
            <a:endParaRPr lang="en-US" sz="1400" dirty="0"/>
          </a:p>
        </p:txBody>
      </p:sp>
      <p:sp>
        <p:nvSpPr>
          <p:cNvPr id="7" name="Rectangle 6"/>
          <p:cNvSpPr/>
          <p:nvPr/>
        </p:nvSpPr>
        <p:spPr>
          <a:xfrm>
            <a:off x="9244055" y="6396201"/>
            <a:ext cx="1601721" cy="307777"/>
          </a:xfrm>
          <a:prstGeom prst="rect">
            <a:avLst/>
          </a:prstGeom>
        </p:spPr>
        <p:txBody>
          <a:bodyPr wrap="none">
            <a:spAutoFit/>
          </a:bodyPr>
          <a:lstStyle/>
          <a:p>
            <a:r>
              <a:rPr lang="en-US" sz="1400" dirty="0">
                <a:solidFill>
                  <a:srgbClr val="333333"/>
                </a:solidFill>
              </a:rPr>
              <a:t>Postcard circa 1920</a:t>
            </a:r>
            <a:endParaRPr lang="en-US" sz="1400" dirty="0"/>
          </a:p>
        </p:txBody>
      </p:sp>
      <p:pic>
        <p:nvPicPr>
          <p:cNvPr id="1034" name="Picture 10" descr="File:James Blake House, Dorchester, Massachusetts - interior.JPG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68570" y="4202493"/>
            <a:ext cx="1622190" cy="21629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arret, northwest end - James Blake House, 735 Columbia Road ..."/>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62662" y="5049523"/>
            <a:ext cx="2298212" cy="16626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95849" y="411256"/>
            <a:ext cx="1745715" cy="369332"/>
          </a:xfrm>
          <a:prstGeom prst="rect">
            <a:avLst/>
          </a:prstGeom>
          <a:noFill/>
        </p:spPr>
        <p:txBody>
          <a:bodyPr wrap="none" rtlCol="0">
            <a:spAutoFit/>
          </a:bodyPr>
          <a:lstStyle/>
          <a:p>
            <a:r>
              <a:rPr lang="en-US" dirty="0" smtClean="0"/>
              <a:t>Dorchester 1661</a:t>
            </a:r>
            <a:endParaRPr lang="en-US" dirty="0"/>
          </a:p>
        </p:txBody>
      </p:sp>
    </p:spTree>
    <p:extLst>
      <p:ext uri="{BB962C8B-B14F-4D97-AF65-F5344CB8AC3E}">
        <p14:creationId xmlns:p14="http://schemas.microsoft.com/office/powerpoint/2010/main" val="20782895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5058" y="94115"/>
            <a:ext cx="5558958" cy="584775"/>
          </a:xfrm>
          <a:prstGeom prst="rect">
            <a:avLst/>
          </a:prstGeom>
          <a:noFill/>
        </p:spPr>
        <p:txBody>
          <a:bodyPr wrap="none" rtlCol="0">
            <a:spAutoFit/>
          </a:bodyPr>
          <a:lstStyle/>
          <a:p>
            <a:r>
              <a:rPr lang="en-US" sz="3200" dirty="0" smtClean="0"/>
              <a:t>Royall House and Slave Quarters</a:t>
            </a:r>
            <a:endParaRPr lang="en-US" sz="3200" dirty="0"/>
          </a:p>
        </p:txBody>
      </p:sp>
      <p:pic>
        <p:nvPicPr>
          <p:cNvPr id="4100" name="Picture 4" descr="RHA PHOTO COLLECTION006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130" y="3512778"/>
            <a:ext cx="3489993" cy="26209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onjectural drawing by Gerry Foster, illustrating possible uses of spaces in the Slave Quart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1595" y="3512778"/>
            <a:ext cx="3633098" cy="273192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lavery | The Royall House and Slave Quarte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0964" y="693236"/>
            <a:ext cx="5517314" cy="243221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Q_meeting_room_with_landscape_exhibit_and_fireplace_kelliher_2013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00166" y="3590451"/>
            <a:ext cx="3814846" cy="254323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royallhouse.org/wp-content/uploads/2013/06/Copley_Mary_and_Elizabet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12046" y="94115"/>
            <a:ext cx="2263811" cy="3341419"/>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s://royallhouse.org/wp-content/uploads/2014/01/SQ_outkitchen_fireplace_kelliher_201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8499" y="1121274"/>
            <a:ext cx="2667654" cy="15761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44479" y="201836"/>
            <a:ext cx="1526380" cy="369332"/>
          </a:xfrm>
          <a:prstGeom prst="rect">
            <a:avLst/>
          </a:prstGeom>
          <a:noFill/>
        </p:spPr>
        <p:txBody>
          <a:bodyPr wrap="none" rtlCol="0">
            <a:spAutoFit/>
          </a:bodyPr>
          <a:lstStyle/>
          <a:p>
            <a:r>
              <a:rPr lang="en-US" dirty="0" smtClean="0"/>
              <a:t>Medford 1732</a:t>
            </a:r>
            <a:endParaRPr lang="en-US" dirty="0"/>
          </a:p>
        </p:txBody>
      </p:sp>
    </p:spTree>
    <p:extLst>
      <p:ext uri="{BB962C8B-B14F-4D97-AF65-F5344CB8AC3E}">
        <p14:creationId xmlns:p14="http://schemas.microsoft.com/office/powerpoint/2010/main" val="28482928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MIT Stata Center | www.usa.skanska.c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573184"/>
            <a:ext cx="4063832" cy="22848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andmark: Somerville's Prospect Hill Tow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62858" y="4100356"/>
            <a:ext cx="4946445" cy="275764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tate: Courthouse developer will be chosen before Cambridge gets ..."/>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1789305"/>
            <a:ext cx="2679857" cy="278387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entral Square's iconic murals are vanishing, with funds being ..."/>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31250" y="0"/>
            <a:ext cx="3826703" cy="18150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79857" y="0"/>
            <a:ext cx="4057651" cy="2561169"/>
          </a:xfrm>
          <a:prstGeom prst="rect">
            <a:avLst/>
          </a:prstGeom>
        </p:spPr>
      </p:pic>
      <p:pic>
        <p:nvPicPr>
          <p:cNvPr id="3074" name="Picture 2" descr="Boston triple-deckers: Everything you need to know - Curbed Bosto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39216" y="0"/>
            <a:ext cx="4401785" cy="24760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Candy Land: The History of Candy Making in Cambridge, MA ..."/>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031574" y="1670385"/>
            <a:ext cx="2209427" cy="33141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ootsie Roll Industries to Expand Cambridge Manufacturing Plant ..."/>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877801" y="4429125"/>
            <a:ext cx="3905249" cy="24288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etting to Know the Bathtub Marys of Somerville, Massachusetts ..."/>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6398514" y="-37502"/>
            <a:ext cx="2045369" cy="26168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52730" y="2463628"/>
            <a:ext cx="8019970" cy="2109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66225" y="2716105"/>
            <a:ext cx="5888984" cy="1446550"/>
          </a:xfrm>
          <a:prstGeom prst="rect">
            <a:avLst/>
          </a:prstGeom>
          <a:solidFill>
            <a:schemeClr val="bg1"/>
          </a:solidFill>
        </p:spPr>
        <p:txBody>
          <a:bodyPr wrap="none" rtlCol="0">
            <a:spAutoFit/>
          </a:bodyPr>
          <a:lstStyle/>
          <a:p>
            <a:pPr algn="ctr"/>
            <a:r>
              <a:rPr lang="en-US" sz="4400" dirty="0" smtClean="0"/>
              <a:t>Part 1: </a:t>
            </a:r>
          </a:p>
          <a:p>
            <a:pPr algn="ctr"/>
            <a:r>
              <a:rPr lang="en-US" sz="4400" dirty="0" smtClean="0"/>
              <a:t>See Sam’s Neighborhood</a:t>
            </a:r>
          </a:p>
        </p:txBody>
      </p:sp>
    </p:spTree>
    <p:extLst>
      <p:ext uri="{BB962C8B-B14F-4D97-AF65-F5344CB8AC3E}">
        <p14:creationId xmlns:p14="http://schemas.microsoft.com/office/powerpoint/2010/main" val="10493505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5667" y="257547"/>
            <a:ext cx="4740016" cy="584775"/>
          </a:xfrm>
          <a:prstGeom prst="rect">
            <a:avLst/>
          </a:prstGeom>
          <a:noFill/>
        </p:spPr>
        <p:txBody>
          <a:bodyPr wrap="none" rtlCol="0">
            <a:spAutoFit/>
          </a:bodyPr>
          <a:lstStyle/>
          <a:p>
            <a:r>
              <a:rPr lang="en-US" sz="3200" dirty="0" smtClean="0"/>
              <a:t>Massachusetts State House</a:t>
            </a:r>
            <a:endParaRPr lang="en-US" sz="3200" dirty="0"/>
          </a:p>
        </p:txBody>
      </p:sp>
      <p:sp>
        <p:nvSpPr>
          <p:cNvPr id="3" name="TextBox 2"/>
          <p:cNvSpPr txBox="1"/>
          <p:nvPr/>
        </p:nvSpPr>
        <p:spPr>
          <a:xfrm>
            <a:off x="5562600" y="768428"/>
            <a:ext cx="652743" cy="369332"/>
          </a:xfrm>
          <a:prstGeom prst="rect">
            <a:avLst/>
          </a:prstGeom>
          <a:noFill/>
        </p:spPr>
        <p:txBody>
          <a:bodyPr wrap="none" rtlCol="0">
            <a:spAutoFit/>
          </a:bodyPr>
          <a:lstStyle/>
          <a:p>
            <a:r>
              <a:rPr lang="en-US" dirty="0" smtClean="0"/>
              <a:t>1798</a:t>
            </a:r>
            <a:endParaRPr lang="en-US" dirty="0"/>
          </a:p>
        </p:txBody>
      </p:sp>
      <p:pic>
        <p:nvPicPr>
          <p:cNvPr id="18434" name="Picture 2" descr="Massachusetts State House Restor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314" y="1859340"/>
            <a:ext cx="6070022" cy="4147849"/>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Boston, Massachusetts Postcard POOLE PIANOS / State House View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98124" y="3561871"/>
            <a:ext cx="4712141" cy="3009512"/>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MA House And Senate Pass Anti-Conversion Therapy Bill | Human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70725" y="951223"/>
            <a:ext cx="4402138" cy="2476203"/>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Чарльз Балфинч.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941" y="74752"/>
            <a:ext cx="2566308" cy="33513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06351" y="1381107"/>
            <a:ext cx="3336683" cy="369332"/>
          </a:xfrm>
          <a:prstGeom prst="rect">
            <a:avLst/>
          </a:prstGeom>
          <a:noFill/>
        </p:spPr>
        <p:txBody>
          <a:bodyPr wrap="none" rtlCol="0">
            <a:spAutoFit/>
          </a:bodyPr>
          <a:lstStyle/>
          <a:p>
            <a:r>
              <a:rPr lang="en-US" dirty="0" smtClean="0"/>
              <a:t>Charles Bulfinch – Federalist Style</a:t>
            </a:r>
            <a:endParaRPr lang="en-US" dirty="0"/>
          </a:p>
        </p:txBody>
      </p:sp>
    </p:spTree>
    <p:extLst>
      <p:ext uri="{BB962C8B-B14F-4D97-AF65-F5344CB8AC3E}">
        <p14:creationId xmlns:p14="http://schemas.microsoft.com/office/powerpoint/2010/main" val="312285058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161458"/>
            <a:ext cx="3501664" cy="584775"/>
          </a:xfrm>
          <a:prstGeom prst="rect">
            <a:avLst/>
          </a:prstGeom>
          <a:noFill/>
        </p:spPr>
        <p:txBody>
          <a:bodyPr wrap="none" rtlCol="0">
            <a:spAutoFit/>
          </a:bodyPr>
          <a:lstStyle/>
          <a:p>
            <a:r>
              <a:rPr lang="en-US" sz="3200" dirty="0" smtClean="0"/>
              <a:t>Building in Back Bay</a:t>
            </a:r>
            <a:endParaRPr lang="en-US" sz="3200" dirty="0"/>
          </a:p>
        </p:txBody>
      </p:sp>
      <p:pic>
        <p:nvPicPr>
          <p:cNvPr id="11266" name="Picture 2" descr="http://www.bostongroundwater.org/uploads/2/0/5/1/20517842/edited/foundation-piling-underpinning-image.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29137" y="1314232"/>
            <a:ext cx="1653671" cy="428466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bostongroundwater.org/uploads/2/0/5/1/20517842/edited/pile-underpin-detail.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30814" y="3702387"/>
            <a:ext cx="3813175" cy="28498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bostongroundwater.org/uploads/2/0/5/1/20517842/edited/cover-photo.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481" y="921662"/>
            <a:ext cx="4855472" cy="273208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www.bostongroundwater.org/uploads/2/0/5/1/20517842/edited/bpl-mckim-grade-5-piles_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86118" y="460195"/>
            <a:ext cx="2243832" cy="3033962"/>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www.bostongroundwater.org/uploads/2/0/5/1/20517842/8834337_2_orig.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63493" y="3041650"/>
            <a:ext cx="2534513" cy="37200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9356" y="4121566"/>
            <a:ext cx="2883006" cy="1477328"/>
          </a:xfrm>
          <a:prstGeom prst="rect">
            <a:avLst/>
          </a:prstGeom>
          <a:noFill/>
        </p:spPr>
        <p:txBody>
          <a:bodyPr wrap="square" rtlCol="0">
            <a:spAutoFit/>
          </a:bodyPr>
          <a:lstStyle/>
          <a:p>
            <a:r>
              <a:rPr lang="en-US" dirty="0" smtClean="0"/>
              <a:t>“Whole forests from the State of Maine… [had] been put to service in …furnishing pilings and solid foundations.”</a:t>
            </a:r>
            <a:endParaRPr lang="en-US" dirty="0"/>
          </a:p>
        </p:txBody>
      </p:sp>
    </p:spTree>
    <p:extLst>
      <p:ext uri="{BB962C8B-B14F-4D97-AF65-F5344CB8AC3E}">
        <p14:creationId xmlns:p14="http://schemas.microsoft.com/office/powerpoint/2010/main" val="398889778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1271" y="19421"/>
            <a:ext cx="3684983" cy="584775"/>
          </a:xfrm>
          <a:prstGeom prst="rect">
            <a:avLst/>
          </a:prstGeom>
          <a:noFill/>
        </p:spPr>
        <p:txBody>
          <a:bodyPr wrap="none" rtlCol="0">
            <a:spAutoFit/>
          </a:bodyPr>
          <a:lstStyle/>
          <a:p>
            <a:r>
              <a:rPr lang="en-US" sz="3200" dirty="0" smtClean="0"/>
              <a:t>Boston Public Library</a:t>
            </a:r>
            <a:endParaRPr lang="en-US" sz="3200" dirty="0"/>
          </a:p>
        </p:txBody>
      </p:sp>
      <p:pic>
        <p:nvPicPr>
          <p:cNvPr id="12290" name="Picture 2" descr="Boston Public Library - Boston Attraction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8682" y="1744834"/>
            <a:ext cx="2896968" cy="242098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oston Public Library's “Concerts in the Courtyard – 2018 Summer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33695" y="4085438"/>
            <a:ext cx="4340225" cy="277256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Free Boston Public Library Tours | Visitor's Informat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10478" y="833448"/>
            <a:ext cx="6035444" cy="3168609"/>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Boston Public Library now offering mobile Wi-Fi hot spots - Curbed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40750" y="1018150"/>
            <a:ext cx="2866341" cy="28663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27390" y="502387"/>
            <a:ext cx="652743" cy="369332"/>
          </a:xfrm>
          <a:prstGeom prst="rect">
            <a:avLst/>
          </a:prstGeom>
          <a:noFill/>
        </p:spPr>
        <p:txBody>
          <a:bodyPr wrap="none" rtlCol="0">
            <a:spAutoFit/>
          </a:bodyPr>
          <a:lstStyle/>
          <a:p>
            <a:r>
              <a:rPr lang="en-US" dirty="0" smtClean="0"/>
              <a:t>1895</a:t>
            </a:r>
            <a:endParaRPr lang="en-US" dirty="0"/>
          </a:p>
        </p:txBody>
      </p:sp>
      <p:pic>
        <p:nvPicPr>
          <p:cNvPr id="12300" name="Picture 12" descr="Palaces for the People: The Boston Public Library, Boston, M.A.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3523" y="4187817"/>
            <a:ext cx="4564984" cy="2567804"/>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Boston Public Library entrance inscription: &quot;Free To All&quot; | Moocs ..."/>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5625" y="135704"/>
            <a:ext cx="2860675" cy="160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00372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hurch - Digital Commonwealth"/>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345248" y="3689349"/>
            <a:ext cx="2262551" cy="303338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The incredible murals of the Boston Public Library – The Humble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3028" y="708675"/>
            <a:ext cx="4285322" cy="290196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OSTON PUBLIC LIBRARY CELEBRATES 125TH ANNIVERSARY OF HISTORIC ..."/>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461250" y="933099"/>
            <a:ext cx="4730750" cy="265465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Synagogue - Digital Commonwealt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0356" y="3689348"/>
            <a:ext cx="2210194" cy="3053809"/>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ell - Digital Commonwealth"/>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86360" y="4465865"/>
            <a:ext cx="4846104" cy="2276502"/>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At Boston Public Library, art and architecture tours really stack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86771" y="260636"/>
            <a:ext cx="2666058" cy="39990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4422" y="197136"/>
            <a:ext cx="2025426" cy="369332"/>
          </a:xfrm>
          <a:prstGeom prst="rect">
            <a:avLst/>
          </a:prstGeom>
          <a:noFill/>
        </p:spPr>
        <p:txBody>
          <a:bodyPr wrap="none" rtlCol="0">
            <a:spAutoFit/>
          </a:bodyPr>
          <a:lstStyle/>
          <a:p>
            <a:r>
              <a:rPr lang="en-US" dirty="0" smtClean="0"/>
              <a:t>John Singer Sargent</a:t>
            </a:r>
            <a:endParaRPr lang="en-US" dirty="0"/>
          </a:p>
        </p:txBody>
      </p:sp>
      <p:sp>
        <p:nvSpPr>
          <p:cNvPr id="3" name="TextBox 2"/>
          <p:cNvSpPr txBox="1"/>
          <p:nvPr/>
        </p:nvSpPr>
        <p:spPr>
          <a:xfrm>
            <a:off x="8291140" y="307039"/>
            <a:ext cx="3070969" cy="369332"/>
          </a:xfrm>
          <a:prstGeom prst="rect">
            <a:avLst/>
          </a:prstGeom>
          <a:noFill/>
        </p:spPr>
        <p:txBody>
          <a:bodyPr wrap="none" rtlCol="0">
            <a:spAutoFit/>
          </a:bodyPr>
          <a:lstStyle/>
          <a:p>
            <a:r>
              <a:rPr lang="en-US" dirty="0" smtClean="0"/>
              <a:t>Triumph of Religion 1890-1919</a:t>
            </a:r>
            <a:endParaRPr lang="en-US" dirty="0"/>
          </a:p>
        </p:txBody>
      </p:sp>
    </p:spTree>
    <p:extLst>
      <p:ext uri="{BB962C8B-B14F-4D97-AF65-F5344CB8AC3E}">
        <p14:creationId xmlns:p14="http://schemas.microsoft.com/office/powerpoint/2010/main" val="89040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1673" y="0"/>
            <a:ext cx="5871479" cy="584775"/>
          </a:xfrm>
          <a:prstGeom prst="rect">
            <a:avLst/>
          </a:prstGeom>
          <a:noFill/>
        </p:spPr>
        <p:txBody>
          <a:bodyPr wrap="none" rtlCol="0">
            <a:spAutoFit/>
          </a:bodyPr>
          <a:lstStyle/>
          <a:p>
            <a:r>
              <a:rPr lang="en-US" sz="3200" dirty="0" smtClean="0"/>
              <a:t>Isabella Stewart Gardner Museum</a:t>
            </a:r>
            <a:endParaRPr lang="en-US" sz="3200" dirty="0"/>
          </a:p>
        </p:txBody>
      </p:sp>
      <p:pic>
        <p:nvPicPr>
          <p:cNvPr id="15364" name="Picture 4" descr="Isabella Stewart Gardner Museum | Brookline, M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166" y="637026"/>
            <a:ext cx="5203053" cy="3467463"/>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sabella Stewart Gardner Museum (Boston) - 2020 All You Need to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7958" y="674449"/>
            <a:ext cx="5090913" cy="3392616"/>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ourtyar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7344" y="3164144"/>
            <a:ext cx="3283427" cy="3693856"/>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Sargent, El Jaleo (article) | Khan Academ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90771" y="3845981"/>
            <a:ext cx="4301229" cy="2780967"/>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Fra Angelico, The Dormition and Assumption of the Virgin, 1430-1434, tempera on pane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7898" y="3690770"/>
            <a:ext cx="2659583" cy="2992030"/>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Isabella Stewart Gardner Museum Chapel — BOSTON'S HIDDEN SACRED SPAC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01124" y="918417"/>
            <a:ext cx="3489647" cy="2324105"/>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Boston's Isabella Stewart Gardner Museum Was Founded by a Fast ..."/>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96720" y="4223836"/>
            <a:ext cx="3368849" cy="2403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73337" y="450669"/>
            <a:ext cx="652743" cy="369332"/>
          </a:xfrm>
          <a:prstGeom prst="rect">
            <a:avLst/>
          </a:prstGeom>
          <a:noFill/>
        </p:spPr>
        <p:txBody>
          <a:bodyPr wrap="none" rtlCol="0">
            <a:spAutoFit/>
          </a:bodyPr>
          <a:lstStyle/>
          <a:p>
            <a:r>
              <a:rPr lang="en-US" dirty="0" smtClean="0"/>
              <a:t>1901</a:t>
            </a:r>
            <a:endParaRPr lang="en-US" dirty="0"/>
          </a:p>
        </p:txBody>
      </p:sp>
    </p:spTree>
    <p:extLst>
      <p:ext uri="{BB962C8B-B14F-4D97-AF65-F5344CB8AC3E}">
        <p14:creationId xmlns:p14="http://schemas.microsoft.com/office/powerpoint/2010/main" val="321514550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8413" y="-37137"/>
            <a:ext cx="2812950" cy="584775"/>
          </a:xfrm>
          <a:prstGeom prst="rect">
            <a:avLst/>
          </a:prstGeom>
          <a:noFill/>
        </p:spPr>
        <p:txBody>
          <a:bodyPr wrap="none" rtlCol="0">
            <a:spAutoFit/>
          </a:bodyPr>
          <a:lstStyle/>
          <a:p>
            <a:r>
              <a:rPr lang="en-US" sz="3200" dirty="0" smtClean="0"/>
              <a:t>Boston City Hall</a:t>
            </a:r>
          </a:p>
        </p:txBody>
      </p:sp>
      <p:pic>
        <p:nvPicPr>
          <p:cNvPr id="9218" name="Picture 2" descr="Boston City Hall Exterior Lighting – Utile Architecture &amp; Plann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7346" y="754704"/>
            <a:ext cx="4331067" cy="56143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0950" y="3697011"/>
            <a:ext cx="4409711" cy="2479814"/>
          </a:xfrm>
          <a:prstGeom prst="rect">
            <a:avLst/>
          </a:prstGeom>
        </p:spPr>
      </p:pic>
      <p:sp>
        <p:nvSpPr>
          <p:cNvPr id="4" name="TextBox 3"/>
          <p:cNvSpPr txBox="1"/>
          <p:nvPr/>
        </p:nvSpPr>
        <p:spPr>
          <a:xfrm>
            <a:off x="5449621" y="6301756"/>
            <a:ext cx="6141040" cy="369332"/>
          </a:xfrm>
          <a:prstGeom prst="rect">
            <a:avLst/>
          </a:prstGeom>
          <a:noFill/>
        </p:spPr>
        <p:txBody>
          <a:bodyPr wrap="none" rtlCol="0">
            <a:spAutoFit/>
          </a:bodyPr>
          <a:lstStyle/>
          <a:p>
            <a:r>
              <a:rPr lang="en-US" dirty="0" smtClean="0"/>
              <a:t>‘Brutalism’ – derived from the French </a:t>
            </a:r>
            <a:r>
              <a:rPr lang="en-US" i="1" dirty="0" err="1" smtClean="0"/>
              <a:t>béton</a:t>
            </a:r>
            <a:r>
              <a:rPr lang="en-US" i="1" dirty="0" smtClean="0"/>
              <a:t> brut</a:t>
            </a:r>
            <a:r>
              <a:rPr lang="en-US" dirty="0" smtClean="0"/>
              <a:t> (raw concrete)</a:t>
            </a:r>
            <a:endParaRPr lang="en-US" dirty="0"/>
          </a:p>
        </p:txBody>
      </p:sp>
      <p:pic>
        <p:nvPicPr>
          <p:cNvPr id="9220" name="Picture 4" descr="Boston City Hall - Wikipedi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00198" y="732297"/>
            <a:ext cx="5158202" cy="331735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n interior view of Boston City Hall. (Courtesy Ezra Stoller/Est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841033" y="857228"/>
            <a:ext cx="1966995" cy="271485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Boston City Hall, Architect: Kallmann McKinnell (Courtesy © Ezra Stoller/Est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00198" y="4174585"/>
            <a:ext cx="2462245" cy="19427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04948" y="385372"/>
            <a:ext cx="652743" cy="369332"/>
          </a:xfrm>
          <a:prstGeom prst="rect">
            <a:avLst/>
          </a:prstGeom>
          <a:noFill/>
        </p:spPr>
        <p:txBody>
          <a:bodyPr wrap="none" rtlCol="0">
            <a:spAutoFit/>
          </a:bodyPr>
          <a:lstStyle/>
          <a:p>
            <a:r>
              <a:rPr lang="en-US" dirty="0" smtClean="0"/>
              <a:t>1968</a:t>
            </a:r>
            <a:endParaRPr lang="en-US" dirty="0"/>
          </a:p>
        </p:txBody>
      </p:sp>
    </p:spTree>
    <p:extLst>
      <p:ext uri="{BB962C8B-B14F-4D97-AF65-F5344CB8AC3E}">
        <p14:creationId xmlns:p14="http://schemas.microsoft.com/office/powerpoint/2010/main" val="424890401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3809" y="2198853"/>
            <a:ext cx="6073610" cy="205939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 descr="Mount Auburn Cemetery MP — Halvorson | Tighe &amp; Bond Studi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282693"/>
            <a:ext cx="4180788" cy="27871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ntrance to the crypt - Picture of United First Parish Church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89068" y="-2649"/>
            <a:ext cx="3413063" cy="25566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lexandra Charita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1"/>
            <a:ext cx="2821405" cy="28214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Politicians and Harvard Miss the Mark on CARES Act | Opinion | The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70132" y="3838401"/>
            <a:ext cx="4531999" cy="30183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King's Chapel, Boston - Lost New Englan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80788" y="4070808"/>
            <a:ext cx="3489344" cy="27942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hawmut Design and Construction Transforming Historic Abbot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21404" y="-710268"/>
            <a:ext cx="5967664" cy="3264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Mount Auburn Cemetery 2.JPG - Wikimedia Common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2507072"/>
            <a:ext cx="2903808" cy="19438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03809" y="2159035"/>
            <a:ext cx="6073611" cy="2123658"/>
          </a:xfrm>
          <a:prstGeom prst="rect">
            <a:avLst/>
          </a:prstGeom>
          <a:solidFill>
            <a:schemeClr val="bg1"/>
          </a:solidFill>
        </p:spPr>
        <p:txBody>
          <a:bodyPr wrap="square" rtlCol="0">
            <a:spAutoFit/>
          </a:bodyPr>
          <a:lstStyle/>
          <a:p>
            <a:pPr algn="ctr"/>
            <a:r>
              <a:rPr lang="en-US" sz="4400" dirty="0" smtClean="0"/>
              <a:t>Part 5: </a:t>
            </a:r>
          </a:p>
          <a:p>
            <a:pPr algn="ctr"/>
            <a:r>
              <a:rPr lang="en-US" sz="4400" dirty="0" smtClean="0"/>
              <a:t>Burying Grounds of Greater Boston</a:t>
            </a:r>
          </a:p>
        </p:txBody>
      </p:sp>
      <p:pic>
        <p:nvPicPr>
          <p:cNvPr id="1030" name="Picture 6" descr="File:Copp's Hill Burying Ground, Boston - tombstone 3.JPG ..."/>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967288" y="1974079"/>
            <a:ext cx="3224712" cy="241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42469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6043" y="81991"/>
            <a:ext cx="1765227" cy="584775"/>
          </a:xfrm>
          <a:prstGeom prst="rect">
            <a:avLst/>
          </a:prstGeom>
          <a:noFill/>
        </p:spPr>
        <p:txBody>
          <a:bodyPr wrap="none" rtlCol="0">
            <a:spAutoFit/>
          </a:bodyPr>
          <a:lstStyle/>
          <a:p>
            <a:r>
              <a:rPr lang="en-US" sz="3200" dirty="0" smtClean="0"/>
              <a:t>Grave Art</a:t>
            </a:r>
            <a:endParaRPr lang="en-US" sz="3200" dirty="0"/>
          </a:p>
        </p:txBody>
      </p:sp>
      <p:sp>
        <p:nvSpPr>
          <p:cNvPr id="3" name="TextBox 2"/>
          <p:cNvSpPr txBox="1"/>
          <p:nvPr/>
        </p:nvSpPr>
        <p:spPr>
          <a:xfrm>
            <a:off x="7312082" y="4823654"/>
            <a:ext cx="4641850" cy="1754326"/>
          </a:xfrm>
          <a:prstGeom prst="rect">
            <a:avLst/>
          </a:prstGeom>
          <a:noFill/>
          <a:ln>
            <a:solidFill>
              <a:schemeClr val="tx1"/>
            </a:solidFill>
          </a:ln>
        </p:spPr>
        <p:txBody>
          <a:bodyPr wrap="square" rtlCol="0">
            <a:spAutoFit/>
          </a:bodyPr>
          <a:lstStyle/>
          <a:p>
            <a:pPr algn="ctr"/>
            <a:r>
              <a:rPr lang="en-US" sz="1400" b="1" dirty="0" smtClean="0"/>
              <a:t>Graveyard vs. Cemetery vs. Burying Ground?</a:t>
            </a:r>
          </a:p>
          <a:p>
            <a:endParaRPr lang="en-US" sz="800" dirty="0"/>
          </a:p>
          <a:p>
            <a:r>
              <a:rPr lang="en-US" sz="1400" dirty="0" smtClean="0"/>
              <a:t>Graveyard – attached to a church, consecrated ground</a:t>
            </a:r>
          </a:p>
          <a:p>
            <a:endParaRPr lang="en-US" sz="800" dirty="0" smtClean="0"/>
          </a:p>
          <a:p>
            <a:r>
              <a:rPr lang="en-US" sz="1400" dirty="0" smtClean="0"/>
              <a:t>Cemetery – not attached to a church, generally speaking a newer invention (19</a:t>
            </a:r>
            <a:r>
              <a:rPr lang="en-US" sz="1400" baseline="30000" dirty="0" smtClean="0"/>
              <a:t>th</a:t>
            </a:r>
            <a:r>
              <a:rPr lang="en-US" sz="1400" dirty="0" smtClean="0"/>
              <a:t> century), tends to be rural</a:t>
            </a:r>
            <a:endParaRPr lang="en-US" sz="1400" dirty="0"/>
          </a:p>
          <a:p>
            <a:endParaRPr lang="en-US" sz="800" dirty="0" smtClean="0"/>
          </a:p>
          <a:p>
            <a:r>
              <a:rPr lang="en-US" sz="1400" dirty="0" smtClean="0"/>
              <a:t>Burying Ground – Municipal, secular. Puritans had “burying grounds” not graveyards or cemeteries. </a:t>
            </a:r>
            <a:endParaRPr lang="en-US" sz="1400" dirty="0"/>
          </a:p>
        </p:txBody>
      </p:sp>
      <p:pic>
        <p:nvPicPr>
          <p:cNvPr id="18436" name="Picture 4" descr="Related Links | GravestonePreservation.inf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69350" y="235462"/>
            <a:ext cx="32194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NEW ENGLAND FOLKLORE: Copp's Hill Burying Ground: Grave Art, Witch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0373" y="403403"/>
            <a:ext cx="4302476" cy="322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9581" y="3705591"/>
            <a:ext cx="4548361" cy="400110"/>
          </a:xfrm>
          <a:prstGeom prst="rect">
            <a:avLst/>
          </a:prstGeom>
          <a:noFill/>
        </p:spPr>
        <p:txBody>
          <a:bodyPr wrap="none" rtlCol="0">
            <a:spAutoFit/>
          </a:bodyPr>
          <a:lstStyle/>
          <a:p>
            <a:r>
              <a:rPr lang="en-US" sz="2000" i="1" dirty="0" smtClean="0"/>
              <a:t>Memento </a:t>
            </a:r>
            <a:r>
              <a:rPr lang="en-US" sz="2000" i="1" dirty="0" err="1" smtClean="0"/>
              <a:t>mori</a:t>
            </a:r>
            <a:r>
              <a:rPr lang="en-US" sz="2000" i="1" dirty="0" smtClean="0"/>
              <a:t> </a:t>
            </a:r>
            <a:r>
              <a:rPr lang="en-US" sz="2000" dirty="0" smtClean="0"/>
              <a:t>– remember, </a:t>
            </a:r>
            <a:r>
              <a:rPr lang="en-US" sz="2000" b="1" dirty="0" smtClean="0"/>
              <a:t>you</a:t>
            </a:r>
            <a:r>
              <a:rPr lang="en-US" sz="2000" dirty="0" smtClean="0"/>
              <a:t> will die. </a:t>
            </a:r>
            <a:endParaRPr lang="en-US" sz="2000" dirty="0"/>
          </a:p>
        </p:txBody>
      </p:sp>
      <p:pic>
        <p:nvPicPr>
          <p:cNvPr id="18440" name="Picture 8" descr="https://upload.wikimedia.org/wikipedia/commons/thumb/b/b7/LoisWitham_d1800_Rockport_CROP.jpg/1920px-LoisWitham_d1800_Rockport_CRO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985" y="4199709"/>
            <a:ext cx="3360061" cy="2385294"/>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https://upload.wikimedia.org/wikipedia/commons/9/90/The_Burying_Point%2C_Salem_%28493768%29_%2811362885626%29_Crop.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1492" y="726111"/>
            <a:ext cx="4433180" cy="2200674"/>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https://upload.wikimedia.org/wikipedia/commons/thumb/b/bf/Elizabeth_Hurd_headstone_%2836088%29.jpg/1920px-Elizabeth_Hurd_headstone_%2836088%2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3858" y="4218387"/>
            <a:ext cx="3097412" cy="2366616"/>
          </a:xfrm>
          <a:prstGeom prst="rect">
            <a:avLst/>
          </a:prstGeom>
          <a:noFill/>
          <a:extLst>
            <a:ext uri="{909E8E84-426E-40dd-AFC4-6F175D3DCCD1}">
              <a14:hiddenFill xmlns:a14="http://schemas.microsoft.com/office/drawing/2010/main">
                <a:solidFill>
                  <a:srgbClr val="FFFFFF"/>
                </a:solidFill>
              </a14:hiddenFill>
            </a:ext>
          </a:extLst>
        </p:spPr>
      </p:pic>
      <p:pic>
        <p:nvPicPr>
          <p:cNvPr id="18446" name="Picture 14" descr="Scythe and Hourglass | City of Grove Oklahom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71630" y="2809688"/>
            <a:ext cx="3480903" cy="152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786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7425" y="87390"/>
            <a:ext cx="5120056" cy="584775"/>
          </a:xfrm>
          <a:prstGeom prst="rect">
            <a:avLst/>
          </a:prstGeom>
          <a:noFill/>
        </p:spPr>
        <p:txBody>
          <a:bodyPr wrap="none" rtlCol="0">
            <a:spAutoFit/>
          </a:bodyPr>
          <a:lstStyle/>
          <a:p>
            <a:r>
              <a:rPr lang="en-US" sz="3200" dirty="0" smtClean="0"/>
              <a:t>King’s Chapel Burying Ground</a:t>
            </a:r>
            <a:endParaRPr lang="en-US" sz="3200" dirty="0"/>
          </a:p>
        </p:txBody>
      </p:sp>
      <p:sp>
        <p:nvSpPr>
          <p:cNvPr id="3" name="TextBox 2"/>
          <p:cNvSpPr txBox="1"/>
          <p:nvPr/>
        </p:nvSpPr>
        <p:spPr>
          <a:xfrm>
            <a:off x="5971081" y="554600"/>
            <a:ext cx="652743" cy="369332"/>
          </a:xfrm>
          <a:prstGeom prst="rect">
            <a:avLst/>
          </a:prstGeom>
          <a:noFill/>
        </p:spPr>
        <p:txBody>
          <a:bodyPr wrap="none" rtlCol="0">
            <a:spAutoFit/>
          </a:bodyPr>
          <a:lstStyle/>
          <a:p>
            <a:r>
              <a:rPr lang="en-US" dirty="0" smtClean="0"/>
              <a:t>1630</a:t>
            </a:r>
            <a:endParaRPr lang="en-US" dirty="0"/>
          </a:p>
        </p:txBody>
      </p:sp>
      <p:sp>
        <p:nvSpPr>
          <p:cNvPr id="4" name="Rectangle 3"/>
          <p:cNvSpPr/>
          <p:nvPr/>
        </p:nvSpPr>
        <p:spPr>
          <a:xfrm>
            <a:off x="444500" y="781982"/>
            <a:ext cx="6096000" cy="2800767"/>
          </a:xfrm>
          <a:prstGeom prst="rect">
            <a:avLst/>
          </a:prstGeom>
        </p:spPr>
        <p:txBody>
          <a:bodyPr>
            <a:spAutoFit/>
          </a:bodyPr>
          <a:lstStyle/>
          <a:p>
            <a:r>
              <a:rPr lang="en-US" sz="1600" dirty="0">
                <a:solidFill>
                  <a:srgbClr val="202122"/>
                </a:solidFill>
              </a:rPr>
              <a:t>King's Chapel Burying Ground was founded in 1630 as the first </a:t>
            </a:r>
            <a:r>
              <a:rPr lang="en-US" sz="1600" dirty="0" smtClean="0">
                <a:solidFill>
                  <a:srgbClr val="202122"/>
                </a:solidFill>
              </a:rPr>
              <a:t>burial ground </a:t>
            </a:r>
            <a:r>
              <a:rPr lang="en-US" sz="1600" dirty="0">
                <a:solidFill>
                  <a:srgbClr val="202122"/>
                </a:solidFill>
              </a:rPr>
              <a:t>in the city of Boston. According to custom, the first interment was that of the land's original owner, </a:t>
            </a:r>
            <a:r>
              <a:rPr lang="en-US" sz="1600" dirty="0" smtClean="0">
                <a:solidFill>
                  <a:srgbClr val="202122"/>
                </a:solidFill>
              </a:rPr>
              <a:t>Isaac Johnson. </a:t>
            </a:r>
            <a:r>
              <a:rPr lang="en-US" sz="1600" dirty="0">
                <a:solidFill>
                  <a:srgbClr val="202122"/>
                </a:solidFill>
              </a:rPr>
              <a:t>It was Boston's only burial site for 30 years (1630–1660). </a:t>
            </a:r>
            <a:endParaRPr lang="en-US" sz="1600" dirty="0" smtClean="0">
              <a:solidFill>
                <a:srgbClr val="202122"/>
              </a:solidFill>
            </a:endParaRPr>
          </a:p>
          <a:p>
            <a:endParaRPr lang="en-US" sz="1000" dirty="0">
              <a:solidFill>
                <a:srgbClr val="202122"/>
              </a:solidFill>
            </a:endParaRPr>
          </a:p>
          <a:p>
            <a:r>
              <a:rPr lang="en-US" sz="1600" dirty="0" smtClean="0">
                <a:solidFill>
                  <a:srgbClr val="202122"/>
                </a:solidFill>
              </a:rPr>
              <a:t>Today </a:t>
            </a:r>
            <a:r>
              <a:rPr lang="en-US" sz="1600" dirty="0">
                <a:solidFill>
                  <a:srgbClr val="202122"/>
                </a:solidFill>
              </a:rPr>
              <a:t>there are </a:t>
            </a:r>
            <a:r>
              <a:rPr lang="en-US" sz="1600" dirty="0" smtClean="0">
                <a:solidFill>
                  <a:srgbClr val="202122"/>
                </a:solidFill>
              </a:rPr>
              <a:t>505 headstones</a:t>
            </a:r>
            <a:r>
              <a:rPr lang="en-US" sz="1600" dirty="0">
                <a:solidFill>
                  <a:srgbClr val="202122"/>
                </a:solidFill>
              </a:rPr>
              <a:t> and 59 </a:t>
            </a:r>
            <a:r>
              <a:rPr lang="en-US" sz="1600" dirty="0" smtClean="0">
                <a:solidFill>
                  <a:srgbClr val="202122"/>
                </a:solidFill>
              </a:rPr>
              <a:t>footstones </a:t>
            </a:r>
            <a:r>
              <a:rPr lang="en-US" sz="1600" dirty="0">
                <a:solidFill>
                  <a:srgbClr val="202122"/>
                </a:solidFill>
              </a:rPr>
              <a:t> remaining from the more than one thousand people buried in the small space since its inception. There are also </a:t>
            </a:r>
            <a:r>
              <a:rPr lang="en-US" sz="1600" dirty="0" smtClean="0">
                <a:solidFill>
                  <a:srgbClr val="202122"/>
                </a:solidFill>
              </a:rPr>
              <a:t>78 tombs, </a:t>
            </a:r>
            <a:r>
              <a:rPr lang="en-US" sz="1600" dirty="0">
                <a:solidFill>
                  <a:srgbClr val="202122"/>
                </a:solidFill>
              </a:rPr>
              <a:t>of which 36 have markers. This includes the large vault, built as </a:t>
            </a:r>
            <a:r>
              <a:rPr lang="en-US" sz="1600" dirty="0" smtClean="0">
                <a:solidFill>
                  <a:srgbClr val="202122"/>
                </a:solidFill>
              </a:rPr>
              <a:t>a charnel house, </a:t>
            </a:r>
            <a:r>
              <a:rPr lang="en-US" sz="1600" dirty="0">
                <a:solidFill>
                  <a:srgbClr val="202122"/>
                </a:solidFill>
              </a:rPr>
              <a:t>which was converted into a tomb for children's remains in 1833. The earliest tombs are scattered among the grave markers. Most are in tabletop form.</a:t>
            </a:r>
            <a:endParaRPr lang="en-US" sz="1600" b="0" i="0" dirty="0">
              <a:solidFill>
                <a:srgbClr val="202122"/>
              </a:solidFill>
              <a:effectLst/>
            </a:endParaRPr>
          </a:p>
        </p:txBody>
      </p:sp>
      <p:pic>
        <p:nvPicPr>
          <p:cNvPr id="19458" name="Picture 2" descr="King's Chapel burial ground, background is City Hall and King's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2635" y="672165"/>
            <a:ext cx="4413250" cy="35306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Pin by Sally Sarni on Places to Visit in Boston | Freedom trail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160" y="3692566"/>
            <a:ext cx="4737815" cy="2797134"/>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Site 134: Boston's King's Chapel Burying Ground – stone and dus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73381" y="3875998"/>
            <a:ext cx="2766102" cy="2766102"/>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Memento Calvaria: Boston Burial Grounds and Puritan Death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45224" y="3927075"/>
            <a:ext cx="3788996" cy="284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153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King's Chapel Crypt – Boston, Massachusetts - Atlas Obscur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08410" y="4317275"/>
            <a:ext cx="2948711" cy="19658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86302" y="26989"/>
            <a:ext cx="2397964" cy="584775"/>
          </a:xfrm>
          <a:prstGeom prst="rect">
            <a:avLst/>
          </a:prstGeom>
          <a:noFill/>
        </p:spPr>
        <p:txBody>
          <a:bodyPr wrap="none" rtlCol="0">
            <a:spAutoFit/>
          </a:bodyPr>
          <a:lstStyle/>
          <a:p>
            <a:r>
              <a:rPr lang="en-US" sz="3200" dirty="0" smtClean="0"/>
              <a:t>King’s Chapel</a:t>
            </a:r>
            <a:endParaRPr lang="en-US" sz="3200" dirty="0"/>
          </a:p>
        </p:txBody>
      </p:sp>
      <p:pic>
        <p:nvPicPr>
          <p:cNvPr id="17410" name="Picture 2" descr="https://upload.wikimedia.org/wikipedia/commons/thumb/d/dd/1stKingsChapel_Boston.jpg/1024px-1stKingsChapel_Bost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88731" y="199021"/>
            <a:ext cx="2895782" cy="39449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3327" y="921992"/>
            <a:ext cx="8552320" cy="1569660"/>
          </a:xfrm>
          <a:prstGeom prst="rect">
            <a:avLst/>
          </a:prstGeom>
        </p:spPr>
        <p:txBody>
          <a:bodyPr wrap="square">
            <a:spAutoFit/>
          </a:bodyPr>
          <a:lstStyle/>
          <a:p>
            <a:r>
              <a:rPr lang="en-US" sz="1600" dirty="0">
                <a:solidFill>
                  <a:srgbClr val="202122"/>
                </a:solidFill>
              </a:rPr>
              <a:t>The King's Chapel congregation was founded </a:t>
            </a:r>
            <a:r>
              <a:rPr lang="en-US" sz="1600" dirty="0" smtClean="0">
                <a:solidFill>
                  <a:srgbClr val="202122"/>
                </a:solidFill>
              </a:rPr>
              <a:t>by Royal Governor Sir Edmund Andros in </a:t>
            </a:r>
            <a:r>
              <a:rPr lang="en-US" sz="1600" dirty="0">
                <a:solidFill>
                  <a:srgbClr val="202122"/>
                </a:solidFill>
              </a:rPr>
              <a:t>1686 as the first Anglican Church in </a:t>
            </a:r>
            <a:r>
              <a:rPr lang="en-US" sz="1600" dirty="0" smtClean="0">
                <a:solidFill>
                  <a:srgbClr val="202122"/>
                </a:solidFill>
              </a:rPr>
              <a:t>colonial New England during </a:t>
            </a:r>
            <a:r>
              <a:rPr lang="en-US" sz="1600" dirty="0">
                <a:solidFill>
                  <a:srgbClr val="202122"/>
                </a:solidFill>
              </a:rPr>
              <a:t>the reign </a:t>
            </a:r>
            <a:r>
              <a:rPr lang="en-US" sz="1600" dirty="0" smtClean="0">
                <a:solidFill>
                  <a:srgbClr val="202122"/>
                </a:solidFill>
              </a:rPr>
              <a:t>of King James II. </a:t>
            </a:r>
            <a:r>
              <a:rPr lang="en-US" sz="1600" dirty="0">
                <a:solidFill>
                  <a:srgbClr val="202122"/>
                </a:solidFill>
              </a:rPr>
              <a:t>The original King's Chapel was a wooden church built in 1688 at the corner of Tremont and School Streets, where the church stands today. It was situated on the public burying ground, </a:t>
            </a:r>
            <a:r>
              <a:rPr lang="en-US" sz="1600" dirty="0" smtClean="0">
                <a:solidFill>
                  <a:srgbClr val="202122"/>
                </a:solidFill>
              </a:rPr>
              <a:t>now King’s Chapel Burying Ground, </a:t>
            </a:r>
            <a:r>
              <a:rPr lang="en-US" sz="1600" dirty="0">
                <a:solidFill>
                  <a:srgbClr val="202122"/>
                </a:solidFill>
              </a:rPr>
              <a:t>because no resident would sell land for a church that was </a:t>
            </a:r>
            <a:r>
              <a:rPr lang="en-US" sz="1600" dirty="0" smtClean="0">
                <a:solidFill>
                  <a:srgbClr val="202122"/>
                </a:solidFill>
              </a:rPr>
              <a:t>not Congregationalist</a:t>
            </a:r>
            <a:r>
              <a:rPr lang="en-US" sz="1600" dirty="0">
                <a:solidFill>
                  <a:srgbClr val="202122"/>
                </a:solidFill>
              </a:rPr>
              <a:t> (at the time, the Congregational church was the </a:t>
            </a:r>
            <a:r>
              <a:rPr lang="en-US" sz="1600" dirty="0" smtClean="0">
                <a:solidFill>
                  <a:srgbClr val="202122"/>
                </a:solidFill>
              </a:rPr>
              <a:t>official of </a:t>
            </a:r>
            <a:r>
              <a:rPr lang="en-US" sz="1600" dirty="0">
                <a:solidFill>
                  <a:srgbClr val="202122"/>
                </a:solidFill>
              </a:rPr>
              <a:t>Massachusetts).</a:t>
            </a:r>
            <a:endParaRPr lang="en-US" sz="1600" dirty="0"/>
          </a:p>
        </p:txBody>
      </p:sp>
      <p:sp>
        <p:nvSpPr>
          <p:cNvPr id="4" name="TextBox 3"/>
          <p:cNvSpPr txBox="1"/>
          <p:nvPr/>
        </p:nvSpPr>
        <p:spPr>
          <a:xfrm>
            <a:off x="5514598" y="552660"/>
            <a:ext cx="1314784" cy="369332"/>
          </a:xfrm>
          <a:prstGeom prst="rect">
            <a:avLst/>
          </a:prstGeom>
          <a:noFill/>
        </p:spPr>
        <p:txBody>
          <a:bodyPr wrap="none" rtlCol="0">
            <a:spAutoFit/>
          </a:bodyPr>
          <a:lstStyle/>
          <a:p>
            <a:r>
              <a:rPr lang="en-US" dirty="0" smtClean="0"/>
              <a:t>1686 (1754)</a:t>
            </a:r>
            <a:endParaRPr lang="en-US" dirty="0"/>
          </a:p>
        </p:txBody>
      </p:sp>
      <p:pic>
        <p:nvPicPr>
          <p:cNvPr id="17412" name="Picture 4" descr="Boston - King's Chapel (4871890810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2993" y="2570028"/>
            <a:ext cx="5621824" cy="421636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Kings Chapel Burying Ground Visitor Information Guid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88210" y="2570028"/>
            <a:ext cx="3202143" cy="2135805"/>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King's Chapel Crypt – Boston, Massachusetts - Atlas Obscur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85098" y="4558274"/>
            <a:ext cx="3205067" cy="22281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607731" y="6368143"/>
            <a:ext cx="2392193" cy="369332"/>
          </a:xfrm>
          <a:prstGeom prst="rect">
            <a:avLst/>
          </a:prstGeom>
          <a:noFill/>
        </p:spPr>
        <p:txBody>
          <a:bodyPr wrap="none" rtlCol="0">
            <a:spAutoFit/>
          </a:bodyPr>
          <a:lstStyle/>
          <a:p>
            <a:r>
              <a:rPr lang="en-US" dirty="0" smtClean="0"/>
              <a:t>The King’s Chapel Crypt</a:t>
            </a:r>
            <a:endParaRPr lang="en-US" dirty="0"/>
          </a:p>
        </p:txBody>
      </p:sp>
    </p:spTree>
    <p:extLst>
      <p:ext uri="{BB962C8B-B14F-4D97-AF65-F5344CB8AC3E}">
        <p14:creationId xmlns:p14="http://schemas.microsoft.com/office/powerpoint/2010/main" val="149755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02210" y="385430"/>
            <a:ext cx="4431074" cy="28829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78811" y="385430"/>
            <a:ext cx="2855622" cy="188488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508" y="385430"/>
            <a:ext cx="3051175" cy="192588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89052" y="1551637"/>
            <a:ext cx="1574365" cy="2326301"/>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2988" y="4392820"/>
            <a:ext cx="2745331" cy="1765352"/>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71277" y="4392820"/>
            <a:ext cx="2492140" cy="1736191"/>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15457" y="4577441"/>
            <a:ext cx="1867616" cy="1797140"/>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41313" y="3384095"/>
            <a:ext cx="1550599" cy="1341448"/>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2498" y="3388597"/>
            <a:ext cx="2277798" cy="2561840"/>
          </a:xfrm>
          <a:prstGeom prst="rect">
            <a:avLst/>
          </a:prstGeom>
        </p:spPr>
      </p:pic>
      <p:sp>
        <p:nvSpPr>
          <p:cNvPr id="2" name="Rectangle 1"/>
          <p:cNvSpPr/>
          <p:nvPr/>
        </p:nvSpPr>
        <p:spPr>
          <a:xfrm>
            <a:off x="4599451" y="16660"/>
            <a:ext cx="3236592" cy="584775"/>
          </a:xfrm>
          <a:prstGeom prst="rect">
            <a:avLst/>
          </a:prstGeom>
          <a:solidFill>
            <a:schemeClr val="bg1"/>
          </a:solidFill>
        </p:spPr>
        <p:txBody>
          <a:bodyPr wrap="none">
            <a:spAutoFit/>
          </a:bodyPr>
          <a:lstStyle/>
          <a:p>
            <a:r>
              <a:rPr lang="en-US" sz="3200" dirty="0"/>
              <a:t>Ivory Sands </a:t>
            </a:r>
            <a:r>
              <a:rPr lang="en-US" sz="3200" dirty="0" smtClean="0"/>
              <a:t>House</a:t>
            </a:r>
            <a:endParaRPr lang="en-US" sz="3200" dirty="0"/>
          </a:p>
        </p:txBody>
      </p:sp>
      <p:sp>
        <p:nvSpPr>
          <p:cNvPr id="16" name="TextBox 15"/>
          <p:cNvSpPr txBox="1"/>
          <p:nvPr/>
        </p:nvSpPr>
        <p:spPr>
          <a:xfrm>
            <a:off x="534746" y="2353956"/>
            <a:ext cx="3273788" cy="830997"/>
          </a:xfrm>
          <a:prstGeom prst="rect">
            <a:avLst/>
          </a:prstGeom>
          <a:noFill/>
        </p:spPr>
        <p:txBody>
          <a:bodyPr wrap="square" rtlCol="0">
            <a:spAutoFit/>
          </a:bodyPr>
          <a:lstStyle/>
          <a:p>
            <a:r>
              <a:rPr lang="en-US" sz="1600" dirty="0" smtClean="0"/>
              <a:t>Built in 1839 by Ivory Sands, of the Sands family of brick makers, in the Federal Style</a:t>
            </a:r>
            <a:endParaRPr lang="en-US" sz="1600" dirty="0"/>
          </a:p>
        </p:txBody>
      </p:sp>
      <p:sp>
        <p:nvSpPr>
          <p:cNvPr id="17" name="TextBox 16"/>
          <p:cNvSpPr txBox="1"/>
          <p:nvPr/>
        </p:nvSpPr>
        <p:spPr>
          <a:xfrm>
            <a:off x="183516" y="6015839"/>
            <a:ext cx="2686928" cy="584775"/>
          </a:xfrm>
          <a:prstGeom prst="rect">
            <a:avLst/>
          </a:prstGeom>
          <a:noFill/>
        </p:spPr>
        <p:txBody>
          <a:bodyPr wrap="square" rtlCol="0">
            <a:spAutoFit/>
          </a:bodyPr>
          <a:lstStyle/>
          <a:p>
            <a:r>
              <a:rPr lang="en-US" sz="1600" dirty="0" smtClean="0"/>
              <a:t>1854 map shows house location and nearby brick yard</a:t>
            </a:r>
            <a:endParaRPr lang="en-US" sz="1600" dirty="0"/>
          </a:p>
        </p:txBody>
      </p:sp>
      <p:sp>
        <p:nvSpPr>
          <p:cNvPr id="18" name="TextBox 17"/>
          <p:cNvSpPr txBox="1"/>
          <p:nvPr/>
        </p:nvSpPr>
        <p:spPr>
          <a:xfrm>
            <a:off x="4508026" y="3415076"/>
            <a:ext cx="3262640" cy="830997"/>
          </a:xfrm>
          <a:prstGeom prst="rect">
            <a:avLst/>
          </a:prstGeom>
          <a:noFill/>
        </p:spPr>
        <p:txBody>
          <a:bodyPr wrap="square" rtlCol="0">
            <a:spAutoFit/>
          </a:bodyPr>
          <a:lstStyle/>
          <a:p>
            <a:r>
              <a:rPr lang="en-US" sz="1600" dirty="0" smtClean="0"/>
              <a:t>Basement used to bottle beer in the 1880’s; in 1887 listed as one of 113 saloons operating in Cambridge </a:t>
            </a:r>
            <a:endParaRPr lang="en-US" sz="1600" dirty="0"/>
          </a:p>
        </p:txBody>
      </p:sp>
      <p:sp>
        <p:nvSpPr>
          <p:cNvPr id="19" name="TextBox 18"/>
          <p:cNvSpPr txBox="1"/>
          <p:nvPr/>
        </p:nvSpPr>
        <p:spPr>
          <a:xfrm>
            <a:off x="2870444" y="5060277"/>
            <a:ext cx="1637582" cy="1077218"/>
          </a:xfrm>
          <a:prstGeom prst="rect">
            <a:avLst/>
          </a:prstGeom>
          <a:noFill/>
        </p:spPr>
        <p:txBody>
          <a:bodyPr wrap="square" rtlCol="0">
            <a:spAutoFit/>
          </a:bodyPr>
          <a:lstStyle/>
          <a:p>
            <a:r>
              <a:rPr lang="en-US" sz="1600" dirty="0" smtClean="0"/>
              <a:t>1934 map showing “Dwelling, Store in Basement”</a:t>
            </a:r>
            <a:endParaRPr lang="en-US" sz="1600" dirty="0"/>
          </a:p>
        </p:txBody>
      </p:sp>
      <p:sp>
        <p:nvSpPr>
          <p:cNvPr id="20" name="TextBox 19"/>
          <p:cNvSpPr txBox="1"/>
          <p:nvPr/>
        </p:nvSpPr>
        <p:spPr>
          <a:xfrm>
            <a:off x="7709281" y="6136530"/>
            <a:ext cx="652743" cy="369332"/>
          </a:xfrm>
          <a:prstGeom prst="rect">
            <a:avLst/>
          </a:prstGeom>
          <a:noFill/>
        </p:spPr>
        <p:txBody>
          <a:bodyPr wrap="none" rtlCol="0">
            <a:spAutoFit/>
          </a:bodyPr>
          <a:lstStyle/>
          <a:p>
            <a:r>
              <a:rPr lang="en-US" dirty="0" smtClean="0"/>
              <a:t>1965</a:t>
            </a:r>
            <a:endParaRPr lang="en-US" dirty="0"/>
          </a:p>
        </p:txBody>
      </p:sp>
      <p:sp>
        <p:nvSpPr>
          <p:cNvPr id="21" name="TextBox 20"/>
          <p:cNvSpPr txBox="1"/>
          <p:nvPr/>
        </p:nvSpPr>
        <p:spPr>
          <a:xfrm>
            <a:off x="10595929" y="6137495"/>
            <a:ext cx="652743" cy="369332"/>
          </a:xfrm>
          <a:prstGeom prst="rect">
            <a:avLst/>
          </a:prstGeom>
          <a:noFill/>
        </p:spPr>
        <p:txBody>
          <a:bodyPr wrap="none" rtlCol="0">
            <a:spAutoFit/>
          </a:bodyPr>
          <a:lstStyle/>
          <a:p>
            <a:r>
              <a:rPr lang="en-US" dirty="0" smtClean="0"/>
              <a:t>1979</a:t>
            </a:r>
            <a:endParaRPr lang="en-US" dirty="0"/>
          </a:p>
        </p:txBody>
      </p:sp>
      <p:sp>
        <p:nvSpPr>
          <p:cNvPr id="22" name="TextBox 21"/>
          <p:cNvSpPr txBox="1"/>
          <p:nvPr/>
        </p:nvSpPr>
        <p:spPr>
          <a:xfrm>
            <a:off x="8841991" y="2311379"/>
            <a:ext cx="1620208" cy="1077218"/>
          </a:xfrm>
          <a:prstGeom prst="rect">
            <a:avLst/>
          </a:prstGeom>
          <a:noFill/>
        </p:spPr>
        <p:txBody>
          <a:bodyPr wrap="square" rtlCol="0">
            <a:spAutoFit/>
          </a:bodyPr>
          <a:lstStyle/>
          <a:p>
            <a:r>
              <a:rPr lang="en-US" sz="1600" dirty="0" smtClean="0"/>
              <a:t>Listed on National Register of Historic Places in 1986</a:t>
            </a:r>
            <a:endParaRPr lang="en-US" sz="1600" dirty="0"/>
          </a:p>
        </p:txBody>
      </p:sp>
    </p:spTree>
    <p:extLst>
      <p:ext uri="{BB962C8B-B14F-4D97-AF65-F5344CB8AC3E}">
        <p14:creationId xmlns:p14="http://schemas.microsoft.com/office/powerpoint/2010/main" val="148623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6325" y="36283"/>
            <a:ext cx="4371325" cy="584775"/>
          </a:xfrm>
          <a:prstGeom prst="rect">
            <a:avLst/>
          </a:prstGeom>
          <a:noFill/>
        </p:spPr>
        <p:txBody>
          <a:bodyPr wrap="none" rtlCol="0">
            <a:spAutoFit/>
          </a:bodyPr>
          <a:lstStyle/>
          <a:p>
            <a:r>
              <a:rPr lang="en-US" sz="3200" dirty="0" smtClean="0"/>
              <a:t>Mount Auburn Cemetery</a:t>
            </a:r>
            <a:endParaRPr lang="en-US" sz="3200" dirty="0"/>
          </a:p>
        </p:txBody>
      </p:sp>
      <p:pic>
        <p:nvPicPr>
          <p:cNvPr id="2050" name="Picture 2" descr="Living on Earth: The Living and Dead in Good Compan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90229" y="4176584"/>
            <a:ext cx="3395898" cy="25497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new book, &quot;Dead in Good Company,” celebrates both the stories of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954" y="3930800"/>
            <a:ext cx="4243430" cy="2391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unt Auburn Cemetery MP — Halvorson | Tighe &amp; Bond Studi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954" y="810694"/>
            <a:ext cx="4004693" cy="26697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ount Auburn Cemetery, Cambridge Massachusetts : CemeteryPor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18658" y="560409"/>
            <a:ext cx="3431757" cy="257381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ount Auburn Cemeter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28434" y="1952616"/>
            <a:ext cx="3140426" cy="24195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hotograph Collections of Mount Auburn Cemetery | Mount Auburn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82075" y="4110684"/>
            <a:ext cx="3986047" cy="26497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05909" y="441362"/>
            <a:ext cx="652743" cy="369332"/>
          </a:xfrm>
          <a:prstGeom prst="rect">
            <a:avLst/>
          </a:prstGeom>
          <a:noFill/>
        </p:spPr>
        <p:txBody>
          <a:bodyPr wrap="none" rtlCol="0">
            <a:spAutoFit/>
          </a:bodyPr>
          <a:lstStyle/>
          <a:p>
            <a:r>
              <a:rPr lang="en-US" dirty="0" smtClean="0"/>
              <a:t>1831</a:t>
            </a:r>
            <a:endParaRPr lang="en-US" dirty="0"/>
          </a:p>
        </p:txBody>
      </p:sp>
      <p:sp>
        <p:nvSpPr>
          <p:cNvPr id="4" name="TextBox 3"/>
          <p:cNvSpPr txBox="1"/>
          <p:nvPr/>
        </p:nvSpPr>
        <p:spPr>
          <a:xfrm>
            <a:off x="4337384" y="838653"/>
            <a:ext cx="4130738" cy="1077218"/>
          </a:xfrm>
          <a:prstGeom prst="rect">
            <a:avLst/>
          </a:prstGeom>
          <a:noFill/>
        </p:spPr>
        <p:txBody>
          <a:bodyPr wrap="square" rtlCol="0">
            <a:spAutoFit/>
          </a:bodyPr>
          <a:lstStyle/>
          <a:p>
            <a:r>
              <a:rPr lang="en-US" sz="1600" dirty="0" smtClean="0"/>
              <a:t>The first garden, or rural, cemetery in the United States. This was a trend in Europe, moving cemeteries out of city centers because of concerns of overcrowding and disease.</a:t>
            </a:r>
            <a:endParaRPr lang="en-US" sz="1600" dirty="0"/>
          </a:p>
        </p:txBody>
      </p:sp>
      <p:sp>
        <p:nvSpPr>
          <p:cNvPr id="5" name="TextBox 4"/>
          <p:cNvSpPr txBox="1"/>
          <p:nvPr/>
        </p:nvSpPr>
        <p:spPr>
          <a:xfrm>
            <a:off x="5878395" y="1952616"/>
            <a:ext cx="2664995" cy="584775"/>
          </a:xfrm>
          <a:prstGeom prst="rect">
            <a:avLst/>
          </a:prstGeom>
          <a:noFill/>
        </p:spPr>
        <p:txBody>
          <a:bodyPr wrap="square" rtlCol="0">
            <a:spAutoFit/>
          </a:bodyPr>
          <a:lstStyle/>
          <a:p>
            <a:r>
              <a:rPr lang="en-US" sz="1600" dirty="0" smtClean="0"/>
              <a:t>As of 2003, 93,000 people were buried in the cemetery.</a:t>
            </a:r>
            <a:endParaRPr lang="en-US" sz="1600" dirty="0"/>
          </a:p>
        </p:txBody>
      </p:sp>
      <p:sp>
        <p:nvSpPr>
          <p:cNvPr id="6" name="TextBox 5"/>
          <p:cNvSpPr txBox="1"/>
          <p:nvPr/>
        </p:nvSpPr>
        <p:spPr>
          <a:xfrm>
            <a:off x="9093803" y="3217744"/>
            <a:ext cx="2746361" cy="830997"/>
          </a:xfrm>
          <a:prstGeom prst="rect">
            <a:avLst/>
          </a:prstGeom>
          <a:noFill/>
        </p:spPr>
        <p:txBody>
          <a:bodyPr wrap="square" rtlCol="0">
            <a:spAutoFit/>
          </a:bodyPr>
          <a:lstStyle/>
          <a:p>
            <a:r>
              <a:rPr lang="en-US" sz="1600" dirty="0" smtClean="0"/>
              <a:t>A favorite spot of bird watchers; over 220 species of birds have been spotted here.</a:t>
            </a:r>
            <a:endParaRPr lang="en-US" sz="1600" dirty="0"/>
          </a:p>
        </p:txBody>
      </p:sp>
      <p:pic>
        <p:nvPicPr>
          <p:cNvPr id="2062" name="Picture 14" descr="Birds &amp; Birding at Mount Auburn | Mount Auburn Cemetery"/>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1664" y="2657387"/>
            <a:ext cx="2765731" cy="1844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264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675" y="82853"/>
            <a:ext cx="3726276" cy="584775"/>
          </a:xfrm>
          <a:prstGeom prst="rect">
            <a:avLst/>
          </a:prstGeom>
          <a:noFill/>
        </p:spPr>
        <p:txBody>
          <a:bodyPr wrap="none" rtlCol="0">
            <a:spAutoFit/>
          </a:bodyPr>
          <a:lstStyle/>
          <a:p>
            <a:r>
              <a:rPr lang="en-US" sz="3200" dirty="0" smtClean="0"/>
              <a:t>Forest Hills Cemetery</a:t>
            </a:r>
            <a:endParaRPr lang="en-US" sz="3200" dirty="0"/>
          </a:p>
        </p:txBody>
      </p:sp>
      <p:pic>
        <p:nvPicPr>
          <p:cNvPr id="7170" name="Picture 2" descr="Petition · Please allow dog walking, bicycling, and jogging at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87874" y="4830679"/>
            <a:ext cx="3604126" cy="20273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50306" y="565360"/>
            <a:ext cx="652743" cy="369332"/>
          </a:xfrm>
          <a:prstGeom prst="rect">
            <a:avLst/>
          </a:prstGeom>
          <a:noFill/>
        </p:spPr>
        <p:txBody>
          <a:bodyPr wrap="none" rtlCol="0">
            <a:spAutoFit/>
          </a:bodyPr>
          <a:lstStyle/>
          <a:p>
            <a:r>
              <a:rPr lang="en-US" dirty="0" smtClean="0"/>
              <a:t>1848</a:t>
            </a:r>
            <a:endParaRPr lang="en-US" dirty="0"/>
          </a:p>
        </p:txBody>
      </p:sp>
      <p:pic>
        <p:nvPicPr>
          <p:cNvPr id="7172" name="Picture 4" descr="Forest Hills Cemetery – Boston, Massachusetts - Atlas Obscur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064" y="621290"/>
            <a:ext cx="3658435" cy="243895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hadwick Mausoleum | Forest hill cemetery, Mausoleum, Cemeter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8280" y="4185877"/>
            <a:ext cx="3808005" cy="254374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orticulture and Buildings of Forest Hills Cemetery Walking Tour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72702" y="750026"/>
            <a:ext cx="4539353" cy="3020734"/>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Forest Hills Cemetery, Boston, MA 1/13/13 – 52 Sundays-Halpern Blo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33328" y="934692"/>
            <a:ext cx="1956352" cy="260847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About that e.e. cummings Grave » Harrumph!"/>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84782" y="2972471"/>
            <a:ext cx="1742031" cy="3587292"/>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Forest Hills Cemetery in Boston, Massachusetts – M.A. Klee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59800" y="3853158"/>
            <a:ext cx="3609362" cy="27066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1669" y="3207563"/>
            <a:ext cx="3924250" cy="830997"/>
          </a:xfrm>
          <a:prstGeom prst="rect">
            <a:avLst/>
          </a:prstGeom>
          <a:noFill/>
        </p:spPr>
        <p:txBody>
          <a:bodyPr wrap="square" rtlCol="0">
            <a:spAutoFit/>
          </a:bodyPr>
          <a:lstStyle/>
          <a:p>
            <a:r>
              <a:rPr lang="en-US" sz="1600" dirty="0" smtClean="0"/>
              <a:t>The non-denominational cemetery was established as the municipal burial ground – more culturally diverse than Mount Auburn.</a:t>
            </a:r>
            <a:endParaRPr lang="en-US" sz="1600" dirty="0"/>
          </a:p>
        </p:txBody>
      </p:sp>
      <p:sp>
        <p:nvSpPr>
          <p:cNvPr id="5" name="TextBox 4"/>
          <p:cNvSpPr txBox="1"/>
          <p:nvPr/>
        </p:nvSpPr>
        <p:spPr>
          <a:xfrm>
            <a:off x="3942254" y="2042936"/>
            <a:ext cx="1570318" cy="830997"/>
          </a:xfrm>
          <a:prstGeom prst="rect">
            <a:avLst/>
          </a:prstGeom>
          <a:noFill/>
        </p:spPr>
        <p:txBody>
          <a:bodyPr wrap="square" rtlCol="0">
            <a:spAutoFit/>
          </a:bodyPr>
          <a:lstStyle/>
          <a:p>
            <a:r>
              <a:rPr lang="en-US" sz="1600" dirty="0" smtClean="0"/>
              <a:t>Location of       e. e. </a:t>
            </a:r>
            <a:r>
              <a:rPr lang="en-US" sz="1600" dirty="0" err="1" smtClean="0"/>
              <a:t>cummings’</a:t>
            </a:r>
            <a:r>
              <a:rPr lang="en-US" sz="1600" dirty="0" smtClean="0"/>
              <a:t> grave, below ↓</a:t>
            </a:r>
            <a:endParaRPr lang="en-US" sz="1600" dirty="0"/>
          </a:p>
        </p:txBody>
      </p:sp>
      <p:sp>
        <p:nvSpPr>
          <p:cNvPr id="6" name="TextBox 5"/>
          <p:cNvSpPr txBox="1"/>
          <p:nvPr/>
        </p:nvSpPr>
        <p:spPr>
          <a:xfrm>
            <a:off x="9689374" y="3762111"/>
            <a:ext cx="2422681" cy="1077218"/>
          </a:xfrm>
          <a:prstGeom prst="rect">
            <a:avLst/>
          </a:prstGeom>
          <a:noFill/>
        </p:spPr>
        <p:txBody>
          <a:bodyPr wrap="square" rtlCol="0">
            <a:spAutoFit/>
          </a:bodyPr>
          <a:lstStyle/>
          <a:p>
            <a:r>
              <a:rPr lang="en-US" sz="1600" dirty="0" smtClean="0"/>
              <a:t>One of first cemeteries to integrate burials – sadly did not record race of departed.</a:t>
            </a:r>
            <a:endParaRPr lang="en-US" sz="1600" dirty="0"/>
          </a:p>
        </p:txBody>
      </p:sp>
      <p:sp>
        <p:nvSpPr>
          <p:cNvPr id="7" name="TextBox 6"/>
          <p:cNvSpPr txBox="1"/>
          <p:nvPr/>
        </p:nvSpPr>
        <p:spPr>
          <a:xfrm>
            <a:off x="3969591" y="834514"/>
            <a:ext cx="1491778" cy="1077218"/>
          </a:xfrm>
          <a:prstGeom prst="rect">
            <a:avLst/>
          </a:prstGeom>
          <a:noFill/>
        </p:spPr>
        <p:txBody>
          <a:bodyPr wrap="square" rtlCol="0">
            <a:spAutoFit/>
          </a:bodyPr>
          <a:lstStyle/>
          <a:p>
            <a:r>
              <a:rPr lang="en-US" sz="1600" dirty="0" smtClean="0"/>
              <a:t>Sprawls over 280 acres, over 100,000 people are buried here</a:t>
            </a:r>
            <a:endParaRPr lang="en-US" sz="1600" dirty="0"/>
          </a:p>
        </p:txBody>
      </p:sp>
    </p:spTree>
    <p:extLst>
      <p:ext uri="{BB962C8B-B14F-4D97-AF65-F5344CB8AC3E}">
        <p14:creationId xmlns:p14="http://schemas.microsoft.com/office/powerpoint/2010/main" val="3371816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oad Institute Can Now Process 1,000 Coronavirus Tests A Day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258246"/>
            <a:ext cx="4611161" cy="30741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eck out the AMGEN building in Cambridge, MA featuring a very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04597" y="2323001"/>
            <a:ext cx="2550937" cy="453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03809" y="2198853"/>
            <a:ext cx="6073610" cy="205939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2" descr="Galaxy: Earth Sphere - Wikipedi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70291" y="3895722"/>
            <a:ext cx="2221709" cy="29622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The architecture of MIT: 10 impressive buildings on the tech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648" y="-850806"/>
            <a:ext cx="4819341" cy="34432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enowned architect I.M. Pei '40 dies at 102 | MIT New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4096" y="2061200"/>
            <a:ext cx="3417903" cy="22263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04206" y="-33562"/>
            <a:ext cx="2790025" cy="4189524"/>
          </a:xfrm>
          <a:prstGeom prst="rect">
            <a:avLst/>
          </a:prstGeom>
        </p:spPr>
      </p:pic>
      <p:pic>
        <p:nvPicPr>
          <p:cNvPr id="23" name="Picture 14" descr="First look: Draper shows off $60M atrium and newest tech in ..."/>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28299" y="-363446"/>
            <a:ext cx="4775906" cy="26864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Enjoy A Summertime Visit To The Boston Seaport District | The ..."/>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07488" y="4187855"/>
            <a:ext cx="4206022" cy="28288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03809" y="2159035"/>
            <a:ext cx="6073611" cy="2123658"/>
          </a:xfrm>
          <a:prstGeom prst="rect">
            <a:avLst/>
          </a:prstGeom>
          <a:solidFill>
            <a:schemeClr val="bg1"/>
          </a:solidFill>
        </p:spPr>
        <p:txBody>
          <a:bodyPr wrap="square" rtlCol="0">
            <a:spAutoFit/>
          </a:bodyPr>
          <a:lstStyle/>
          <a:p>
            <a:pPr algn="ctr"/>
            <a:r>
              <a:rPr lang="en-US" sz="4400" dirty="0" smtClean="0"/>
              <a:t>Part 6: </a:t>
            </a:r>
          </a:p>
          <a:p>
            <a:pPr algn="ctr"/>
            <a:r>
              <a:rPr lang="en-US" sz="4400" dirty="0" smtClean="0"/>
              <a:t>Tech Boom! Kendall Square &amp; MIT</a:t>
            </a:r>
          </a:p>
        </p:txBody>
      </p:sp>
    </p:spTree>
    <p:extLst>
      <p:ext uri="{BB962C8B-B14F-4D97-AF65-F5344CB8AC3E}">
        <p14:creationId xmlns:p14="http://schemas.microsoft.com/office/powerpoint/2010/main" val="14102380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1763" y="114300"/>
            <a:ext cx="3207353" cy="584775"/>
          </a:xfrm>
          <a:prstGeom prst="rect">
            <a:avLst/>
          </a:prstGeom>
          <a:noFill/>
        </p:spPr>
        <p:txBody>
          <a:bodyPr wrap="none" rtlCol="0">
            <a:spAutoFit/>
          </a:bodyPr>
          <a:lstStyle/>
          <a:p>
            <a:r>
              <a:rPr lang="en-US" sz="3200" dirty="0" smtClean="0"/>
              <a:t>MIT’s Great Dome</a:t>
            </a:r>
            <a:endParaRPr lang="en-US" sz="3200" dirty="0"/>
          </a:p>
        </p:txBody>
      </p:sp>
      <p:sp>
        <p:nvSpPr>
          <p:cNvPr id="3" name="TextBox 2"/>
          <p:cNvSpPr txBox="1"/>
          <p:nvPr/>
        </p:nvSpPr>
        <p:spPr>
          <a:xfrm>
            <a:off x="5684921" y="595563"/>
            <a:ext cx="652743" cy="369332"/>
          </a:xfrm>
          <a:prstGeom prst="rect">
            <a:avLst/>
          </a:prstGeom>
          <a:noFill/>
        </p:spPr>
        <p:txBody>
          <a:bodyPr wrap="none" rtlCol="0">
            <a:spAutoFit/>
          </a:bodyPr>
          <a:lstStyle/>
          <a:p>
            <a:r>
              <a:rPr lang="en-US" dirty="0" smtClean="0"/>
              <a:t>1916</a:t>
            </a:r>
            <a:endParaRPr lang="en-US" dirty="0"/>
          </a:p>
        </p:txBody>
      </p:sp>
      <p:pic>
        <p:nvPicPr>
          <p:cNvPr id="2052" name="Picture 4" descr="MIT reopens oculus atop Great Dome - MIT - Your Campus - Boston.co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23685" y="2293765"/>
            <a:ext cx="3011905" cy="44975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claurin Buildings and The Great Dome at the Massachusett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29486" y="964895"/>
            <a:ext cx="5363611" cy="35776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HTFP Hack Gallery: Captain America Shield on the Great Do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8380" y="712706"/>
            <a:ext cx="3364945" cy="18730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ake a look back at some of the best-known MIT 'hacks' - The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58003" y="198521"/>
            <a:ext cx="3362334" cy="222462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What are the most epic university pranks in history? - Quor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19975" y="4344015"/>
            <a:ext cx="3545868" cy="23913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of MIT's Great Dom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1079" y="3212432"/>
            <a:ext cx="3319546" cy="33195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7359" y="222021"/>
            <a:ext cx="2524537" cy="369332"/>
          </a:xfrm>
          <a:prstGeom prst="rect">
            <a:avLst/>
          </a:prstGeom>
          <a:noFill/>
        </p:spPr>
        <p:txBody>
          <a:bodyPr wrap="none" rtlCol="0">
            <a:spAutoFit/>
          </a:bodyPr>
          <a:lstStyle/>
          <a:p>
            <a:r>
              <a:rPr lang="en-US" dirty="0" smtClean="0"/>
              <a:t>William Welles Bosworth</a:t>
            </a:r>
            <a:endParaRPr lang="en-US" dirty="0"/>
          </a:p>
        </p:txBody>
      </p:sp>
    </p:spTree>
    <p:extLst>
      <p:ext uri="{BB962C8B-B14F-4D97-AF65-F5344CB8AC3E}">
        <p14:creationId xmlns:p14="http://schemas.microsoft.com/office/powerpoint/2010/main" val="2669003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6537" y="102268"/>
            <a:ext cx="2081019" cy="584775"/>
          </a:xfrm>
          <a:prstGeom prst="rect">
            <a:avLst/>
          </a:prstGeom>
          <a:noFill/>
        </p:spPr>
        <p:txBody>
          <a:bodyPr wrap="none" rtlCol="0">
            <a:spAutoFit/>
          </a:bodyPr>
          <a:lstStyle/>
          <a:p>
            <a:r>
              <a:rPr lang="en-US" sz="3200" dirty="0" smtClean="0"/>
              <a:t>MIT Chapel</a:t>
            </a:r>
            <a:endParaRPr lang="en-US" sz="3200" dirty="0"/>
          </a:p>
        </p:txBody>
      </p:sp>
      <p:pic>
        <p:nvPicPr>
          <p:cNvPr id="4098" name="Picture 2" descr="Eero Saarinen's MIT Chapel and the first couple to wed there - Curb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57954" y="3404936"/>
            <a:ext cx="4824665" cy="32164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uilding-chapel | The MIT Campaign for a Better Wor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176" y="803942"/>
            <a:ext cx="4560804" cy="29391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allery of AD Classics: MIT Chapel / Eero Saarinen - 11 | Capela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73070" y="324851"/>
            <a:ext cx="3797311" cy="271091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 Modernist: The MIT Chapel (195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46986" y="2441054"/>
            <a:ext cx="2663769" cy="35516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02017" y="619276"/>
            <a:ext cx="652743" cy="369332"/>
          </a:xfrm>
          <a:prstGeom prst="rect">
            <a:avLst/>
          </a:prstGeom>
          <a:noFill/>
        </p:spPr>
        <p:txBody>
          <a:bodyPr wrap="none" rtlCol="0">
            <a:spAutoFit/>
          </a:bodyPr>
          <a:lstStyle/>
          <a:p>
            <a:r>
              <a:rPr lang="en-US" dirty="0" smtClean="0"/>
              <a:t>1955</a:t>
            </a:r>
            <a:endParaRPr lang="en-US" dirty="0"/>
          </a:p>
        </p:txBody>
      </p:sp>
      <p:sp>
        <p:nvSpPr>
          <p:cNvPr id="4" name="TextBox 3"/>
          <p:cNvSpPr txBox="1"/>
          <p:nvPr/>
        </p:nvSpPr>
        <p:spPr>
          <a:xfrm>
            <a:off x="1579809" y="249944"/>
            <a:ext cx="1478418" cy="369332"/>
          </a:xfrm>
          <a:prstGeom prst="rect">
            <a:avLst/>
          </a:prstGeom>
          <a:noFill/>
        </p:spPr>
        <p:txBody>
          <a:bodyPr wrap="none" rtlCol="0">
            <a:spAutoFit/>
          </a:bodyPr>
          <a:lstStyle/>
          <a:p>
            <a:r>
              <a:rPr lang="en-US" dirty="0" err="1" smtClean="0"/>
              <a:t>Eero</a:t>
            </a:r>
            <a:r>
              <a:rPr lang="en-US" dirty="0" smtClean="0"/>
              <a:t> Saarinen</a:t>
            </a:r>
            <a:endParaRPr lang="en-US" dirty="0"/>
          </a:p>
        </p:txBody>
      </p:sp>
      <p:pic>
        <p:nvPicPr>
          <p:cNvPr id="4106" name="Picture 10" descr="Kresge Auditorium and MIT Chapel | EYP"/>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3599" y="4349248"/>
            <a:ext cx="3999788" cy="212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98761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5826" y="150395"/>
            <a:ext cx="2647904" cy="584775"/>
          </a:xfrm>
          <a:prstGeom prst="rect">
            <a:avLst/>
          </a:prstGeom>
          <a:noFill/>
        </p:spPr>
        <p:txBody>
          <a:bodyPr wrap="none" rtlCol="0">
            <a:spAutoFit/>
          </a:bodyPr>
          <a:lstStyle/>
          <a:p>
            <a:r>
              <a:rPr lang="en-US" sz="3200" dirty="0" smtClean="0"/>
              <a:t>Green Building</a:t>
            </a:r>
            <a:endParaRPr lang="en-US" sz="3200" dirty="0"/>
          </a:p>
        </p:txBody>
      </p:sp>
      <p:sp>
        <p:nvSpPr>
          <p:cNvPr id="3" name="TextBox 2"/>
          <p:cNvSpPr txBox="1"/>
          <p:nvPr/>
        </p:nvSpPr>
        <p:spPr>
          <a:xfrm>
            <a:off x="5251784" y="751974"/>
            <a:ext cx="652743" cy="369332"/>
          </a:xfrm>
          <a:prstGeom prst="rect">
            <a:avLst/>
          </a:prstGeom>
          <a:noFill/>
        </p:spPr>
        <p:txBody>
          <a:bodyPr wrap="none" rtlCol="0">
            <a:spAutoFit/>
          </a:bodyPr>
          <a:lstStyle/>
          <a:p>
            <a:r>
              <a:rPr lang="en-US" dirty="0" smtClean="0"/>
              <a:t>1964</a:t>
            </a:r>
            <a:endParaRPr lang="en-US" dirty="0"/>
          </a:p>
        </p:txBody>
      </p:sp>
      <p:sp>
        <p:nvSpPr>
          <p:cNvPr id="4" name="TextBox 3"/>
          <p:cNvSpPr txBox="1"/>
          <p:nvPr/>
        </p:nvSpPr>
        <p:spPr>
          <a:xfrm>
            <a:off x="7429337" y="276181"/>
            <a:ext cx="890180" cy="369332"/>
          </a:xfrm>
          <a:prstGeom prst="rect">
            <a:avLst/>
          </a:prstGeom>
          <a:noFill/>
        </p:spPr>
        <p:txBody>
          <a:bodyPr wrap="none" rtlCol="0">
            <a:spAutoFit/>
          </a:bodyPr>
          <a:lstStyle/>
          <a:p>
            <a:r>
              <a:rPr lang="en-US" dirty="0" smtClean="0"/>
              <a:t>I.M. Pei</a:t>
            </a:r>
            <a:endParaRPr lang="en-US" dirty="0"/>
          </a:p>
        </p:txBody>
      </p:sp>
      <p:sp>
        <p:nvSpPr>
          <p:cNvPr id="5" name="TextBox 4"/>
          <p:cNvSpPr txBox="1"/>
          <p:nvPr/>
        </p:nvSpPr>
        <p:spPr>
          <a:xfrm>
            <a:off x="7071770" y="567308"/>
            <a:ext cx="1658211" cy="369332"/>
          </a:xfrm>
          <a:prstGeom prst="rect">
            <a:avLst/>
          </a:prstGeom>
          <a:noFill/>
        </p:spPr>
        <p:txBody>
          <a:bodyPr wrap="none" rtlCol="0">
            <a:spAutoFit/>
          </a:bodyPr>
          <a:lstStyle/>
          <a:p>
            <a:r>
              <a:rPr lang="en-US" dirty="0" err="1" smtClean="0"/>
              <a:t>Araldo</a:t>
            </a:r>
            <a:r>
              <a:rPr lang="en-US" dirty="0" smtClean="0"/>
              <a:t> </a:t>
            </a:r>
            <a:r>
              <a:rPr lang="en-US" dirty="0" err="1" smtClean="0"/>
              <a:t>Cossutta</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56770" y="442782"/>
            <a:ext cx="2790025" cy="4189524"/>
          </a:xfrm>
          <a:prstGeom prst="rect">
            <a:avLst/>
          </a:prstGeom>
        </p:spPr>
      </p:pic>
      <p:pic>
        <p:nvPicPr>
          <p:cNvPr id="6146" name="Picture 2" descr="IHTFP Hack Gallery:Red Sox Greenspea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5233" y="3498552"/>
            <a:ext cx="3293273" cy="329327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eeta Dayal on Twitter: &quot;MIT hack on the Green Building tonight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2764" y="4292319"/>
            <a:ext cx="3648914" cy="249950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he 50 Best Works Of Public Art In Greater Boston, Ranked | Public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75037" y="1256616"/>
            <a:ext cx="4354944" cy="290039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he architecture of MIT: 10 impressive buildings on the tech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1781" y="276181"/>
            <a:ext cx="4033926" cy="28821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95389" y="4822023"/>
            <a:ext cx="2912785" cy="646331"/>
          </a:xfrm>
          <a:prstGeom prst="rect">
            <a:avLst/>
          </a:prstGeom>
          <a:noFill/>
        </p:spPr>
        <p:txBody>
          <a:bodyPr wrap="none" rtlCol="0">
            <a:spAutoFit/>
          </a:bodyPr>
          <a:lstStyle/>
          <a:p>
            <a:pPr algn="ctr"/>
            <a:r>
              <a:rPr lang="en-US" i="1" dirty="0" smtClean="0"/>
              <a:t>La Grande Voile</a:t>
            </a:r>
            <a:r>
              <a:rPr lang="en-US" dirty="0" smtClean="0"/>
              <a:t> (The Big Sail)</a:t>
            </a:r>
          </a:p>
          <a:p>
            <a:pPr algn="ctr"/>
            <a:r>
              <a:rPr lang="en-US" dirty="0" smtClean="0"/>
              <a:t>Alexander Calder</a:t>
            </a:r>
            <a:endParaRPr lang="en-US" dirty="0"/>
          </a:p>
        </p:txBody>
      </p:sp>
    </p:spTree>
    <p:extLst>
      <p:ext uri="{BB962C8B-B14F-4D97-AF65-F5344CB8AC3E}">
        <p14:creationId xmlns:p14="http://schemas.microsoft.com/office/powerpoint/2010/main" val="155146482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1527" y="144379"/>
            <a:ext cx="3013967" cy="584775"/>
          </a:xfrm>
          <a:prstGeom prst="rect">
            <a:avLst/>
          </a:prstGeom>
          <a:noFill/>
        </p:spPr>
        <p:txBody>
          <a:bodyPr wrap="none" rtlCol="0">
            <a:spAutoFit/>
          </a:bodyPr>
          <a:lstStyle/>
          <a:p>
            <a:r>
              <a:rPr lang="en-US" sz="3200" dirty="0" err="1" smtClean="0"/>
              <a:t>Wiesner</a:t>
            </a:r>
            <a:r>
              <a:rPr lang="en-US" sz="3200" dirty="0" smtClean="0"/>
              <a:t> Building</a:t>
            </a:r>
            <a:endParaRPr lang="en-US" sz="3200" dirty="0"/>
          </a:p>
        </p:txBody>
      </p:sp>
      <p:pic>
        <p:nvPicPr>
          <p:cNvPr id="7170" name="Picture 2" descr="Here-There | MIT List Visual Arts Cen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16255" y="3484728"/>
            <a:ext cx="3854192" cy="310054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iesner Building @ MIT, I. M. Pei architect, 1985 | Contemporary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5018" y="144379"/>
            <a:ext cx="3109015" cy="46708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Renowned architect I.M. Pei '40 dies at 102 | MIT New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74508" y="4544909"/>
            <a:ext cx="3417903" cy="222634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ile:Wiesner Building, MIT, Cambridge MA.jp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46286" y="1169418"/>
            <a:ext cx="4016753" cy="301256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The Media Lab: Inventing the Future at MIT: Stewart Brand: Amazon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28508" y="218519"/>
            <a:ext cx="2407223" cy="35766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72138" y="621827"/>
            <a:ext cx="652743" cy="369332"/>
          </a:xfrm>
          <a:prstGeom prst="rect">
            <a:avLst/>
          </a:prstGeom>
          <a:noFill/>
        </p:spPr>
        <p:txBody>
          <a:bodyPr wrap="none" rtlCol="0">
            <a:spAutoFit/>
          </a:bodyPr>
          <a:lstStyle/>
          <a:p>
            <a:r>
              <a:rPr lang="en-US" dirty="0" smtClean="0"/>
              <a:t>1985</a:t>
            </a:r>
            <a:endParaRPr lang="en-US" dirty="0"/>
          </a:p>
        </p:txBody>
      </p:sp>
      <p:sp>
        <p:nvSpPr>
          <p:cNvPr id="9" name="TextBox 8"/>
          <p:cNvSpPr txBox="1"/>
          <p:nvPr/>
        </p:nvSpPr>
        <p:spPr>
          <a:xfrm>
            <a:off x="7263151" y="679480"/>
            <a:ext cx="890180" cy="369332"/>
          </a:xfrm>
          <a:prstGeom prst="rect">
            <a:avLst/>
          </a:prstGeom>
          <a:noFill/>
        </p:spPr>
        <p:txBody>
          <a:bodyPr wrap="none" rtlCol="0">
            <a:spAutoFit/>
          </a:bodyPr>
          <a:lstStyle/>
          <a:p>
            <a:r>
              <a:rPr lang="en-US" dirty="0" smtClean="0"/>
              <a:t>I.M. Pei</a:t>
            </a:r>
            <a:endParaRPr lang="en-US" dirty="0"/>
          </a:p>
        </p:txBody>
      </p:sp>
    </p:spTree>
    <p:extLst>
      <p:ext uri="{BB962C8B-B14F-4D97-AF65-F5344CB8AC3E}">
        <p14:creationId xmlns:p14="http://schemas.microsoft.com/office/powerpoint/2010/main" val="146888592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39063" y="123227"/>
            <a:ext cx="2666114" cy="584775"/>
          </a:xfrm>
          <a:prstGeom prst="rect">
            <a:avLst/>
          </a:prstGeom>
          <a:noFill/>
        </p:spPr>
        <p:txBody>
          <a:bodyPr wrap="none" rtlCol="0">
            <a:spAutoFit/>
          </a:bodyPr>
          <a:lstStyle/>
          <a:p>
            <a:r>
              <a:rPr lang="en-US" sz="3200" dirty="0" smtClean="0"/>
              <a:t>Kendall Square</a:t>
            </a:r>
            <a:endParaRPr lang="en-US" sz="3200" dirty="0"/>
          </a:p>
        </p:txBody>
      </p:sp>
      <p:pic>
        <p:nvPicPr>
          <p:cNvPr id="9220" name="Picture 4" descr="A construction site in Kendall Square (Jesse Costa/WB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508" y="3244559"/>
            <a:ext cx="4747293" cy="316169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Geneticist Eric Lander stands outside of the Broad Institute in Kendall Square. (Jesse Costa/WBU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5814" y="296574"/>
            <a:ext cx="3538121" cy="235638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Neuroscientist and former MIT President Susan Hockfield at the David H. Koch Institute for Integrative Cancer Research (Jesse Costa/WBU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065795" y="86937"/>
            <a:ext cx="3254542" cy="23483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1106" y="1405662"/>
            <a:ext cx="6228563" cy="2942176"/>
          </a:xfrm>
          <a:prstGeom prst="rect">
            <a:avLst/>
          </a:prstGeom>
        </p:spPr>
      </p:pic>
      <p:pic>
        <p:nvPicPr>
          <p:cNvPr id="9218" name="Picture 2" descr="(WBUR char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33823" y="4188190"/>
            <a:ext cx="3899452" cy="23777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1708" y="655294"/>
            <a:ext cx="1957459" cy="461665"/>
          </a:xfrm>
          <a:prstGeom prst="rect">
            <a:avLst/>
          </a:prstGeom>
          <a:noFill/>
        </p:spPr>
        <p:txBody>
          <a:bodyPr wrap="none" rtlCol="0">
            <a:spAutoFit/>
          </a:bodyPr>
          <a:lstStyle/>
          <a:p>
            <a:r>
              <a:rPr lang="en-US" sz="2400" dirty="0" err="1" smtClean="0"/>
              <a:t>BioTech</a:t>
            </a:r>
            <a:r>
              <a:rPr lang="en-US" sz="2400" dirty="0" smtClean="0"/>
              <a:t> Boom</a:t>
            </a:r>
            <a:endParaRPr lang="en-US" sz="2400" dirty="0"/>
          </a:p>
        </p:txBody>
      </p:sp>
      <p:sp>
        <p:nvSpPr>
          <p:cNvPr id="6" name="TextBox 5"/>
          <p:cNvSpPr txBox="1"/>
          <p:nvPr/>
        </p:nvSpPr>
        <p:spPr>
          <a:xfrm>
            <a:off x="252663" y="2652963"/>
            <a:ext cx="1228221" cy="369332"/>
          </a:xfrm>
          <a:prstGeom prst="rect">
            <a:avLst/>
          </a:prstGeom>
          <a:noFill/>
        </p:spPr>
        <p:txBody>
          <a:bodyPr wrap="none" rtlCol="0">
            <a:spAutoFit/>
          </a:bodyPr>
          <a:lstStyle/>
          <a:p>
            <a:r>
              <a:rPr lang="en-US" dirty="0" smtClean="0"/>
              <a:t>Eric Lander</a:t>
            </a:r>
            <a:endParaRPr lang="en-US" dirty="0"/>
          </a:p>
        </p:txBody>
      </p:sp>
      <p:sp>
        <p:nvSpPr>
          <p:cNvPr id="7" name="TextBox 6"/>
          <p:cNvSpPr txBox="1"/>
          <p:nvPr/>
        </p:nvSpPr>
        <p:spPr>
          <a:xfrm>
            <a:off x="10464228" y="2560165"/>
            <a:ext cx="1669047" cy="369332"/>
          </a:xfrm>
          <a:prstGeom prst="rect">
            <a:avLst/>
          </a:prstGeom>
          <a:noFill/>
        </p:spPr>
        <p:txBody>
          <a:bodyPr wrap="none" rtlCol="0">
            <a:spAutoFit/>
          </a:bodyPr>
          <a:lstStyle/>
          <a:p>
            <a:r>
              <a:rPr lang="en-US" dirty="0" smtClean="0"/>
              <a:t>Susan </a:t>
            </a:r>
            <a:r>
              <a:rPr lang="en-US" dirty="0" err="1" smtClean="0"/>
              <a:t>Hockfield</a:t>
            </a:r>
            <a:endParaRPr lang="en-US" dirty="0"/>
          </a:p>
        </p:txBody>
      </p:sp>
      <p:pic>
        <p:nvPicPr>
          <p:cNvPr id="12" name="Picture 6" descr="Boston remains top life sciences cluster globally, according to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71364" y="4412598"/>
            <a:ext cx="3437919" cy="228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0857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4527" y="0"/>
            <a:ext cx="1361078" cy="584775"/>
          </a:xfrm>
          <a:prstGeom prst="rect">
            <a:avLst/>
          </a:prstGeom>
          <a:noFill/>
        </p:spPr>
        <p:txBody>
          <a:bodyPr wrap="none" rtlCol="0">
            <a:spAutoFit/>
          </a:bodyPr>
          <a:lstStyle/>
          <a:p>
            <a:r>
              <a:rPr lang="en-US" sz="3200" dirty="0" smtClean="0"/>
              <a:t>Amgen</a:t>
            </a:r>
            <a:endParaRPr lang="en-US" sz="3200" dirty="0"/>
          </a:p>
        </p:txBody>
      </p:sp>
      <p:pic>
        <p:nvPicPr>
          <p:cNvPr id="11266" name="Picture 2" descr="Check out the AMGEN building in Cambridge, MA featuring a very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358" y="584775"/>
            <a:ext cx="5099178" cy="286828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heck out the AMGEN building in Cambridge, MA featuring a very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33923" y="415090"/>
            <a:ext cx="3266632" cy="580734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mgen - Greater Boston Electrical and Structured Cabling ..."/>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8252" y="3272590"/>
            <a:ext cx="7211966" cy="339892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Amgen Joins With LabCentral To Support Life-Sciences And Biotech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80241" y="1221353"/>
            <a:ext cx="3349426" cy="22317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05202" y="435103"/>
            <a:ext cx="1039708" cy="369332"/>
          </a:xfrm>
          <a:prstGeom prst="rect">
            <a:avLst/>
          </a:prstGeom>
          <a:noFill/>
        </p:spPr>
        <p:txBody>
          <a:bodyPr wrap="none" rtlCol="0">
            <a:spAutoFit/>
          </a:bodyPr>
          <a:lstStyle/>
          <a:p>
            <a:r>
              <a:rPr lang="en-US" dirty="0" smtClean="0"/>
              <a:t>Est. 1980</a:t>
            </a:r>
            <a:endParaRPr lang="en-US" dirty="0"/>
          </a:p>
        </p:txBody>
      </p:sp>
    </p:spTree>
    <p:extLst>
      <p:ext uri="{BB962C8B-B14F-4D97-AF65-F5344CB8AC3E}">
        <p14:creationId xmlns:p14="http://schemas.microsoft.com/office/powerpoint/2010/main" val="390300050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2" name="Picture 10" descr="Aerial view of Boston’s Seaport District on June 15, 201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09590" y="3795388"/>
            <a:ext cx="4092199" cy="27281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Enjoy A Summertime Visit To The Boston Seaport District | Th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1713" y="3911113"/>
            <a:ext cx="3712103" cy="24966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70438" y="29408"/>
            <a:ext cx="2770502" cy="584775"/>
          </a:xfrm>
          <a:prstGeom prst="rect">
            <a:avLst/>
          </a:prstGeom>
          <a:noFill/>
        </p:spPr>
        <p:txBody>
          <a:bodyPr wrap="none" rtlCol="0">
            <a:spAutoFit/>
          </a:bodyPr>
          <a:lstStyle/>
          <a:p>
            <a:r>
              <a:rPr lang="en-US" sz="3200" dirty="0" smtClean="0"/>
              <a:t>Seaport District</a:t>
            </a:r>
            <a:endParaRPr lang="en-US" sz="3200" dirty="0"/>
          </a:p>
        </p:txBody>
      </p:sp>
      <p:pic>
        <p:nvPicPr>
          <p:cNvPr id="13314" name="Picture 2" descr="BRA THROWBACK | SEAPORT THEN &amp; NOW | Boston Realty Adviso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93056" y="614183"/>
            <a:ext cx="4779161" cy="297524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RA THROWBACK | SEAPORT THEN &amp; NOW | Boston Realty Advisor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88505" y="637445"/>
            <a:ext cx="4782815" cy="29775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404973"/>
            <a:ext cx="4630865" cy="1491880"/>
          </a:xfrm>
          <a:prstGeom prst="rect">
            <a:avLst/>
          </a:prstGeom>
        </p:spPr>
      </p:pic>
      <p:pic>
        <p:nvPicPr>
          <p:cNvPr id="13320" name="Picture 8" descr="Seaport Boulevard, Atlantic Avenue live up to their names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93056" y="4843800"/>
            <a:ext cx="2818426" cy="184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3894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6891" y="100204"/>
            <a:ext cx="4258666" cy="584775"/>
          </a:xfrm>
          <a:prstGeom prst="rect">
            <a:avLst/>
          </a:prstGeom>
        </p:spPr>
        <p:txBody>
          <a:bodyPr wrap="none">
            <a:spAutoFit/>
          </a:bodyPr>
          <a:lstStyle/>
          <a:p>
            <a:r>
              <a:rPr lang="en-US" sz="3200" dirty="0"/>
              <a:t>Kendall Square  </a:t>
            </a:r>
            <a:r>
              <a:rPr lang="en-US" sz="3200" dirty="0" smtClean="0"/>
              <a:t>       Stop</a:t>
            </a:r>
            <a:endParaRPr lang="en-US" sz="3200" dirty="0"/>
          </a:p>
        </p:txBody>
      </p:sp>
      <p:pic>
        <p:nvPicPr>
          <p:cNvPr id="6146" name="Picture 2" descr="Massachusetts Bay Transportation Authority - Wikipedi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0982" y="73203"/>
            <a:ext cx="638776" cy="638776"/>
          </a:xfrm>
          <a:prstGeom prst="rect">
            <a:avLst/>
          </a:prstGeom>
          <a:noFill/>
          <a:extLst>
            <a:ext uri="{909E8E84-426E-40dd-AFC4-6F175D3DCCD1}">
              <a14:hiddenFill xmlns:a14="http://schemas.microsoft.com/office/drawing/2010/main">
                <a:solidFill>
                  <a:srgbClr val="FFFFFF"/>
                </a:solidFill>
              </a14:hiddenFill>
            </a:ext>
          </a:extLst>
        </p:spPr>
      </p:pic>
      <p:pic>
        <p:nvPicPr>
          <p:cNvPr id="4" name="ZaQ8nFDCh7U"/>
          <p:cNvPicPr>
            <a:picLocks noRot="1" noChangeAspect="1"/>
          </p:cNvPicPr>
          <p:nvPr>
            <a:quickTimeFile r:link="rId1"/>
          </p:nvPr>
        </p:nvPicPr>
        <p:blipFill>
          <a:blip r:embed="rId5"/>
          <a:stretch>
            <a:fillRect/>
          </a:stretch>
        </p:blipFill>
        <p:spPr>
          <a:xfrm>
            <a:off x="3817954" y="3765462"/>
            <a:ext cx="3657600" cy="2057400"/>
          </a:xfrm>
          <a:prstGeom prst="rect">
            <a:avLst/>
          </a:prstGeom>
        </p:spPr>
      </p:pic>
      <p:pic>
        <p:nvPicPr>
          <p:cNvPr id="6148" name="Picture 4" descr="Outbound platform at Kendall MIT station, December 201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2295" y="746776"/>
            <a:ext cx="4123622" cy="25901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d Line on Longfellow Bridge (MBTA) | The Red Line stretche… | Flick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50535" y="3471483"/>
            <a:ext cx="3806790" cy="25341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99009" y="6155072"/>
            <a:ext cx="4109843" cy="338554"/>
          </a:xfrm>
          <a:prstGeom prst="rect">
            <a:avLst/>
          </a:prstGeom>
          <a:noFill/>
        </p:spPr>
        <p:txBody>
          <a:bodyPr wrap="none" rtlCol="0">
            <a:spAutoFit/>
          </a:bodyPr>
          <a:lstStyle/>
          <a:p>
            <a:r>
              <a:rPr lang="en-US" sz="1600" dirty="0" smtClean="0"/>
              <a:t>Red Line train going over the Longfellow Bridge</a:t>
            </a:r>
            <a:endParaRPr lang="en-US" sz="1600" dirty="0"/>
          </a:p>
        </p:txBody>
      </p:sp>
      <p:sp>
        <p:nvSpPr>
          <p:cNvPr id="6" name="TextBox 5"/>
          <p:cNvSpPr txBox="1"/>
          <p:nvPr/>
        </p:nvSpPr>
        <p:spPr>
          <a:xfrm>
            <a:off x="4638448" y="767816"/>
            <a:ext cx="3637637" cy="1200329"/>
          </a:xfrm>
          <a:prstGeom prst="rect">
            <a:avLst/>
          </a:prstGeom>
          <a:noFill/>
        </p:spPr>
        <p:txBody>
          <a:bodyPr wrap="square" rtlCol="0">
            <a:spAutoFit/>
          </a:bodyPr>
          <a:lstStyle/>
          <a:p>
            <a:r>
              <a:rPr lang="en-US" dirty="0" smtClean="0"/>
              <a:t>Opened in 1912 as part of the Cambridge Subway from Park Street to Harvard – 4 years before MIT moved to its current location!</a:t>
            </a:r>
            <a:endParaRPr lang="en-US" dirty="0"/>
          </a:p>
        </p:txBody>
      </p:sp>
      <p:pic>
        <p:nvPicPr>
          <p:cNvPr id="6152" name="Picture 8" descr="https://upload.wikimedia.org/wikipedia/commons/thumb/7/70/Kepler_%28part_of_Kendall_Band%29%2C_April_2011.jpg/1920px-Kepler_%28part_of_Kendall_Band%29%2C_April_201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4620" y="3470688"/>
            <a:ext cx="2443735" cy="18340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49164" y="2243556"/>
            <a:ext cx="3616206" cy="646331"/>
          </a:xfrm>
          <a:prstGeom prst="rect">
            <a:avLst/>
          </a:prstGeom>
          <a:noFill/>
        </p:spPr>
        <p:txBody>
          <a:bodyPr wrap="square" rtlCol="0">
            <a:spAutoFit/>
          </a:bodyPr>
          <a:lstStyle/>
          <a:p>
            <a:r>
              <a:rPr lang="en-US" dirty="0" smtClean="0"/>
              <a:t>Remodeled in 1987 to accommodate 6-car trains</a:t>
            </a:r>
            <a:endParaRPr lang="en-US" dirty="0"/>
          </a:p>
        </p:txBody>
      </p:sp>
      <p:sp>
        <p:nvSpPr>
          <p:cNvPr id="8" name="TextBox 7"/>
          <p:cNvSpPr txBox="1"/>
          <p:nvPr/>
        </p:nvSpPr>
        <p:spPr>
          <a:xfrm>
            <a:off x="232295" y="5405457"/>
            <a:ext cx="3518044" cy="1200329"/>
          </a:xfrm>
          <a:prstGeom prst="rect">
            <a:avLst/>
          </a:prstGeom>
          <a:noFill/>
        </p:spPr>
        <p:txBody>
          <a:bodyPr wrap="square" rtlCol="0">
            <a:spAutoFit/>
          </a:bodyPr>
          <a:lstStyle/>
          <a:p>
            <a:r>
              <a:rPr lang="en-US" dirty="0" smtClean="0"/>
              <a:t>Between 1986-1988 artist Paul Matisse built the </a:t>
            </a:r>
            <a:r>
              <a:rPr lang="en-US" i="1" dirty="0" smtClean="0"/>
              <a:t>Kendall Band</a:t>
            </a:r>
            <a:r>
              <a:rPr lang="en-US" dirty="0" smtClean="0"/>
              <a:t>, three interactive sculptures named </a:t>
            </a:r>
            <a:r>
              <a:rPr lang="en-US" i="1" dirty="0" smtClean="0"/>
              <a:t>Pythagoras, Kepler, and Galileo</a:t>
            </a:r>
            <a:endParaRPr lang="en-US" dirty="0"/>
          </a:p>
        </p:txBody>
      </p:sp>
      <p:pic>
        <p:nvPicPr>
          <p:cNvPr id="6154" name="Picture 10" descr="kendall square t station - Feld Thought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58617" y="514037"/>
            <a:ext cx="2790625" cy="27906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62581" y="5887975"/>
            <a:ext cx="3700463" cy="646331"/>
          </a:xfrm>
          <a:prstGeom prst="rect">
            <a:avLst/>
          </a:prstGeom>
          <a:noFill/>
        </p:spPr>
        <p:txBody>
          <a:bodyPr wrap="square" rtlCol="0">
            <a:spAutoFit/>
          </a:bodyPr>
          <a:lstStyle/>
          <a:p>
            <a:r>
              <a:rPr lang="en-US" dirty="0" smtClean="0"/>
              <a:t>A group of MIT students partially restored </a:t>
            </a:r>
            <a:r>
              <a:rPr lang="en-US" i="1" dirty="0" smtClean="0"/>
              <a:t>Pythagoras</a:t>
            </a:r>
            <a:r>
              <a:rPr lang="en-US" dirty="0" smtClean="0"/>
              <a:t> in 2011</a:t>
            </a:r>
            <a:endParaRPr lang="en-US" dirty="0"/>
          </a:p>
        </p:txBody>
      </p:sp>
    </p:spTree>
    <p:extLst>
      <p:ext uri="{BB962C8B-B14F-4D97-AF65-F5344CB8AC3E}">
        <p14:creationId xmlns:p14="http://schemas.microsoft.com/office/powerpoint/2010/main" val="185179763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xploring Boston on Foot: The Harborwalk - LandVest Blog LandVest Blo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5880" y="564596"/>
            <a:ext cx="4560804" cy="300241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seaport-boston-hotel-harborwalk - Mari Smit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3986" y="3579060"/>
            <a:ext cx="4651660" cy="2828396"/>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10 Urban Walks Across America - Green With Renvy | Green With Renv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853" y="3898555"/>
            <a:ext cx="4165115" cy="2776743"/>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UMass Boston opens new section of Harborwalk - The Boston Glob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10863" y="175216"/>
            <a:ext cx="3758667" cy="2479676"/>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Boston HarborWalk: A Waterfront Destination of Beaches, Museums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78395" y="4559642"/>
            <a:ext cx="3348818" cy="2223615"/>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Boston's Harborwalk Archives - NorthEndWaterfront.co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16346" y="1037968"/>
            <a:ext cx="3452718" cy="2300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56088" y="0"/>
            <a:ext cx="2838406" cy="584775"/>
          </a:xfrm>
          <a:prstGeom prst="rect">
            <a:avLst/>
          </a:prstGeom>
          <a:noFill/>
        </p:spPr>
        <p:txBody>
          <a:bodyPr wrap="none" rtlCol="0">
            <a:spAutoFit/>
          </a:bodyPr>
          <a:lstStyle/>
          <a:p>
            <a:r>
              <a:rPr lang="en-US" sz="3200" dirty="0" smtClean="0"/>
              <a:t>The </a:t>
            </a:r>
            <a:r>
              <a:rPr lang="en-US" sz="3200" dirty="0" err="1" smtClean="0"/>
              <a:t>Harborwalk</a:t>
            </a:r>
            <a:endParaRPr lang="en-US" sz="3200" dirty="0"/>
          </a:p>
        </p:txBody>
      </p:sp>
      <p:sp>
        <p:nvSpPr>
          <p:cNvPr id="3" name="TextBox 2"/>
          <p:cNvSpPr txBox="1"/>
          <p:nvPr/>
        </p:nvSpPr>
        <p:spPr>
          <a:xfrm>
            <a:off x="5816333" y="439972"/>
            <a:ext cx="652743" cy="369332"/>
          </a:xfrm>
          <a:prstGeom prst="rect">
            <a:avLst/>
          </a:prstGeom>
          <a:noFill/>
        </p:spPr>
        <p:txBody>
          <a:bodyPr wrap="none" rtlCol="0">
            <a:spAutoFit/>
          </a:bodyPr>
          <a:lstStyle/>
          <a:p>
            <a:r>
              <a:rPr lang="en-US" dirty="0" smtClean="0"/>
              <a:t>1984</a:t>
            </a:r>
            <a:endParaRPr lang="en-US" dirty="0"/>
          </a:p>
        </p:txBody>
      </p:sp>
      <p:pic>
        <p:nvPicPr>
          <p:cNvPr id="17422" name="Picture 14" descr="https://upload.wikimedia.org/wikipedia/commons/thumb/2/2a/Judy_Kensley_McKie_bench_at_Eastport_Park%2C_Boston.JPG/800px-Judy_Kensley_McKie_bench_at_Eastport_Park%2C_Boston.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713627" y="2273793"/>
            <a:ext cx="1636054" cy="245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17785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upload.wikimedia.org/wikipedia/commons/d/d8/Harvard_Bridge_postcard_1920is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175" y="733168"/>
            <a:ext cx="3835588" cy="243915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Sunset over Harvard Bridge-- on Ice! : bost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5344" y="711068"/>
            <a:ext cx="4833220" cy="27167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53627" y="3248708"/>
            <a:ext cx="3618683" cy="338554"/>
          </a:xfrm>
          <a:prstGeom prst="rect">
            <a:avLst/>
          </a:prstGeom>
          <a:noFill/>
        </p:spPr>
        <p:txBody>
          <a:bodyPr wrap="none" rtlCol="0">
            <a:spAutoFit/>
          </a:bodyPr>
          <a:lstStyle/>
          <a:p>
            <a:r>
              <a:rPr lang="en-US" sz="1600" dirty="0" smtClean="0"/>
              <a:t>Postcard (dated between 1916 and 1924)</a:t>
            </a:r>
            <a:endParaRPr lang="en-US" sz="1600" dirty="0"/>
          </a:p>
        </p:txBody>
      </p:sp>
      <p:sp>
        <p:nvSpPr>
          <p:cNvPr id="3" name="TextBox 2"/>
          <p:cNvSpPr txBox="1"/>
          <p:nvPr/>
        </p:nvSpPr>
        <p:spPr>
          <a:xfrm>
            <a:off x="4058530" y="101543"/>
            <a:ext cx="4348755" cy="584775"/>
          </a:xfrm>
          <a:prstGeom prst="rect">
            <a:avLst/>
          </a:prstGeom>
          <a:noFill/>
        </p:spPr>
        <p:txBody>
          <a:bodyPr wrap="none" rtlCol="0">
            <a:spAutoFit/>
          </a:bodyPr>
          <a:lstStyle/>
          <a:p>
            <a:r>
              <a:rPr lang="en-US" sz="3200" strike="sngStrike" dirty="0" smtClean="0"/>
              <a:t>Harvard</a:t>
            </a:r>
            <a:r>
              <a:rPr lang="en-US" sz="3200" dirty="0" smtClean="0"/>
              <a:t> Mass Ave Bridge</a:t>
            </a:r>
            <a:endParaRPr lang="en-US" sz="3200" dirty="0"/>
          </a:p>
        </p:txBody>
      </p:sp>
      <p:pic>
        <p:nvPicPr>
          <p:cNvPr id="13318" name="Picture 6" descr="How an MIT Prank Became a Boston Landmark : We're Histor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9437" y="4050962"/>
            <a:ext cx="2948654" cy="24203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1184" y="3637070"/>
            <a:ext cx="2915926" cy="369332"/>
          </a:xfrm>
          <a:prstGeom prst="rect">
            <a:avLst/>
          </a:prstGeom>
          <a:noFill/>
        </p:spPr>
        <p:txBody>
          <a:bodyPr wrap="none" rtlCol="0">
            <a:spAutoFit/>
          </a:bodyPr>
          <a:lstStyle/>
          <a:p>
            <a:r>
              <a:rPr lang="en-US" dirty="0" smtClean="0"/>
              <a:t>Length: 364.4 smoots + 1 ear</a:t>
            </a:r>
            <a:endParaRPr lang="en-US" dirty="0"/>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76129" y="3587262"/>
            <a:ext cx="2356283" cy="1767212"/>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83507" y="4792762"/>
            <a:ext cx="2356283" cy="1767212"/>
          </a:xfrm>
          <a:prstGeom prst="rect">
            <a:avLst/>
          </a:prstGeom>
        </p:spPr>
      </p:pic>
      <p:pic>
        <p:nvPicPr>
          <p:cNvPr id="13320" name="Picture 8" descr="Smoot - Wikipedi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31092" y="5211902"/>
            <a:ext cx="2068424" cy="15513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4120" y="6565685"/>
            <a:ext cx="1140056" cy="276999"/>
          </a:xfrm>
          <a:prstGeom prst="rect">
            <a:avLst/>
          </a:prstGeom>
          <a:noFill/>
        </p:spPr>
        <p:txBody>
          <a:bodyPr wrap="none" rtlCol="0">
            <a:spAutoFit/>
          </a:bodyPr>
          <a:lstStyle/>
          <a:p>
            <a:r>
              <a:rPr lang="en-US" sz="1200" dirty="0" smtClean="0"/>
              <a:t>1 smoot = 5’ 7”</a:t>
            </a:r>
            <a:endParaRPr lang="en-US" sz="1200" dirty="0"/>
          </a:p>
        </p:txBody>
      </p:sp>
      <p:pic>
        <p:nvPicPr>
          <p:cNvPr id="13322" name="Picture 10" descr="Richard E. Byrd | Virginia Museum of History &amp; Culture Robert E. Byrd"/>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023074" y="3663648"/>
            <a:ext cx="2226393" cy="28076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420029" y="6473352"/>
            <a:ext cx="1593193" cy="369332"/>
          </a:xfrm>
          <a:prstGeom prst="rect">
            <a:avLst/>
          </a:prstGeom>
          <a:noFill/>
        </p:spPr>
        <p:txBody>
          <a:bodyPr wrap="none" rtlCol="0">
            <a:spAutoFit/>
          </a:bodyPr>
          <a:lstStyle/>
          <a:p>
            <a:r>
              <a:rPr lang="en-US" dirty="0" smtClean="0"/>
              <a:t>Richard E. Byrd</a:t>
            </a:r>
            <a:endParaRPr lang="en-US" dirty="0"/>
          </a:p>
        </p:txBody>
      </p:sp>
      <p:sp>
        <p:nvSpPr>
          <p:cNvPr id="9" name="TextBox 8"/>
          <p:cNvSpPr txBox="1"/>
          <p:nvPr/>
        </p:nvSpPr>
        <p:spPr>
          <a:xfrm>
            <a:off x="5760529" y="1029415"/>
            <a:ext cx="1412316" cy="923330"/>
          </a:xfrm>
          <a:prstGeom prst="rect">
            <a:avLst/>
          </a:prstGeom>
          <a:noFill/>
        </p:spPr>
        <p:txBody>
          <a:bodyPr wrap="square" rtlCol="0">
            <a:spAutoFit/>
          </a:bodyPr>
          <a:lstStyle/>
          <a:p>
            <a:r>
              <a:rPr lang="en-US" dirty="0" smtClean="0"/>
              <a:t>Built in 1891, rebuilt in the 1980’s</a:t>
            </a:r>
            <a:endParaRPr lang="en-US" dirty="0"/>
          </a:p>
        </p:txBody>
      </p:sp>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7483" y="173666"/>
            <a:ext cx="2317916" cy="1895766"/>
          </a:xfrm>
          <a:prstGeom prst="rect">
            <a:avLst/>
          </a:prstGeom>
        </p:spPr>
      </p:pic>
    </p:spTree>
    <p:extLst>
      <p:ext uri="{BB962C8B-B14F-4D97-AF65-F5344CB8AC3E}">
        <p14:creationId xmlns:p14="http://schemas.microsoft.com/office/powerpoint/2010/main" val="3852943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3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andy Land: The History of Candy Making in Cambridge, MA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67363" y="1930646"/>
            <a:ext cx="1820866" cy="2731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Tootsie Roll Industries to Expand Cambridge Manufacturing Plant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570" y="3578030"/>
            <a:ext cx="3905249" cy="24288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cambridgehistory.org/candy/images/candymap_stopssmall_inset.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8876" y="-243573"/>
            <a:ext cx="2725930" cy="351780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ox Cross C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50351" y="1117112"/>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32943" y="698458"/>
            <a:ext cx="2895344" cy="553998"/>
          </a:xfrm>
          <a:prstGeom prst="rect">
            <a:avLst/>
          </a:prstGeom>
          <a:solidFill>
            <a:schemeClr val="bg1"/>
          </a:solidFill>
        </p:spPr>
        <p:txBody>
          <a:bodyPr wrap="none" rtlCol="0">
            <a:spAutoFit/>
          </a:bodyPr>
          <a:lstStyle/>
          <a:p>
            <a:pPr algn="ctr"/>
            <a:r>
              <a:rPr lang="en-US" sz="1600" b="1" dirty="0" smtClean="0"/>
              <a:t>Fox Cross Company </a:t>
            </a:r>
            <a:r>
              <a:rPr lang="en-US" sz="1600" dirty="0" smtClean="0"/>
              <a:t>(1920-1980)</a:t>
            </a:r>
          </a:p>
          <a:p>
            <a:pPr algn="ctr"/>
            <a:r>
              <a:rPr lang="en-US" sz="1400" i="1" dirty="0" smtClean="0"/>
              <a:t>Charleston Chew</a:t>
            </a:r>
            <a:endParaRPr lang="en-US" sz="1400" i="1" dirty="0"/>
          </a:p>
        </p:txBody>
      </p:sp>
      <p:sp>
        <p:nvSpPr>
          <p:cNvPr id="6" name="Rectangle 5"/>
          <p:cNvSpPr/>
          <p:nvPr/>
        </p:nvSpPr>
        <p:spPr>
          <a:xfrm>
            <a:off x="9707024" y="6618637"/>
            <a:ext cx="2484976" cy="230832"/>
          </a:xfrm>
          <a:prstGeom prst="rect">
            <a:avLst/>
          </a:prstGeom>
        </p:spPr>
        <p:txBody>
          <a:bodyPr wrap="none">
            <a:spAutoFit/>
          </a:bodyPr>
          <a:lstStyle/>
          <a:p>
            <a:r>
              <a:rPr lang="en-US" sz="900" dirty="0">
                <a:hlinkClick r:id="rId7"/>
              </a:rPr>
              <a:t>https://cambridgehistory.org/candy/index2.html</a:t>
            </a:r>
            <a:endParaRPr lang="en-US" sz="900" dirty="0"/>
          </a:p>
        </p:txBody>
      </p:sp>
      <p:pic>
        <p:nvPicPr>
          <p:cNvPr id="8198" name="Picture 6" descr="Kennedy Biscuit/Nabisc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513425" y="233610"/>
            <a:ext cx="1580459" cy="237068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cambridgehistory.org/candy/images/Necco-nov.gi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793801" y="3329011"/>
            <a:ext cx="2173564" cy="3256276"/>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THE SWEET RESEARCH LIFE AT NOVARTIS | July 11, 2005 Issue - Vol ..."/>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298643" y="5053907"/>
            <a:ext cx="3095625" cy="1400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28224" y="90586"/>
            <a:ext cx="4858831" cy="584775"/>
          </a:xfrm>
          <a:prstGeom prst="rect">
            <a:avLst/>
          </a:prstGeom>
          <a:solidFill>
            <a:schemeClr val="bg1"/>
          </a:solidFill>
        </p:spPr>
        <p:txBody>
          <a:bodyPr wrap="none" rtlCol="0">
            <a:spAutoFit/>
          </a:bodyPr>
          <a:lstStyle/>
          <a:p>
            <a:r>
              <a:rPr lang="en-US" sz="3200" dirty="0" smtClean="0"/>
              <a:t>Candy Making in Cambridge</a:t>
            </a:r>
            <a:endParaRPr lang="en-US" sz="3200" dirty="0"/>
          </a:p>
        </p:txBody>
      </p:sp>
      <p:sp>
        <p:nvSpPr>
          <p:cNvPr id="7" name="TextBox 6"/>
          <p:cNvSpPr txBox="1"/>
          <p:nvPr/>
        </p:nvSpPr>
        <p:spPr>
          <a:xfrm>
            <a:off x="6560535" y="1117112"/>
            <a:ext cx="1952890" cy="1261884"/>
          </a:xfrm>
          <a:prstGeom prst="rect">
            <a:avLst/>
          </a:prstGeom>
          <a:noFill/>
        </p:spPr>
        <p:txBody>
          <a:bodyPr wrap="square" rtlCol="0">
            <a:spAutoFit/>
          </a:bodyPr>
          <a:lstStyle/>
          <a:p>
            <a:pPr algn="ctr"/>
            <a:r>
              <a:rPr lang="en-US" sz="1600" b="1" dirty="0" smtClean="0"/>
              <a:t>Kennedy Biscuit Company -&gt; Nabisco </a:t>
            </a:r>
            <a:r>
              <a:rPr lang="en-US" sz="1600" dirty="0" smtClean="0"/>
              <a:t>(1869-present)</a:t>
            </a:r>
          </a:p>
          <a:p>
            <a:pPr algn="ctr"/>
            <a:r>
              <a:rPr lang="en-US" sz="1400" i="1" dirty="0" smtClean="0"/>
              <a:t>Fig </a:t>
            </a:r>
            <a:r>
              <a:rPr lang="en-US" sz="1400" i="1" dirty="0" err="1" smtClean="0"/>
              <a:t>Newtons</a:t>
            </a:r>
            <a:endParaRPr lang="en-US" sz="1400" i="1" dirty="0" smtClean="0"/>
          </a:p>
          <a:p>
            <a:pPr algn="ctr"/>
            <a:r>
              <a:rPr lang="en-US" sz="1400" i="1" dirty="0" smtClean="0"/>
              <a:t>Oreos</a:t>
            </a:r>
            <a:endParaRPr lang="en-US" sz="1400" i="1" dirty="0"/>
          </a:p>
        </p:txBody>
      </p:sp>
      <p:sp>
        <p:nvSpPr>
          <p:cNvPr id="8" name="TextBox 7"/>
          <p:cNvSpPr txBox="1"/>
          <p:nvPr/>
        </p:nvSpPr>
        <p:spPr>
          <a:xfrm>
            <a:off x="4098902" y="3779104"/>
            <a:ext cx="1516056" cy="1231106"/>
          </a:xfrm>
          <a:prstGeom prst="rect">
            <a:avLst/>
          </a:prstGeom>
          <a:noFill/>
        </p:spPr>
        <p:txBody>
          <a:bodyPr wrap="none" rtlCol="0">
            <a:spAutoFit/>
          </a:bodyPr>
          <a:lstStyle/>
          <a:p>
            <a:pPr algn="ctr"/>
            <a:r>
              <a:rPr lang="en-US" sz="1600" b="1" dirty="0" smtClean="0"/>
              <a:t>James O. Welch</a:t>
            </a:r>
          </a:p>
          <a:p>
            <a:pPr algn="ctr"/>
            <a:r>
              <a:rPr lang="en-US" sz="1600" dirty="0" smtClean="0"/>
              <a:t>(1927-1963)</a:t>
            </a:r>
          </a:p>
          <a:p>
            <a:pPr algn="ctr"/>
            <a:r>
              <a:rPr lang="en-US" sz="1400" i="1" dirty="0" smtClean="0"/>
              <a:t>Junior Mints</a:t>
            </a:r>
          </a:p>
          <a:p>
            <a:pPr algn="ctr"/>
            <a:r>
              <a:rPr lang="en-US" sz="1400" i="1" dirty="0" smtClean="0"/>
              <a:t>Sugar Daddies</a:t>
            </a:r>
          </a:p>
          <a:p>
            <a:pPr algn="ctr"/>
            <a:r>
              <a:rPr lang="en-US" sz="1400" i="1" dirty="0" smtClean="0"/>
              <a:t>Sugar Babies</a:t>
            </a:r>
            <a:endParaRPr lang="en-US" sz="1400" i="1" dirty="0"/>
          </a:p>
        </p:txBody>
      </p:sp>
      <p:sp>
        <p:nvSpPr>
          <p:cNvPr id="9" name="TextBox 8"/>
          <p:cNvSpPr txBox="1"/>
          <p:nvPr/>
        </p:nvSpPr>
        <p:spPr>
          <a:xfrm>
            <a:off x="8027448" y="4017677"/>
            <a:ext cx="1992020" cy="769441"/>
          </a:xfrm>
          <a:prstGeom prst="rect">
            <a:avLst/>
          </a:prstGeom>
          <a:noFill/>
        </p:spPr>
        <p:txBody>
          <a:bodyPr wrap="none" rtlCol="0">
            <a:spAutoFit/>
          </a:bodyPr>
          <a:lstStyle/>
          <a:p>
            <a:pPr algn="ctr"/>
            <a:r>
              <a:rPr lang="en-US" sz="1600" b="1" dirty="0" err="1" smtClean="0"/>
              <a:t>Necco</a:t>
            </a:r>
            <a:r>
              <a:rPr lang="en-US" sz="1600" dirty="0" smtClean="0"/>
              <a:t> (1847-present)</a:t>
            </a:r>
          </a:p>
          <a:p>
            <a:pPr algn="ctr"/>
            <a:r>
              <a:rPr lang="en-US" sz="1400" i="1" dirty="0" err="1" smtClean="0"/>
              <a:t>Necco</a:t>
            </a:r>
            <a:r>
              <a:rPr lang="en-US" sz="1400" i="1" dirty="0"/>
              <a:t> </a:t>
            </a:r>
            <a:r>
              <a:rPr lang="en-US" sz="1400" i="1" dirty="0" smtClean="0"/>
              <a:t>Wafers</a:t>
            </a:r>
          </a:p>
          <a:p>
            <a:pPr algn="ctr"/>
            <a:r>
              <a:rPr lang="en-US" sz="1400" i="1" dirty="0" smtClean="0"/>
              <a:t>Conversation Hearts</a:t>
            </a:r>
          </a:p>
        </p:txBody>
      </p:sp>
      <p:sp>
        <p:nvSpPr>
          <p:cNvPr id="10" name="TextBox 9"/>
          <p:cNvSpPr txBox="1"/>
          <p:nvPr/>
        </p:nvSpPr>
        <p:spPr>
          <a:xfrm>
            <a:off x="10293788" y="975457"/>
            <a:ext cx="1905670" cy="800219"/>
          </a:xfrm>
          <a:prstGeom prst="rect">
            <a:avLst/>
          </a:prstGeom>
          <a:noFill/>
        </p:spPr>
        <p:txBody>
          <a:bodyPr wrap="square" rtlCol="0">
            <a:spAutoFit/>
          </a:bodyPr>
          <a:lstStyle/>
          <a:p>
            <a:pPr algn="ctr"/>
            <a:r>
              <a:rPr lang="en-US" sz="1600" b="1" dirty="0" smtClean="0"/>
              <a:t>Squirrel Brand Nuts </a:t>
            </a:r>
            <a:r>
              <a:rPr lang="en-US" sz="1600" dirty="0" smtClean="0"/>
              <a:t>(1890-1999)</a:t>
            </a:r>
          </a:p>
          <a:p>
            <a:pPr algn="ctr"/>
            <a:r>
              <a:rPr lang="en-US" sz="1400" i="1" dirty="0" smtClean="0"/>
              <a:t>Squirrel Nut Zipper</a:t>
            </a:r>
            <a:endParaRPr lang="en-US" sz="1400" i="1" dirty="0"/>
          </a:p>
        </p:txBody>
      </p:sp>
    </p:spTree>
    <p:extLst>
      <p:ext uri="{BB962C8B-B14F-4D97-AF65-F5344CB8AC3E}">
        <p14:creationId xmlns:p14="http://schemas.microsoft.com/office/powerpoint/2010/main" val="4010630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The Harvard Crims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18440" y="795970"/>
            <a:ext cx="4825604" cy="32170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4628" y="134716"/>
            <a:ext cx="2667140" cy="584775"/>
          </a:xfrm>
          <a:prstGeom prst="rect">
            <a:avLst/>
          </a:prstGeom>
          <a:noFill/>
        </p:spPr>
        <p:txBody>
          <a:bodyPr wrap="none" rtlCol="0">
            <a:spAutoFit/>
          </a:bodyPr>
          <a:lstStyle/>
          <a:p>
            <a:r>
              <a:rPr lang="en-US" sz="3200" dirty="0" smtClean="0"/>
              <a:t>20 Flagg Street</a:t>
            </a:r>
            <a:endParaRPr lang="en-US" sz="3200" dirty="0"/>
          </a:p>
        </p:txBody>
      </p:sp>
      <p:sp>
        <p:nvSpPr>
          <p:cNvPr id="3" name="TextBox 2"/>
          <p:cNvSpPr txBox="1"/>
          <p:nvPr/>
        </p:nvSpPr>
        <p:spPr>
          <a:xfrm>
            <a:off x="926309" y="6271487"/>
            <a:ext cx="3626506" cy="338554"/>
          </a:xfrm>
          <a:prstGeom prst="rect">
            <a:avLst/>
          </a:prstGeom>
          <a:noFill/>
        </p:spPr>
        <p:txBody>
          <a:bodyPr wrap="none" rtlCol="0">
            <a:spAutoFit/>
          </a:bodyPr>
          <a:lstStyle/>
          <a:p>
            <a:r>
              <a:rPr lang="en-US" sz="1600" dirty="0" smtClean="0"/>
              <a:t>Rented a room at 20 Flagg St 1890-1893</a:t>
            </a:r>
            <a:endParaRPr lang="en-US" sz="1600" dirty="0"/>
          </a:p>
        </p:txBody>
      </p:sp>
      <p:pic>
        <p:nvPicPr>
          <p:cNvPr id="10248" name="Picture 8" descr="Fisk Class of 188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68607" y="4336804"/>
            <a:ext cx="2577696" cy="1971939"/>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scua.library.umass.edu/exhibits/dubois/images/3_3_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975910" y="3522399"/>
            <a:ext cx="1935419" cy="32075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8297" y="6117599"/>
            <a:ext cx="1396664" cy="307777"/>
          </a:xfrm>
          <a:prstGeom prst="rect">
            <a:avLst/>
          </a:prstGeom>
          <a:noFill/>
        </p:spPr>
        <p:txBody>
          <a:bodyPr wrap="none" rtlCol="0">
            <a:spAutoFit/>
          </a:bodyPr>
          <a:lstStyle/>
          <a:p>
            <a:r>
              <a:rPr lang="en-US" sz="1400" dirty="0" smtClean="0"/>
              <a:t>Du Bois, aged 19</a:t>
            </a:r>
            <a:endParaRPr lang="en-US" sz="1400" dirty="0"/>
          </a:p>
        </p:txBody>
      </p:sp>
      <p:sp>
        <p:nvSpPr>
          <p:cNvPr id="10" name="TextBox 9"/>
          <p:cNvSpPr txBox="1"/>
          <p:nvPr/>
        </p:nvSpPr>
        <p:spPr>
          <a:xfrm>
            <a:off x="7161768" y="6350537"/>
            <a:ext cx="3023200" cy="307777"/>
          </a:xfrm>
          <a:prstGeom prst="rect">
            <a:avLst/>
          </a:prstGeom>
          <a:solidFill>
            <a:schemeClr val="bg1"/>
          </a:solidFill>
        </p:spPr>
        <p:txBody>
          <a:bodyPr wrap="none" rtlCol="0">
            <a:spAutoFit/>
          </a:bodyPr>
          <a:lstStyle/>
          <a:p>
            <a:r>
              <a:rPr lang="en-US" sz="1400" dirty="0" smtClean="0"/>
              <a:t>Du Bois with Fisk University classmates</a:t>
            </a:r>
            <a:endParaRPr lang="en-US" sz="1400" dirty="0"/>
          </a:p>
        </p:txBody>
      </p:sp>
      <p:pic>
        <p:nvPicPr>
          <p:cNvPr id="10242" name="Picture 2" descr="Cambridge African American Heritage Trail Timeline | Cambridge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5301" y="714015"/>
            <a:ext cx="5330175" cy="540358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cua.library.umass.edu/exhibits/dubois/images/3_5_2.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04651" y="2824051"/>
            <a:ext cx="200025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256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5316" y="106618"/>
            <a:ext cx="3380862" cy="584775"/>
          </a:xfrm>
          <a:prstGeom prst="rect">
            <a:avLst/>
          </a:prstGeom>
          <a:noFill/>
        </p:spPr>
        <p:txBody>
          <a:bodyPr wrap="none" rtlCol="0">
            <a:spAutoFit/>
          </a:bodyPr>
          <a:lstStyle/>
          <a:p>
            <a:r>
              <a:rPr lang="en-US" sz="3200" dirty="0" smtClean="0"/>
              <a:t>Prospect Hill Tower</a:t>
            </a:r>
            <a:endParaRPr lang="en-US" sz="3200" dirty="0"/>
          </a:p>
        </p:txBody>
      </p:sp>
      <p:pic>
        <p:nvPicPr>
          <p:cNvPr id="3" name="Picture 8" descr="Landmark: Somerville's Prospect Hill Tow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2100" y="774681"/>
            <a:ext cx="4946445" cy="275764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1910 Somerville, MA Postcard: Prospect Hill Tower - Massachusetts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1584" y="4213934"/>
            <a:ext cx="1621879" cy="25441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2475" y="625790"/>
            <a:ext cx="3389286" cy="1200329"/>
          </a:xfrm>
          <a:prstGeom prst="rect">
            <a:avLst/>
          </a:prstGeom>
          <a:noFill/>
        </p:spPr>
        <p:txBody>
          <a:bodyPr wrap="square" rtlCol="0">
            <a:spAutoFit/>
          </a:bodyPr>
          <a:lstStyle/>
          <a:p>
            <a:r>
              <a:rPr lang="en-US" dirty="0" smtClean="0"/>
              <a:t>Grand Union Flag – first national flag in the United States, first raised at Prospect Hill by George Washington</a:t>
            </a:r>
            <a:endParaRPr lang="en-US" dirty="0"/>
          </a:p>
        </p:txBody>
      </p:sp>
      <p:sp>
        <p:nvSpPr>
          <p:cNvPr id="6" name="TextBox 5"/>
          <p:cNvSpPr txBox="1"/>
          <p:nvPr/>
        </p:nvSpPr>
        <p:spPr>
          <a:xfrm>
            <a:off x="4598028" y="3627011"/>
            <a:ext cx="2995435" cy="369332"/>
          </a:xfrm>
          <a:prstGeom prst="rect">
            <a:avLst/>
          </a:prstGeom>
          <a:noFill/>
        </p:spPr>
        <p:txBody>
          <a:bodyPr wrap="none" rtlCol="0">
            <a:spAutoFit/>
          </a:bodyPr>
          <a:lstStyle/>
          <a:p>
            <a:r>
              <a:rPr lang="en-US" dirty="0" smtClean="0"/>
              <a:t>Union Square, Somerville, MA</a:t>
            </a:r>
            <a:endParaRPr lang="en-US" dirty="0"/>
          </a:p>
        </p:txBody>
      </p:sp>
      <p:sp>
        <p:nvSpPr>
          <p:cNvPr id="7" name="TextBox 6"/>
          <p:cNvSpPr txBox="1"/>
          <p:nvPr/>
        </p:nvSpPr>
        <p:spPr>
          <a:xfrm>
            <a:off x="455020" y="4404618"/>
            <a:ext cx="2247539" cy="646331"/>
          </a:xfrm>
          <a:prstGeom prst="rect">
            <a:avLst/>
          </a:prstGeom>
          <a:noFill/>
        </p:spPr>
        <p:txBody>
          <a:bodyPr wrap="square" rtlCol="0">
            <a:spAutoFit/>
          </a:bodyPr>
          <a:lstStyle/>
          <a:p>
            <a:r>
              <a:rPr lang="en-US" dirty="0" smtClean="0"/>
              <a:t>1910 postcard of Prospect Hill Tower</a:t>
            </a:r>
            <a:endParaRPr lang="en-US" dirty="0"/>
          </a:p>
        </p:txBody>
      </p:sp>
      <p:pic>
        <p:nvPicPr>
          <p:cNvPr id="9222" name="Picture 6" descr="http://www.muldermedia.com/prospecthill/images/map1775detai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06595" y="2643633"/>
            <a:ext cx="3125873" cy="3610922"/>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9681735" y="2996345"/>
            <a:ext cx="419198" cy="4107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039950" y="967562"/>
            <a:ext cx="2859161" cy="1477328"/>
          </a:xfrm>
          <a:prstGeom prst="rect">
            <a:avLst/>
          </a:prstGeom>
          <a:noFill/>
        </p:spPr>
        <p:txBody>
          <a:bodyPr wrap="square" rtlCol="0">
            <a:spAutoFit/>
          </a:bodyPr>
          <a:lstStyle/>
          <a:p>
            <a:r>
              <a:rPr lang="en-US" dirty="0" smtClean="0"/>
              <a:t>Prospect Hill became the strongest fortification on the frontline of the American Revolution – it was known as the “Citadel”</a:t>
            </a:r>
            <a:endParaRPr lang="en-US" dirty="0"/>
          </a:p>
        </p:txBody>
      </p:sp>
      <p:sp>
        <p:nvSpPr>
          <p:cNvPr id="9" name="TextBox 8"/>
          <p:cNvSpPr txBox="1"/>
          <p:nvPr/>
        </p:nvSpPr>
        <p:spPr>
          <a:xfrm>
            <a:off x="449124" y="5232606"/>
            <a:ext cx="2957513" cy="646331"/>
          </a:xfrm>
          <a:prstGeom prst="rect">
            <a:avLst/>
          </a:prstGeom>
          <a:noFill/>
        </p:spPr>
        <p:txBody>
          <a:bodyPr wrap="square" rtlCol="0">
            <a:spAutoFit/>
          </a:bodyPr>
          <a:lstStyle/>
          <a:p>
            <a:r>
              <a:rPr lang="en-US" dirty="0" smtClean="0"/>
              <a:t>The monument was completed in 1904</a:t>
            </a:r>
            <a:endParaRPr lang="en-US" dirty="0"/>
          </a:p>
        </p:txBody>
      </p:sp>
      <p:pic>
        <p:nvPicPr>
          <p:cNvPr id="9224" name="Picture 8" descr="http://www.thesomervilletimes.com/wp-content/uploads/2018/01/bird_1_10_18_8_we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9940" y="1841527"/>
            <a:ext cx="23812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www.thesomervilletimes.com/wp-content/uploads/2018/01/bird_1_10_18_4_web-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106833" y="4213934"/>
            <a:ext cx="2857500" cy="15811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732210" y="5834728"/>
            <a:ext cx="4127426" cy="923330"/>
          </a:xfrm>
          <a:prstGeom prst="rect">
            <a:avLst/>
          </a:prstGeom>
          <a:noFill/>
        </p:spPr>
        <p:txBody>
          <a:bodyPr wrap="square" rtlCol="0">
            <a:spAutoFit/>
          </a:bodyPr>
          <a:lstStyle/>
          <a:p>
            <a:r>
              <a:rPr lang="en-US" dirty="0" smtClean="0"/>
              <a:t>Members of Somerville Light Infantry Company during the Civil War – after the war the area was renamed Union Square</a:t>
            </a:r>
            <a:endParaRPr lang="en-US" dirty="0"/>
          </a:p>
        </p:txBody>
      </p:sp>
    </p:spTree>
    <p:extLst>
      <p:ext uri="{BB962C8B-B14F-4D97-AF65-F5344CB8AC3E}">
        <p14:creationId xmlns:p14="http://schemas.microsoft.com/office/powerpoint/2010/main" val="516420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animBg="1"/>
      <p:bldP spid="8" grpId="0"/>
      <p:bldP spid="9"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13943</TotalTime>
  <Words>1957</Words>
  <Application>Microsoft Macintosh PowerPoint</Application>
  <PresentationFormat>Custom</PresentationFormat>
  <Paragraphs>306</Paragraphs>
  <Slides>61</Slides>
  <Notes>17</Notes>
  <HiddenSlides>0</HiddenSlides>
  <MMClips>1</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wambach</dc:creator>
  <cp:lastModifiedBy>Samantha</cp:lastModifiedBy>
  <cp:revision>54</cp:revision>
  <dcterms:created xsi:type="dcterms:W3CDTF">2020-05-23T16:41:10Z</dcterms:created>
  <dcterms:modified xsi:type="dcterms:W3CDTF">2021-11-23T23:09:50Z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7729073</vt:lpwstr>
  </property>
  <property fmtid="{D5CDD505-2E9C-101B-9397-08002B2CF9AE}" name="NXPowerLiteSettings" pid="3">
    <vt:lpwstr>F7000400038000</vt:lpwstr>
  </property>
  <property fmtid="{D5CDD505-2E9C-101B-9397-08002B2CF9AE}" name="NXPowerLiteVersion" pid="4">
    <vt:lpwstr>S9.1.2</vt:lpwstr>
  </property>
</Properties>
</file>