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89" r:id="rId36"/>
    <p:sldId id="291" r:id="rId37"/>
    <p:sldId id="292" r:id="rId38"/>
    <p:sldId id="293" r:id="rId39"/>
    <p:sldId id="295" r:id="rId40"/>
    <p:sldId id="296" r:id="rId41"/>
    <p:sldId id="294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22" r:id="rId59"/>
    <p:sldId id="313" r:id="rId60"/>
    <p:sldId id="314" r:id="rId61"/>
    <p:sldId id="315" r:id="rId62"/>
    <p:sldId id="316" r:id="rId63"/>
    <p:sldId id="317" r:id="rId64"/>
    <p:sldId id="318" r:id="rId65"/>
    <p:sldId id="321" r:id="rId66"/>
    <p:sldId id="319" r:id="rId67"/>
    <p:sldId id="320" r:id="rId68"/>
    <p:sldId id="323" r:id="rId69"/>
    <p:sldId id="324" r:id="rId70"/>
    <p:sldId id="325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3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8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7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7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4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9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8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3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2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7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0C994-4511-4492-B7DA-3D681C66567D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02CA4-78E8-4BC9-AB38-B68887217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0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Lojban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30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</a:t>
            </a:r>
          </a:p>
        </p:txBody>
      </p:sp>
    </p:spTree>
    <p:extLst>
      <p:ext uri="{BB962C8B-B14F-4D97-AF65-F5344CB8AC3E}">
        <p14:creationId xmlns:p14="http://schemas.microsoft.com/office/powerpoint/2010/main" val="51640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gi'e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69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zbabu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87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sa'irbi'o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95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.az.</a:t>
            </a:r>
          </a:p>
        </p:txBody>
      </p:sp>
    </p:spTree>
    <p:extLst>
      <p:ext uri="{BB962C8B-B14F-4D97-AF65-F5344CB8AC3E}">
        <p14:creationId xmlns:p14="http://schemas.microsoft.com/office/powerpoint/2010/main" val="2863105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xintactu'ixlaxrax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214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cidjrspageti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50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selgu'e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94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rei</a:t>
            </a:r>
          </a:p>
        </p:txBody>
      </p:sp>
    </p:spTree>
    <p:extLst>
      <p:ext uri="{BB962C8B-B14F-4D97-AF65-F5344CB8AC3E}">
        <p14:creationId xmlns:p14="http://schemas.microsoft.com/office/powerpoint/2010/main" val="1972616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madjiarorsag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697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Consonants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 c[ʃ] d f g j[ʒ] k l m n p r s t v x[x] z '[h] .[ʔ] ,[.]</a:t>
            </a:r>
          </a:p>
        </p:txBody>
      </p:sp>
    </p:spTree>
    <p:extLst>
      <p:ext uri="{BB962C8B-B14F-4D97-AF65-F5344CB8AC3E}">
        <p14:creationId xmlns:p14="http://schemas.microsoft.com/office/powerpoint/2010/main" val="2865945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tcicymlatu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94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xrula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169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cecmu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25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ji</a:t>
            </a:r>
          </a:p>
        </p:txBody>
      </p:sp>
    </p:spTree>
    <p:extLst>
      <p:ext uri="{BB962C8B-B14F-4D97-AF65-F5344CB8AC3E}">
        <p14:creationId xmlns:p14="http://schemas.microsoft.com/office/powerpoint/2010/main" val="4069278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cmene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25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mivysle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61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caxmati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3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rinka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66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06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.oi</a:t>
            </a:r>
          </a:p>
        </p:txBody>
      </p:sp>
    </p:spTree>
    <p:extLst>
      <p:ext uri="{BB962C8B-B14F-4D97-AF65-F5344CB8AC3E}">
        <p14:creationId xmlns:p14="http://schemas.microsoft.com/office/powerpoint/2010/main" val="78916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Vowels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e[often ɛ] </a:t>
            </a:r>
            <a:r>
              <a:rPr lang="en-US" dirty="0" err="1"/>
              <a:t>i</a:t>
            </a:r>
            <a:r>
              <a:rPr lang="en-US" dirty="0"/>
              <a:t> o u y[ə]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Falling diphthongs (relatively widely distributed)</a:t>
            </a:r>
          </a:p>
          <a:p>
            <a:pPr marL="0" indent="0">
              <a:buNone/>
            </a:pPr>
            <a:r>
              <a:rPr lang="en-US" dirty="0" err="1"/>
              <a:t>ai</a:t>
            </a:r>
            <a:r>
              <a:rPr lang="en-US" dirty="0"/>
              <a:t> au </a:t>
            </a:r>
            <a:r>
              <a:rPr lang="en-US" dirty="0" err="1"/>
              <a:t>ei</a:t>
            </a:r>
            <a:r>
              <a:rPr lang="en-US" dirty="0"/>
              <a:t> oi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Rising diphthongs (only found alone or in names) (the first ⟨</a:t>
            </a:r>
            <a:r>
              <a:rPr lang="en-US" dirty="0" err="1"/>
              <a:t>i</a:t>
            </a:r>
            <a:r>
              <a:rPr lang="en-US" dirty="0"/>
              <a:t>⟩ becomes [j] and the first ⟨u⟩ becomes [w])</a:t>
            </a:r>
          </a:p>
          <a:p>
            <a:pPr marL="0" indent="0">
              <a:buNone/>
            </a:pP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ie</a:t>
            </a:r>
            <a:r>
              <a:rPr lang="en-US" dirty="0"/>
              <a:t> ii </a:t>
            </a:r>
            <a:r>
              <a:rPr lang="en-US" dirty="0" err="1"/>
              <a:t>io</a:t>
            </a:r>
            <a:r>
              <a:rPr lang="en-US" dirty="0"/>
              <a:t> </a:t>
            </a:r>
            <a:r>
              <a:rPr lang="en-US" dirty="0" err="1"/>
              <a:t>iu</a:t>
            </a:r>
            <a:r>
              <a:rPr lang="en-US" dirty="0"/>
              <a:t> </a:t>
            </a:r>
            <a:r>
              <a:rPr lang="en-US" dirty="0" err="1"/>
              <a:t>ua</a:t>
            </a:r>
            <a:r>
              <a:rPr lang="en-US" dirty="0"/>
              <a:t> </a:t>
            </a:r>
            <a:r>
              <a:rPr lang="en-US" dirty="0" err="1"/>
              <a:t>ue</a:t>
            </a:r>
            <a:r>
              <a:rPr lang="en-US" dirty="0"/>
              <a:t> </a:t>
            </a:r>
            <a:r>
              <a:rPr lang="en-US" dirty="0" err="1"/>
              <a:t>ui</a:t>
            </a:r>
            <a:r>
              <a:rPr lang="en-US" dirty="0"/>
              <a:t> </a:t>
            </a:r>
            <a:r>
              <a:rPr lang="en-US" dirty="0" err="1"/>
              <a:t>uo</a:t>
            </a:r>
            <a:r>
              <a:rPr lang="en-US" dirty="0"/>
              <a:t> </a:t>
            </a:r>
            <a:r>
              <a:rPr lang="en-US" dirty="0" err="1"/>
              <a:t>uu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039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gugdrxa,iastana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05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e'o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11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cusku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92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xorxes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4163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famyma'o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769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sparkizasym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08498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du'u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872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9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mrilu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972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djadzEtsitcoxuc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890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Phonetic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Words are stressed on the second-to-last syllable. The vowel ⟨y⟩ is never stressed and is not counted as a syllable when determining stress. Monosyllabic words are not stressed.</a:t>
            </a:r>
          </a:p>
          <a:p>
            <a:pPr lvl="1"/>
            <a:r>
              <a:rPr lang="en-US" dirty="0"/>
              <a:t>Exception: if a </a:t>
            </a:r>
            <a:r>
              <a:rPr lang="en-US" dirty="0" err="1"/>
              <a:t>cmevla</a:t>
            </a:r>
            <a:r>
              <a:rPr lang="en-US" dirty="0"/>
              <a:t> has syllables which are capitalized, then those syllables are stressed. This rule applies only to </a:t>
            </a:r>
            <a:r>
              <a:rPr lang="en-US" dirty="0" err="1"/>
              <a:t>cmevla</a:t>
            </a:r>
            <a:r>
              <a:rPr lang="en-US" dirty="0"/>
              <a:t>.</a:t>
            </a:r>
          </a:p>
          <a:p>
            <a:r>
              <a:rPr lang="en-US" dirty="0"/>
              <a:t>The combinations ⟨</a:t>
            </a:r>
            <a:r>
              <a:rPr lang="en-US" dirty="0" err="1"/>
              <a:t>tc</a:t>
            </a:r>
            <a:r>
              <a:rPr lang="en-US" dirty="0"/>
              <a:t>⟩, ⟨</a:t>
            </a:r>
            <a:r>
              <a:rPr lang="en-US" dirty="0" err="1"/>
              <a:t>ts</a:t>
            </a:r>
            <a:r>
              <a:rPr lang="en-US" dirty="0"/>
              <a:t>⟩, ⟨</a:t>
            </a:r>
            <a:r>
              <a:rPr lang="en-US" dirty="0" err="1"/>
              <a:t>dj</a:t>
            </a:r>
            <a:r>
              <a:rPr lang="en-US" dirty="0"/>
              <a:t>⟩, and ⟨</a:t>
            </a:r>
            <a:r>
              <a:rPr lang="en-US" dirty="0" err="1"/>
              <a:t>dz</a:t>
            </a:r>
            <a:r>
              <a:rPr lang="en-US" dirty="0"/>
              <a:t>⟩ are pronounced as affricates but are morphologically considered consonant clusters.</a:t>
            </a:r>
          </a:p>
          <a:p>
            <a:r>
              <a:rPr lang="en-US" dirty="0"/>
              <a:t>Non-vowel non-semivowel sonorants (⟨l⟩, ⟨m⟩, ⟨n⟩, ⟨r⟩) may be syllabic</a:t>
            </a:r>
          </a:p>
        </p:txBody>
      </p:sp>
    </p:spTree>
    <p:extLst>
      <p:ext uri="{BB962C8B-B14F-4D97-AF65-F5344CB8AC3E}">
        <p14:creationId xmlns:p14="http://schemas.microsoft.com/office/powerpoint/2010/main" val="6915343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zgike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056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facki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996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532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bangrpacto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84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bridi</a:t>
            </a:r>
            <a:r>
              <a:rPr lang="en-US" dirty="0"/>
              <a:t> is a predication. It is basically an assertion that claims something about the world.</a:t>
            </a:r>
          </a:p>
          <a:p>
            <a:r>
              <a:rPr lang="en-US" dirty="0"/>
              <a:t>A </a:t>
            </a:r>
            <a:r>
              <a:rPr lang="en-US" dirty="0" err="1"/>
              <a:t>selbri</a:t>
            </a:r>
            <a:r>
              <a:rPr lang="en-US" dirty="0"/>
              <a:t> is a predicate, which indicates a relationship between arguments.</a:t>
            </a:r>
          </a:p>
          <a:p>
            <a:r>
              <a:rPr lang="en-US" dirty="0"/>
              <a:t>The arguments related by a </a:t>
            </a:r>
            <a:r>
              <a:rPr lang="en-US" dirty="0" err="1"/>
              <a:t>selbri</a:t>
            </a:r>
            <a:r>
              <a:rPr lang="en-US" dirty="0"/>
              <a:t> are called </a:t>
            </a:r>
            <a:r>
              <a:rPr lang="en-US" dirty="0" err="1"/>
              <a:t>sumti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bridi</a:t>
            </a:r>
            <a:r>
              <a:rPr lang="en-US" dirty="0"/>
              <a:t> contains exactly one </a:t>
            </a:r>
            <a:r>
              <a:rPr lang="en-US" dirty="0" err="1"/>
              <a:t>selbri</a:t>
            </a:r>
            <a:r>
              <a:rPr lang="en-US" dirty="0"/>
              <a:t> and any number of </a:t>
            </a:r>
            <a:r>
              <a:rPr lang="en-US" dirty="0" err="1"/>
              <a:t>sumti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5981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bridi</a:t>
            </a:r>
            <a:r>
              <a:rPr lang="en-US" dirty="0"/>
              <a:t>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basic </a:t>
            </a:r>
            <a:r>
              <a:rPr lang="en-US" dirty="0" err="1"/>
              <a:t>bridi</a:t>
            </a:r>
            <a:r>
              <a:rPr lang="en-US" dirty="0"/>
              <a:t> structure is:</a:t>
            </a:r>
          </a:p>
          <a:p>
            <a:pPr lvl="1"/>
            <a:r>
              <a:rPr lang="en-US" dirty="0"/>
              <a:t>[sumti1] [</a:t>
            </a:r>
            <a:r>
              <a:rPr lang="en-US" dirty="0" err="1"/>
              <a:t>selbri</a:t>
            </a:r>
            <a:r>
              <a:rPr lang="en-US" dirty="0"/>
              <a:t>] ([sumti2] [sumti3]...)</a:t>
            </a:r>
          </a:p>
          <a:p>
            <a:r>
              <a:rPr lang="en-US" dirty="0"/>
              <a:t>The </a:t>
            </a:r>
            <a:r>
              <a:rPr lang="en-US" dirty="0" err="1"/>
              <a:t>selbri</a:t>
            </a:r>
            <a:r>
              <a:rPr lang="en-US" dirty="0"/>
              <a:t> can be placed anywhere in the sequence of </a:t>
            </a:r>
            <a:r>
              <a:rPr lang="en-US" dirty="0" err="1"/>
              <a:t>sumti</a:t>
            </a:r>
            <a:r>
              <a:rPr lang="en-US" dirty="0"/>
              <a:t> except at the beginning, and the meaning remains the same. The order of the </a:t>
            </a:r>
            <a:r>
              <a:rPr lang="en-US" dirty="0" err="1"/>
              <a:t>sumti</a:t>
            </a:r>
            <a:r>
              <a:rPr lang="en-US" dirty="0"/>
              <a:t> is the important factor.</a:t>
            </a:r>
          </a:p>
        </p:txBody>
      </p:sp>
    </p:spTree>
    <p:extLst>
      <p:ext uri="{BB962C8B-B14F-4D97-AF65-F5344CB8AC3E}">
        <p14:creationId xmlns:p14="http://schemas.microsoft.com/office/powerpoint/2010/main" val="3002415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cmavo that Stand for </a:t>
            </a:r>
            <a:r>
              <a:rPr lang="en-US" dirty="0" err="1"/>
              <a:t>sumti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mi: I</a:t>
            </a:r>
          </a:p>
          <a:p>
            <a:r>
              <a:rPr lang="en-US" dirty="0"/>
              <a:t>do: you</a:t>
            </a:r>
          </a:p>
          <a:p>
            <a:r>
              <a:rPr lang="en-US" dirty="0" err="1"/>
              <a:t>ti</a:t>
            </a:r>
            <a:r>
              <a:rPr lang="en-US" dirty="0"/>
              <a:t>: this thing</a:t>
            </a:r>
          </a:p>
          <a:p>
            <a:r>
              <a:rPr lang="en-US" dirty="0"/>
              <a:t>ta: that thing</a:t>
            </a:r>
          </a:p>
          <a:p>
            <a:r>
              <a:rPr lang="en-US" dirty="0" err="1"/>
              <a:t>tu</a:t>
            </a:r>
            <a:r>
              <a:rPr lang="en-US" dirty="0"/>
              <a:t>: that yonder thing</a:t>
            </a:r>
          </a:p>
          <a:p>
            <a:r>
              <a:rPr lang="en-US" dirty="0" err="1"/>
              <a:t>zo'e</a:t>
            </a:r>
            <a:r>
              <a:rPr lang="en-US" dirty="0"/>
              <a:t>: elliptical </a:t>
            </a:r>
            <a:r>
              <a:rPr lang="en-US" dirty="0" err="1"/>
              <a:t>sumti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503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Sentence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 </a:t>
            </a:r>
            <a:r>
              <a:rPr lang="en-US" dirty="0" err="1"/>
              <a:t>dunda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do</a:t>
            </a:r>
          </a:p>
          <a:p>
            <a:pPr marL="0" indent="0">
              <a:buNone/>
            </a:pPr>
            <a:r>
              <a:rPr lang="en-US" dirty="0"/>
              <a:t>mi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dunda</a:t>
            </a:r>
            <a:r>
              <a:rPr lang="en-US" dirty="0"/>
              <a:t> do</a:t>
            </a:r>
          </a:p>
          <a:p>
            <a:pPr marL="0" indent="0">
              <a:buNone/>
            </a:pPr>
            <a:r>
              <a:rPr lang="en-US" dirty="0"/>
              <a:t>mi </a:t>
            </a:r>
            <a:r>
              <a:rPr lang="en-US" dirty="0" err="1"/>
              <a:t>ti</a:t>
            </a:r>
            <a:r>
              <a:rPr lang="en-US" dirty="0"/>
              <a:t> do </a:t>
            </a:r>
            <a:r>
              <a:rPr lang="en-US" dirty="0" err="1"/>
              <a:t>dunda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73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blanu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903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your house.</a:t>
            </a:r>
          </a:p>
        </p:txBody>
      </p:sp>
    </p:spTree>
    <p:extLst>
      <p:ext uri="{BB962C8B-B14F-4D97-AF65-F5344CB8AC3E}">
        <p14:creationId xmlns:p14="http://schemas.microsoft.com/office/powerpoint/2010/main" val="403537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Morphological Classes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cmavo</a:t>
            </a:r>
          </a:p>
          <a:p>
            <a:r>
              <a:rPr lang="en-US" dirty="0"/>
              <a:t>brivla</a:t>
            </a:r>
          </a:p>
          <a:p>
            <a:r>
              <a:rPr lang="en-US" dirty="0" err="1"/>
              <a:t>cmevla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972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zo'e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 </a:t>
            </a:r>
            <a:r>
              <a:rPr lang="en-US" dirty="0" err="1"/>
              <a:t>dunda</a:t>
            </a:r>
            <a:r>
              <a:rPr lang="en-US" dirty="0"/>
              <a:t> = mi </a:t>
            </a:r>
            <a:r>
              <a:rPr lang="en-US" dirty="0" err="1"/>
              <a:t>dunda</a:t>
            </a:r>
            <a:r>
              <a:rPr lang="en-US" dirty="0"/>
              <a:t> </a:t>
            </a:r>
            <a:r>
              <a:rPr lang="en-US" dirty="0" err="1"/>
              <a:t>zo'e</a:t>
            </a:r>
            <a:r>
              <a:rPr lang="en-US" dirty="0"/>
              <a:t> </a:t>
            </a:r>
            <a:r>
              <a:rPr lang="en-US" dirty="0" err="1"/>
              <a:t>zo'e</a:t>
            </a:r>
            <a:endParaRPr lang="en-US" dirty="0"/>
          </a:p>
          <a:p>
            <a:r>
              <a:rPr lang="en-US" dirty="0" err="1"/>
              <a:t>dunda</a:t>
            </a:r>
            <a:r>
              <a:rPr lang="en-US" dirty="0"/>
              <a:t> mi = </a:t>
            </a:r>
            <a:r>
              <a:rPr lang="en-US" dirty="0" err="1"/>
              <a:t>zo'e</a:t>
            </a:r>
            <a:r>
              <a:rPr lang="en-US" dirty="0"/>
              <a:t> </a:t>
            </a:r>
            <a:r>
              <a:rPr lang="en-US" dirty="0" err="1"/>
              <a:t>dunda</a:t>
            </a:r>
            <a:r>
              <a:rPr lang="en-US" dirty="0"/>
              <a:t> mi</a:t>
            </a:r>
          </a:p>
          <a:p>
            <a:r>
              <a:rPr lang="en-US" dirty="0"/>
              <a:t>mi </a:t>
            </a:r>
            <a:r>
              <a:rPr lang="en-US" dirty="0" err="1"/>
              <a:t>dunda</a:t>
            </a:r>
            <a:r>
              <a:rPr lang="en-US" dirty="0"/>
              <a:t> </a:t>
            </a:r>
            <a:r>
              <a:rPr lang="en-US" dirty="0" err="1"/>
              <a:t>zo'e</a:t>
            </a:r>
            <a:r>
              <a:rPr lang="en-US" dirty="0"/>
              <a:t> do = I give (something) to you</a:t>
            </a:r>
          </a:p>
        </p:txBody>
      </p:sp>
    </p:spTree>
    <p:extLst>
      <p:ext uri="{BB962C8B-B14F-4D97-AF65-F5344CB8AC3E}">
        <p14:creationId xmlns:p14="http://schemas.microsoft.com/office/powerpoint/2010/main" val="5889333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selbri</a:t>
            </a:r>
            <a:r>
              <a:rPr lang="en-US" dirty="0"/>
              <a:t> to </a:t>
            </a:r>
            <a:r>
              <a:rPr lang="en-US" dirty="0" err="1"/>
              <a:t>sumti</a:t>
            </a:r>
            <a:r>
              <a:rPr lang="en-US" dirty="0"/>
              <a:t>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 {</a:t>
            </a:r>
            <a:r>
              <a:rPr lang="en-US" dirty="0" err="1"/>
              <a:t>selbri</a:t>
            </a:r>
            <a:r>
              <a:rPr lang="en-US" dirty="0"/>
              <a:t>} </a:t>
            </a:r>
            <a:r>
              <a:rPr lang="en-US" dirty="0" err="1"/>
              <a:t>ku</a:t>
            </a:r>
            <a:endParaRPr lang="en-US" dirty="0"/>
          </a:p>
          <a:p>
            <a:r>
              <a:rPr lang="en-US" dirty="0"/>
              <a:t>Resulting </a:t>
            </a:r>
            <a:r>
              <a:rPr lang="en-US" dirty="0" err="1"/>
              <a:t>sumti</a:t>
            </a:r>
            <a:r>
              <a:rPr lang="en-US" dirty="0"/>
              <a:t> satisfies the x1 of the </a:t>
            </a:r>
            <a:r>
              <a:rPr lang="en-US" dirty="0" err="1"/>
              <a:t>selbri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37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 </a:t>
            </a:r>
            <a:r>
              <a:rPr lang="en-US" dirty="0" err="1"/>
              <a:t>tavla</a:t>
            </a:r>
            <a:r>
              <a:rPr lang="en-US" dirty="0"/>
              <a:t> </a:t>
            </a:r>
            <a:r>
              <a:rPr lang="en-US" dirty="0" err="1"/>
              <a:t>zo'e</a:t>
            </a:r>
            <a:r>
              <a:rPr lang="en-US" dirty="0"/>
              <a:t> lo </a:t>
            </a:r>
            <a:r>
              <a:rPr lang="en-US" dirty="0" err="1"/>
              <a:t>tricu</a:t>
            </a:r>
            <a:r>
              <a:rPr lang="en-US" dirty="0"/>
              <a:t> </a:t>
            </a:r>
            <a:r>
              <a:rPr lang="en-US" dirty="0" err="1"/>
              <a:t>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166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black thing is alive</a:t>
            </a:r>
          </a:p>
        </p:txBody>
      </p:sp>
    </p:spTree>
    <p:extLst>
      <p:ext uri="{BB962C8B-B14F-4D97-AF65-F5344CB8AC3E}">
        <p14:creationId xmlns:p14="http://schemas.microsoft.com/office/powerpoint/2010/main" val="16648429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selbri</a:t>
            </a:r>
            <a:r>
              <a:rPr lang="en-US" dirty="0"/>
              <a:t>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 (x1 and x2)</a:t>
            </a:r>
          </a:p>
          <a:p>
            <a:r>
              <a:rPr lang="en-US" dirty="0" err="1"/>
              <a:t>te</a:t>
            </a:r>
            <a:r>
              <a:rPr lang="en-US" dirty="0"/>
              <a:t> (x1 and x3)</a:t>
            </a:r>
          </a:p>
          <a:p>
            <a:r>
              <a:rPr lang="en-US" dirty="0" err="1"/>
              <a:t>ve</a:t>
            </a:r>
            <a:r>
              <a:rPr lang="en-US" dirty="0"/>
              <a:t> (x1 and x4)</a:t>
            </a:r>
          </a:p>
          <a:p>
            <a:r>
              <a:rPr lang="en-US" dirty="0" err="1"/>
              <a:t>xe</a:t>
            </a:r>
            <a:r>
              <a:rPr lang="en-US" dirty="0"/>
              <a:t> (x1 and x5)</a:t>
            </a:r>
          </a:p>
          <a:p>
            <a:r>
              <a:rPr lang="en-US" dirty="0"/>
              <a:t>{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dunda</a:t>
            </a:r>
            <a:r>
              <a:rPr lang="en-US" dirty="0"/>
              <a:t>} is a </a:t>
            </a:r>
            <a:r>
              <a:rPr lang="en-US" dirty="0" err="1"/>
              <a:t>selbri</a:t>
            </a:r>
            <a:r>
              <a:rPr lang="en-US" dirty="0"/>
              <a:t> with the place structure "x1 receives x2 from giver x3"</a:t>
            </a:r>
          </a:p>
        </p:txBody>
      </p:sp>
    </p:spTree>
    <p:extLst>
      <p:ext uri="{BB962C8B-B14F-4D97-AF65-F5344CB8AC3E}">
        <p14:creationId xmlns:p14="http://schemas.microsoft.com/office/powerpoint/2010/main" val="33960140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buyer talks to the seller</a:t>
            </a:r>
          </a:p>
        </p:txBody>
      </p:sp>
    </p:spTree>
    <p:extLst>
      <p:ext uri="{BB962C8B-B14F-4D97-AF65-F5344CB8AC3E}">
        <p14:creationId xmlns:p14="http://schemas.microsoft.com/office/powerpoint/2010/main" val="41058810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words fa, </a:t>
            </a:r>
            <a:r>
              <a:rPr lang="en-US" dirty="0" err="1"/>
              <a:t>fe</a:t>
            </a:r>
            <a:r>
              <a:rPr lang="en-US" dirty="0"/>
              <a:t>, fi, </a:t>
            </a:r>
            <a:r>
              <a:rPr lang="en-US" dirty="0" err="1"/>
              <a:t>fo</a:t>
            </a:r>
            <a:r>
              <a:rPr lang="en-US" dirty="0"/>
              <a:t>, </a:t>
            </a:r>
            <a:r>
              <a:rPr lang="en-US" dirty="0" err="1"/>
              <a:t>fu</a:t>
            </a:r>
            <a:r>
              <a:rPr lang="en-US" dirty="0"/>
              <a:t> can be placed right before a </a:t>
            </a:r>
            <a:r>
              <a:rPr lang="en-US" dirty="0" err="1"/>
              <a:t>sumti</a:t>
            </a:r>
            <a:r>
              <a:rPr lang="en-US" dirty="0"/>
              <a:t> to indicate the place in the </a:t>
            </a:r>
            <a:r>
              <a:rPr lang="en-US" dirty="0" err="1"/>
              <a:t>selbri's</a:t>
            </a:r>
            <a:r>
              <a:rPr lang="en-US" dirty="0"/>
              <a:t> place structure that the </a:t>
            </a:r>
            <a:r>
              <a:rPr lang="en-US" dirty="0" err="1"/>
              <a:t>sumti</a:t>
            </a:r>
            <a:r>
              <a:rPr lang="en-US" dirty="0"/>
              <a:t> fills.</a:t>
            </a:r>
          </a:p>
          <a:p>
            <a:r>
              <a:rPr lang="en-US" dirty="0" err="1"/>
              <a:t>sumti</a:t>
            </a:r>
            <a:r>
              <a:rPr lang="en-US" dirty="0"/>
              <a:t> that are not preceded by a case tag fill the lowest numbered place that comes after the previously mentioned </a:t>
            </a:r>
            <a:r>
              <a:rPr lang="en-US" dirty="0" err="1"/>
              <a:t>sumti</a:t>
            </a:r>
            <a:r>
              <a:rPr lang="en-US" dirty="0"/>
              <a:t> and is not already specified</a:t>
            </a:r>
          </a:p>
          <a:p>
            <a:r>
              <a:rPr lang="en-US" dirty="0"/>
              <a:t>mi </a:t>
            </a:r>
            <a:r>
              <a:rPr lang="en-US" dirty="0" err="1"/>
              <a:t>tavla</a:t>
            </a:r>
            <a:r>
              <a:rPr lang="en-US" dirty="0"/>
              <a:t> </a:t>
            </a:r>
            <a:r>
              <a:rPr lang="en-US" dirty="0" err="1"/>
              <a:t>fo</a:t>
            </a:r>
            <a:r>
              <a:rPr lang="en-US" dirty="0"/>
              <a:t> lo </a:t>
            </a:r>
            <a:r>
              <a:rPr lang="en-US" dirty="0" err="1"/>
              <a:t>bangu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= mi </a:t>
            </a:r>
            <a:r>
              <a:rPr lang="en-US" dirty="0" err="1"/>
              <a:t>tavla</a:t>
            </a:r>
            <a:r>
              <a:rPr lang="en-US" dirty="0"/>
              <a:t> </a:t>
            </a:r>
            <a:r>
              <a:rPr lang="en-US" dirty="0" err="1"/>
              <a:t>zo'e</a:t>
            </a:r>
            <a:r>
              <a:rPr lang="en-US" dirty="0"/>
              <a:t> </a:t>
            </a:r>
            <a:r>
              <a:rPr lang="en-US" dirty="0" err="1"/>
              <a:t>zo'e</a:t>
            </a:r>
            <a:r>
              <a:rPr lang="en-US" dirty="0"/>
              <a:t> lo </a:t>
            </a:r>
            <a:r>
              <a:rPr lang="en-US" dirty="0" err="1"/>
              <a:t>bangu</a:t>
            </a:r>
            <a:r>
              <a:rPr lang="en-US" dirty="0"/>
              <a:t> </a:t>
            </a:r>
            <a:r>
              <a:rPr lang="en-US" dirty="0" err="1"/>
              <a:t>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850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the odd one out.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</a:t>
            </a:r>
            <a:r>
              <a:rPr lang="en-US" dirty="0"/>
              <a:t> la .</a:t>
            </a:r>
            <a:r>
              <a:rPr lang="en-US" dirty="0" err="1"/>
              <a:t>lojban</a:t>
            </a:r>
            <a:r>
              <a:rPr lang="en-US" dirty="0"/>
              <a:t>.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tavla</a:t>
            </a:r>
            <a:r>
              <a:rPr lang="en-US" dirty="0"/>
              <a:t> fa mi do </a:t>
            </a:r>
            <a:r>
              <a:rPr lang="en-US" dirty="0" err="1"/>
              <a:t>ti</a:t>
            </a:r>
            <a:endParaRPr lang="en-US" dirty="0"/>
          </a:p>
          <a:p>
            <a:r>
              <a:rPr lang="en-US" dirty="0" err="1"/>
              <a:t>tavla</a:t>
            </a:r>
            <a:r>
              <a:rPr lang="en-US" dirty="0"/>
              <a:t> fi mi </a:t>
            </a:r>
            <a:r>
              <a:rPr lang="en-US" dirty="0" err="1"/>
              <a:t>fe</a:t>
            </a:r>
            <a:r>
              <a:rPr lang="en-US" dirty="0"/>
              <a:t> do fa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fo</a:t>
            </a:r>
            <a:r>
              <a:rPr lang="en-US" dirty="0"/>
              <a:t> la .</a:t>
            </a:r>
            <a:r>
              <a:rPr lang="en-US" dirty="0" err="1"/>
              <a:t>lojban</a:t>
            </a:r>
            <a:r>
              <a:rPr lang="en-US" dirty="0"/>
              <a:t>.</a:t>
            </a:r>
          </a:p>
          <a:p>
            <a:r>
              <a:rPr lang="en-US" dirty="0"/>
              <a:t>la .</a:t>
            </a:r>
            <a:r>
              <a:rPr lang="en-US" dirty="0" err="1"/>
              <a:t>lojban</a:t>
            </a:r>
            <a:r>
              <a:rPr lang="en-US" dirty="0"/>
              <a:t>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tavla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do mi</a:t>
            </a:r>
          </a:p>
          <a:p>
            <a:r>
              <a:rPr lang="en-US" dirty="0" err="1"/>
              <a:t>fo</a:t>
            </a:r>
            <a:r>
              <a:rPr lang="en-US" dirty="0"/>
              <a:t> la .</a:t>
            </a:r>
            <a:r>
              <a:rPr lang="en-US" dirty="0" err="1"/>
              <a:t>lojban</a:t>
            </a:r>
            <a:r>
              <a:rPr lang="en-US" dirty="0"/>
              <a:t>. </a:t>
            </a:r>
            <a:r>
              <a:rPr lang="en-US" dirty="0" err="1"/>
              <a:t>fe</a:t>
            </a:r>
            <a:r>
              <a:rPr lang="en-US" dirty="0"/>
              <a:t> do fa </a:t>
            </a:r>
            <a:r>
              <a:rPr lang="en-US" dirty="0" err="1"/>
              <a:t>ti</a:t>
            </a:r>
            <a:r>
              <a:rPr lang="en-US" dirty="0"/>
              <a:t> mi </a:t>
            </a:r>
            <a:r>
              <a:rPr lang="en-US" dirty="0" err="1"/>
              <a:t>tavla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231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selbri</a:t>
            </a:r>
            <a:r>
              <a:rPr lang="en-US" dirty="0"/>
              <a:t> adjacent to each other</a:t>
            </a:r>
          </a:p>
          <a:p>
            <a:r>
              <a:rPr lang="en-US" dirty="0"/>
              <a:t>The first vaguely modifies the second</a:t>
            </a:r>
          </a:p>
          <a:p>
            <a:r>
              <a:rPr lang="en-US" dirty="0" err="1"/>
              <a:t>danlu</a:t>
            </a:r>
            <a:r>
              <a:rPr lang="en-US" dirty="0"/>
              <a:t> </a:t>
            </a:r>
            <a:r>
              <a:rPr lang="en-US" dirty="0" err="1"/>
              <a:t>zdani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261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nu/</a:t>
            </a:r>
            <a:r>
              <a:rPr lang="en-US" dirty="0" err="1"/>
              <a:t>du'u</a:t>
            </a:r>
            <a:r>
              <a:rPr lang="en-US" dirty="0"/>
              <a:t>/</a:t>
            </a:r>
            <a:r>
              <a:rPr lang="en-US" dirty="0" err="1"/>
              <a:t>su'u</a:t>
            </a:r>
            <a:r>
              <a:rPr lang="en-US" dirty="0"/>
              <a:t>/ka/etc. {</a:t>
            </a:r>
            <a:r>
              <a:rPr lang="en-US" dirty="0" err="1"/>
              <a:t>bridi</a:t>
            </a:r>
            <a:r>
              <a:rPr lang="en-US" dirty="0"/>
              <a:t>} </a:t>
            </a:r>
            <a:r>
              <a:rPr lang="en-US" dirty="0" err="1"/>
              <a:t>kei</a:t>
            </a:r>
            <a:endParaRPr lang="en-US" dirty="0"/>
          </a:p>
          <a:p>
            <a:pPr lvl="1"/>
            <a:r>
              <a:rPr lang="en-US" dirty="0"/>
              <a:t>Important: this makes a </a:t>
            </a:r>
            <a:r>
              <a:rPr lang="en-US" dirty="0" err="1"/>
              <a:t>selbri</a:t>
            </a:r>
            <a:r>
              <a:rPr lang="en-US" dirty="0"/>
              <a:t>, not a </a:t>
            </a:r>
            <a:r>
              <a:rPr lang="en-US" dirty="0" err="1"/>
              <a:t>sumti</a:t>
            </a:r>
            <a:endParaRPr lang="en-US" dirty="0"/>
          </a:p>
          <a:p>
            <a:pPr lvl="1"/>
            <a:r>
              <a:rPr lang="en-US" dirty="0"/>
              <a:t>To make a </a:t>
            </a:r>
            <a:r>
              <a:rPr lang="en-US" dirty="0" err="1"/>
              <a:t>sumti</a:t>
            </a:r>
            <a:r>
              <a:rPr lang="en-US" dirty="0"/>
              <a:t> abstraction, convert with lo and </a:t>
            </a:r>
            <a:r>
              <a:rPr lang="en-US" dirty="0" err="1"/>
              <a:t>ku</a:t>
            </a:r>
            <a:endParaRPr lang="en-US" dirty="0"/>
          </a:p>
          <a:p>
            <a:r>
              <a:rPr lang="en-US" dirty="0"/>
              <a:t>nu: x1 is the event of {</a:t>
            </a:r>
            <a:r>
              <a:rPr lang="en-US" dirty="0" err="1"/>
              <a:t>bridi</a:t>
            </a:r>
            <a:r>
              <a:rPr lang="en-US" dirty="0"/>
              <a:t>}</a:t>
            </a:r>
          </a:p>
          <a:p>
            <a:r>
              <a:rPr lang="en-US" dirty="0" err="1"/>
              <a:t>du'u</a:t>
            </a:r>
            <a:r>
              <a:rPr lang="en-US" dirty="0"/>
              <a:t>: x1 is the predication of {</a:t>
            </a:r>
            <a:r>
              <a:rPr lang="en-US" dirty="0" err="1"/>
              <a:t>bridi</a:t>
            </a:r>
            <a:r>
              <a:rPr lang="en-US" dirty="0"/>
              <a:t>} as expressed in sentence x2</a:t>
            </a:r>
          </a:p>
          <a:p>
            <a:r>
              <a:rPr lang="en-US" dirty="0" err="1"/>
              <a:t>su'u</a:t>
            </a:r>
            <a:r>
              <a:rPr lang="en-US" dirty="0"/>
              <a:t>: x1 is an abstraction of {</a:t>
            </a:r>
            <a:r>
              <a:rPr lang="en-US" dirty="0" err="1"/>
              <a:t>bridi</a:t>
            </a:r>
            <a:r>
              <a:rPr lang="en-US" dirty="0"/>
              <a:t>} of type x2</a:t>
            </a:r>
          </a:p>
          <a:p>
            <a:r>
              <a:rPr lang="en-US" dirty="0"/>
              <a:t>ka: x1 is the property of satisfying {</a:t>
            </a:r>
            <a:r>
              <a:rPr lang="en-US" dirty="0" err="1"/>
              <a:t>bridi</a:t>
            </a: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672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consonant clusters, end with vowels</a:t>
            </a:r>
          </a:p>
          <a:p>
            <a:r>
              <a:rPr lang="en-US" dirty="0"/>
              <a:t>Of the form CV, CVV, CV'V, or .</a:t>
            </a:r>
            <a:r>
              <a:rPr lang="en-US" dirty="0" err="1"/>
              <a:t>vV</a:t>
            </a:r>
            <a:r>
              <a:rPr lang="en-US" dirty="0"/>
              <a:t> where C is a consonant letter or ⟨.⟩, VV is a falling diphthong, and </a:t>
            </a:r>
            <a:r>
              <a:rPr lang="en-US" dirty="0" err="1"/>
              <a:t>vV</a:t>
            </a:r>
            <a:r>
              <a:rPr lang="en-US" dirty="0"/>
              <a:t> is a rising diphthong</a:t>
            </a:r>
          </a:p>
          <a:p>
            <a:r>
              <a:rPr lang="en-US" dirty="0"/>
              <a:t>Perform grammatical functions</a:t>
            </a:r>
          </a:p>
          <a:p>
            <a:r>
              <a:rPr lang="en-US" dirty="0"/>
              <a:t>Grouped into </a:t>
            </a:r>
            <a:r>
              <a:rPr lang="en-US" dirty="0" err="1"/>
              <a:t>selma'o</a:t>
            </a:r>
            <a:r>
              <a:rPr lang="en-US" dirty="0"/>
              <a:t>, which are classes of cmavo that are identical syntactically but have different meanings</a:t>
            </a:r>
          </a:p>
        </p:txBody>
      </p:sp>
    </p:spTree>
    <p:extLst>
      <p:ext uri="{BB962C8B-B14F-4D97-AF65-F5344CB8AC3E}">
        <p14:creationId xmlns:p14="http://schemas.microsoft.com/office/powerpoint/2010/main" val="27211196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like talking about the house</a:t>
            </a:r>
          </a:p>
        </p:txBody>
      </p:sp>
    </p:spTree>
    <p:extLst>
      <p:ext uri="{BB962C8B-B14F-4D97-AF65-F5344CB8AC3E}">
        <p14:creationId xmlns:p14="http://schemas.microsoft.com/office/powerpoint/2010/main" val="25863682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 </a:t>
            </a:r>
            <a:r>
              <a:rPr lang="en-US" dirty="0" err="1"/>
              <a:t>djuno</a:t>
            </a:r>
            <a:r>
              <a:rPr lang="en-US" dirty="0"/>
              <a:t> lo </a:t>
            </a:r>
            <a:r>
              <a:rPr lang="en-US" dirty="0" err="1"/>
              <a:t>du'u</a:t>
            </a:r>
            <a:r>
              <a:rPr lang="en-US" dirty="0"/>
              <a:t> do </a:t>
            </a:r>
            <a:r>
              <a:rPr lang="en-US" dirty="0" err="1"/>
              <a:t>nelci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kei</a:t>
            </a:r>
            <a:r>
              <a:rPr lang="en-US" dirty="0"/>
              <a:t> </a:t>
            </a:r>
            <a:r>
              <a:rPr lang="en-US" dirty="0" err="1"/>
              <a:t>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548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clauses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noi</a:t>
            </a:r>
            <a:r>
              <a:rPr lang="en-US" dirty="0"/>
              <a:t>/poi {</a:t>
            </a:r>
            <a:r>
              <a:rPr lang="en-US" dirty="0" err="1"/>
              <a:t>bridi</a:t>
            </a:r>
            <a:r>
              <a:rPr lang="en-US" dirty="0"/>
              <a:t>} </a:t>
            </a:r>
            <a:r>
              <a:rPr lang="en-US" dirty="0" err="1"/>
              <a:t>ku'o</a:t>
            </a:r>
            <a:endParaRPr lang="en-US" dirty="0"/>
          </a:p>
          <a:p>
            <a:pPr lvl="1"/>
            <a:r>
              <a:rPr lang="en-US" dirty="0" err="1"/>
              <a:t>noi</a:t>
            </a:r>
            <a:r>
              <a:rPr lang="en-US" dirty="0"/>
              <a:t>: non-restrictive</a:t>
            </a:r>
          </a:p>
          <a:p>
            <a:pPr lvl="1"/>
            <a:r>
              <a:rPr lang="en-US" dirty="0"/>
              <a:t>poi: restrictive</a:t>
            </a:r>
          </a:p>
          <a:p>
            <a:r>
              <a:rPr lang="en-US" dirty="0" err="1"/>
              <a:t>ke'a</a:t>
            </a:r>
            <a:r>
              <a:rPr lang="en-US" dirty="0"/>
              <a:t> is the attached </a:t>
            </a:r>
            <a:r>
              <a:rPr lang="en-US" dirty="0" err="1"/>
              <a:t>sumti</a:t>
            </a:r>
            <a:r>
              <a:rPr lang="en-US" dirty="0"/>
              <a:t> and can occur within the relative </a:t>
            </a:r>
            <a:r>
              <a:rPr lang="en-US" dirty="0" err="1"/>
              <a:t>bridi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0631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sumtcita</a:t>
            </a:r>
            <a:r>
              <a:rPr lang="en-US" dirty="0"/>
              <a:t> (Prepositions)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fi'o</a:t>
            </a:r>
            <a:r>
              <a:rPr lang="en-US" dirty="0"/>
              <a:t> {</a:t>
            </a:r>
            <a:r>
              <a:rPr lang="en-US" dirty="0" err="1"/>
              <a:t>selbri</a:t>
            </a:r>
            <a:r>
              <a:rPr lang="en-US" dirty="0"/>
              <a:t>} </a:t>
            </a:r>
            <a:r>
              <a:rPr lang="en-US" dirty="0" err="1"/>
              <a:t>fe'u</a:t>
            </a:r>
            <a:endParaRPr lang="en-US" dirty="0"/>
          </a:p>
          <a:p>
            <a:r>
              <a:rPr lang="en-US" dirty="0"/>
              <a:t>mi </a:t>
            </a:r>
            <a:r>
              <a:rPr lang="en-US" dirty="0" err="1"/>
              <a:t>klama</a:t>
            </a:r>
            <a:r>
              <a:rPr lang="en-US" dirty="0"/>
              <a:t> </a:t>
            </a:r>
            <a:r>
              <a:rPr lang="en-US" dirty="0" err="1"/>
              <a:t>fi'o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zukte</a:t>
            </a:r>
            <a:r>
              <a:rPr lang="en-US" dirty="0"/>
              <a:t> lo nu </a:t>
            </a:r>
            <a:r>
              <a:rPr lang="en-US" dirty="0" err="1"/>
              <a:t>viska</a:t>
            </a:r>
            <a:r>
              <a:rPr lang="en-US" dirty="0"/>
              <a:t> lo </a:t>
            </a:r>
            <a:r>
              <a:rPr lang="en-US" dirty="0" err="1"/>
              <a:t>tricu</a:t>
            </a:r>
            <a:endParaRPr lang="en-US" dirty="0"/>
          </a:p>
          <a:p>
            <a:r>
              <a:rPr lang="en-US" dirty="0"/>
              <a:t>mi </a:t>
            </a:r>
            <a:r>
              <a:rPr lang="en-US" dirty="0" err="1"/>
              <a:t>klama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zu'e</a:t>
            </a:r>
            <a:r>
              <a:rPr lang="en-US" dirty="0"/>
              <a:t> lo nu </a:t>
            </a:r>
            <a:r>
              <a:rPr lang="en-US" dirty="0" err="1"/>
              <a:t>viska</a:t>
            </a:r>
            <a:r>
              <a:rPr lang="en-US" dirty="0"/>
              <a:t>  lo </a:t>
            </a:r>
            <a:r>
              <a:rPr lang="en-US" dirty="0" err="1"/>
              <a:t>tricu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336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sumtcita</a:t>
            </a:r>
            <a:endParaRPr lang="en-US" dirty="0"/>
          </a:p>
          <a:p>
            <a:pPr lvl="1"/>
            <a:r>
              <a:rPr lang="en-US" dirty="0" err="1"/>
              <a:t>pu</a:t>
            </a:r>
            <a:r>
              <a:rPr lang="en-US" dirty="0"/>
              <a:t>: before</a:t>
            </a:r>
          </a:p>
          <a:p>
            <a:pPr lvl="1"/>
            <a:r>
              <a:rPr lang="en-US" dirty="0"/>
              <a:t>ca: during</a:t>
            </a:r>
          </a:p>
          <a:p>
            <a:pPr lvl="1"/>
            <a:r>
              <a:rPr lang="en-US" dirty="0" err="1"/>
              <a:t>ba</a:t>
            </a:r>
            <a:r>
              <a:rPr lang="en-US" dirty="0"/>
              <a:t>: after</a:t>
            </a:r>
          </a:p>
          <a:p>
            <a:r>
              <a:rPr lang="en-US" dirty="0"/>
              <a:t>Right before </a:t>
            </a:r>
            <a:r>
              <a:rPr lang="en-US" dirty="0" err="1"/>
              <a:t>selbri</a:t>
            </a:r>
            <a:r>
              <a:rPr lang="en-US" dirty="0"/>
              <a:t>, the argument is elided, making effectively a tensed verb.</a:t>
            </a:r>
          </a:p>
          <a:p>
            <a:r>
              <a:rPr lang="en-US" dirty="0" err="1"/>
              <a:t>pu</a:t>
            </a:r>
            <a:r>
              <a:rPr lang="en-US" dirty="0"/>
              <a:t> and </a:t>
            </a:r>
            <a:r>
              <a:rPr lang="en-US" dirty="0" err="1"/>
              <a:t>ba</a:t>
            </a:r>
            <a:r>
              <a:rPr lang="en-US" dirty="0"/>
              <a:t> can be followed by the </a:t>
            </a:r>
            <a:r>
              <a:rPr lang="en-US" dirty="0" err="1"/>
              <a:t>sumtcita</a:t>
            </a:r>
            <a:r>
              <a:rPr lang="en-US" dirty="0"/>
              <a:t> </a:t>
            </a:r>
            <a:r>
              <a:rPr lang="en-US" dirty="0" err="1"/>
              <a:t>zi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, </a:t>
            </a:r>
            <a:r>
              <a:rPr lang="en-US" dirty="0" err="1"/>
              <a:t>zu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08489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be...</a:t>
            </a:r>
            <a:r>
              <a:rPr lang="en-US" dirty="0" err="1"/>
              <a:t>bei</a:t>
            </a:r>
            <a:r>
              <a:rPr lang="en-US" dirty="0"/>
              <a:t>...</a:t>
            </a:r>
            <a:r>
              <a:rPr lang="en-US" dirty="0" err="1"/>
              <a:t>be'o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 </a:t>
            </a:r>
            <a:r>
              <a:rPr lang="en-US" dirty="0" err="1"/>
              <a:t>zdani</a:t>
            </a:r>
            <a:r>
              <a:rPr lang="en-US" dirty="0"/>
              <a:t> be mi cu se </a:t>
            </a:r>
            <a:r>
              <a:rPr lang="en-US"/>
              <a:t>citka </a:t>
            </a:r>
            <a:r>
              <a:rPr lang="en-US" dirty="0"/>
              <a:t>= My house is eaten</a:t>
            </a:r>
          </a:p>
          <a:p>
            <a:r>
              <a:rPr lang="en-US" dirty="0"/>
              <a:t>lo </a:t>
            </a:r>
            <a:r>
              <a:rPr lang="en-US" dirty="0" err="1"/>
              <a:t>klama</a:t>
            </a:r>
            <a:r>
              <a:rPr lang="en-US" dirty="0"/>
              <a:t> be lo </a:t>
            </a:r>
            <a:r>
              <a:rPr lang="en-US" dirty="0" err="1"/>
              <a:t>zdani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lo </a:t>
            </a:r>
            <a:r>
              <a:rPr lang="en-US" dirty="0" err="1"/>
              <a:t>jdice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lo </a:t>
            </a:r>
            <a:r>
              <a:rPr lang="en-US" dirty="0" err="1"/>
              <a:t>barda</a:t>
            </a:r>
            <a:r>
              <a:rPr lang="en-US" dirty="0"/>
              <a:t> </a:t>
            </a:r>
            <a:r>
              <a:rPr lang="en-US" dirty="0" err="1"/>
              <a:t>be'o</a:t>
            </a:r>
            <a:r>
              <a:rPr lang="en-US" dirty="0"/>
              <a:t> se </a:t>
            </a:r>
            <a:r>
              <a:rPr lang="en-US" dirty="0" err="1"/>
              <a:t>djuno</a:t>
            </a:r>
            <a:r>
              <a:rPr lang="en-US" dirty="0"/>
              <a:t> cu </a:t>
            </a:r>
            <a:r>
              <a:rPr lang="en-US" dirty="0" err="1"/>
              <a:t>xamgu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338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lu</a:t>
            </a:r>
            <a:r>
              <a:rPr lang="en-US" dirty="0"/>
              <a:t>...</a:t>
            </a:r>
            <a:r>
              <a:rPr lang="en-US" dirty="0" err="1"/>
              <a:t>li'u</a:t>
            </a:r>
            <a:endParaRPr lang="en-US" dirty="0"/>
          </a:p>
          <a:p>
            <a:r>
              <a:rPr lang="en-US" dirty="0" err="1"/>
              <a:t>lo'u</a:t>
            </a:r>
            <a:r>
              <a:rPr lang="en-US" dirty="0"/>
              <a:t>...</a:t>
            </a:r>
            <a:r>
              <a:rPr lang="en-US" dirty="0" err="1"/>
              <a:t>le'u</a:t>
            </a:r>
            <a:endParaRPr lang="en-US" dirty="0"/>
          </a:p>
          <a:p>
            <a:r>
              <a:rPr lang="en-US" dirty="0" err="1"/>
              <a:t>zoi</a:t>
            </a:r>
            <a:endParaRPr lang="en-US" dirty="0"/>
          </a:p>
          <a:p>
            <a:r>
              <a:rPr lang="en-US" dirty="0" err="1"/>
              <a:t>la'o</a:t>
            </a:r>
            <a:endParaRPr lang="en-US" dirty="0"/>
          </a:p>
          <a:p>
            <a:r>
              <a:rPr lang="en-US" dirty="0"/>
              <a:t>zo</a:t>
            </a:r>
          </a:p>
        </p:txBody>
      </p:sp>
    </p:spTree>
    <p:extLst>
      <p:ext uri="{BB962C8B-B14F-4D97-AF65-F5344CB8AC3E}">
        <p14:creationId xmlns:p14="http://schemas.microsoft.com/office/powerpoint/2010/main" val="4471015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la'o</a:t>
            </a:r>
            <a:r>
              <a:rPr lang="en-US" dirty="0"/>
              <a:t> </a:t>
            </a:r>
            <a:r>
              <a:rPr lang="en-US" dirty="0" err="1"/>
              <a:t>zoi</a:t>
            </a:r>
            <a:r>
              <a:rPr lang="en-US" dirty="0"/>
              <a:t>. Piotr .</a:t>
            </a:r>
            <a:r>
              <a:rPr lang="en-US" dirty="0" err="1"/>
              <a:t>zoi</a:t>
            </a:r>
            <a:r>
              <a:rPr lang="en-US" dirty="0"/>
              <a:t> </a:t>
            </a:r>
            <a:r>
              <a:rPr lang="en-US" dirty="0" err="1"/>
              <a:t>cusku</a:t>
            </a:r>
            <a:r>
              <a:rPr lang="en-US" dirty="0"/>
              <a:t> lo se </a:t>
            </a:r>
            <a:r>
              <a:rPr lang="en-US" dirty="0" err="1"/>
              <a:t>du'u</a:t>
            </a:r>
            <a:r>
              <a:rPr lang="en-US" dirty="0"/>
              <a:t> </a:t>
            </a:r>
            <a:r>
              <a:rPr lang="en-US" dirty="0" err="1"/>
              <a:t>lu</a:t>
            </a:r>
            <a:r>
              <a:rPr lang="en-US" dirty="0"/>
              <a:t> </a:t>
            </a:r>
            <a:r>
              <a:rPr lang="en-US" dirty="0" err="1"/>
              <a:t>lo'u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gasnu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zukte</a:t>
            </a:r>
            <a:r>
              <a:rPr lang="en-US" dirty="0"/>
              <a:t> </a:t>
            </a:r>
            <a:r>
              <a:rPr lang="en-US" dirty="0" err="1"/>
              <a:t>le'u</a:t>
            </a:r>
            <a:r>
              <a:rPr lang="en-US" dirty="0"/>
              <a:t> </a:t>
            </a:r>
            <a:r>
              <a:rPr lang="en-US" dirty="0" err="1"/>
              <a:t>melbi</a:t>
            </a:r>
            <a:r>
              <a:rPr lang="en-US" dirty="0"/>
              <a:t> </a:t>
            </a:r>
            <a:r>
              <a:rPr lang="en-US" dirty="0" err="1"/>
              <a:t>li'u</a:t>
            </a:r>
            <a:r>
              <a:rPr lang="en-US" dirty="0"/>
              <a:t> </a:t>
            </a:r>
            <a:r>
              <a:rPr lang="en-US" dirty="0" err="1"/>
              <a:t>melbi</a:t>
            </a:r>
            <a:r>
              <a:rPr lang="en-US" dirty="0"/>
              <a:t> </a:t>
            </a:r>
            <a:r>
              <a:rPr lang="en-US" dirty="0" err="1"/>
              <a:t>kei</a:t>
            </a:r>
            <a:r>
              <a:rPr lang="en-US" dirty="0"/>
              <a:t> lo </a:t>
            </a:r>
            <a:r>
              <a:rPr lang="en-US" dirty="0" err="1"/>
              <a:t>prenu</a:t>
            </a:r>
            <a:r>
              <a:rPr lang="en-US" dirty="0"/>
              <a:t> poi </a:t>
            </a:r>
            <a:r>
              <a:rPr lang="en-US" dirty="0" err="1"/>
              <a:t>nelci</a:t>
            </a:r>
            <a:r>
              <a:rPr lang="en-US" dirty="0"/>
              <a:t> zo </a:t>
            </a:r>
            <a:r>
              <a:rPr lang="en-US" dirty="0" err="1"/>
              <a:t>ku'o</a:t>
            </a:r>
            <a:r>
              <a:rPr lang="en-US" dirty="0"/>
              <a:t> </a:t>
            </a:r>
            <a:r>
              <a:rPr lang="en-US" dirty="0" err="1"/>
              <a:t>ku'o</a:t>
            </a:r>
            <a:r>
              <a:rPr lang="en-US" dirty="0"/>
              <a:t> </a:t>
            </a:r>
            <a:r>
              <a:rPr lang="en-US" dirty="0" err="1"/>
              <a:t>bau</a:t>
            </a:r>
            <a:r>
              <a:rPr lang="en-US" dirty="0"/>
              <a:t> lo se </a:t>
            </a:r>
            <a:r>
              <a:rPr lang="en-US" dirty="0" err="1"/>
              <a:t>cmene</a:t>
            </a:r>
            <a:r>
              <a:rPr lang="en-US" dirty="0"/>
              <a:t> be </a:t>
            </a:r>
            <a:r>
              <a:rPr lang="en-US" dirty="0" err="1"/>
              <a:t>zoi</a:t>
            </a:r>
            <a:r>
              <a:rPr lang="en-US" dirty="0"/>
              <a:t> </a:t>
            </a:r>
            <a:r>
              <a:rPr lang="en-US" dirty="0" err="1"/>
              <a:t>zoi</a:t>
            </a:r>
            <a:r>
              <a:rPr lang="en-US" dirty="0"/>
              <a:t>. </a:t>
            </a:r>
            <a:r>
              <a:rPr lang="fa-IR" dirty="0"/>
              <a:t>اردو</a:t>
            </a:r>
            <a:r>
              <a:rPr lang="en-US" dirty="0"/>
              <a:t> .</a:t>
            </a:r>
            <a:r>
              <a:rPr lang="en-US" dirty="0" err="1"/>
              <a:t>zoi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396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 .</a:t>
            </a:r>
            <a:r>
              <a:rPr lang="en-US" dirty="0" err="1"/>
              <a:t>nex</a:t>
            </a:r>
            <a:r>
              <a:rPr lang="en-US" dirty="0"/>
              <a:t>.: </a:t>
            </a:r>
            <a:r>
              <a:rPr lang="en-US" dirty="0" err="1"/>
              <a:t>coi</a:t>
            </a:r>
            <a:endParaRPr lang="en-US" dirty="0"/>
          </a:p>
          <a:p>
            <a:r>
              <a:rPr lang="en-US" dirty="0"/>
              <a:t>la .mix.: </a:t>
            </a:r>
            <a:r>
              <a:rPr lang="en-US" dirty="0" err="1"/>
              <a:t>coi</a:t>
            </a:r>
            <a:r>
              <a:rPr lang="en-US" dirty="0"/>
              <a:t> do ma </a:t>
            </a:r>
            <a:r>
              <a:rPr lang="en-US" dirty="0" err="1"/>
              <a:t>cmene</a:t>
            </a:r>
            <a:r>
              <a:rPr lang="en-US" dirty="0"/>
              <a:t> do</a:t>
            </a:r>
          </a:p>
          <a:p>
            <a:r>
              <a:rPr lang="en-US" dirty="0" err="1"/>
              <a:t>ny</a:t>
            </a:r>
            <a:r>
              <a:rPr lang="en-US" dirty="0"/>
              <a:t>.: </a:t>
            </a:r>
            <a:r>
              <a:rPr lang="en-US" dirty="0" err="1"/>
              <a:t>mi'e</a:t>
            </a:r>
            <a:r>
              <a:rPr lang="en-US" dirty="0"/>
              <a:t> la .</a:t>
            </a:r>
            <a:r>
              <a:rPr lang="en-US" dirty="0" err="1"/>
              <a:t>nex</a:t>
            </a:r>
            <a:r>
              <a:rPr lang="en-US" dirty="0"/>
              <a:t>.</a:t>
            </a:r>
          </a:p>
          <a:p>
            <a:r>
              <a:rPr lang="en-US" dirty="0"/>
              <a:t>my.: mi se </a:t>
            </a:r>
            <a:r>
              <a:rPr lang="en-US" dirty="0" err="1"/>
              <a:t>cmene</a:t>
            </a:r>
            <a:r>
              <a:rPr lang="en-US" dirty="0"/>
              <a:t> zo .mix. .</a:t>
            </a:r>
            <a:r>
              <a:rPr lang="en-US" dirty="0" err="1"/>
              <a:t>i</a:t>
            </a:r>
            <a:r>
              <a:rPr lang="en-US" dirty="0"/>
              <a:t> mi se </a:t>
            </a:r>
            <a:r>
              <a:rPr lang="en-US" dirty="0" err="1"/>
              <a:t>pluka</a:t>
            </a:r>
            <a:r>
              <a:rPr lang="en-US" dirty="0"/>
              <a:t> lo nu </a:t>
            </a:r>
            <a:r>
              <a:rPr lang="en-US" dirty="0" err="1"/>
              <a:t>penmi</a:t>
            </a:r>
            <a:r>
              <a:rPr lang="en-US" dirty="0"/>
              <a:t> do .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klama</a:t>
            </a:r>
            <a:r>
              <a:rPr lang="en-US" dirty="0"/>
              <a:t> fi ma</a:t>
            </a:r>
          </a:p>
          <a:p>
            <a:r>
              <a:rPr lang="en-US" dirty="0" err="1"/>
              <a:t>ny</a:t>
            </a:r>
            <a:r>
              <a:rPr lang="en-US" dirty="0"/>
              <a:t>.: la </a:t>
            </a:r>
            <a:r>
              <a:rPr lang="en-US" dirty="0" err="1"/>
              <a:t>krun.tep</a:t>
            </a:r>
            <a:r>
              <a:rPr lang="en-US" dirty="0"/>
              <a:t>. .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go'e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pluka</a:t>
            </a:r>
            <a:r>
              <a:rPr lang="en-US" dirty="0"/>
              <a:t>: x1 pleases x2 under conditions x3</a:t>
            </a:r>
          </a:p>
          <a:p>
            <a:pPr marL="0" indent="0">
              <a:buNone/>
            </a:pPr>
            <a:r>
              <a:rPr lang="en-US" dirty="0" err="1"/>
              <a:t>penmi</a:t>
            </a:r>
            <a:r>
              <a:rPr lang="en-US" dirty="0"/>
              <a:t>: x1 meets x2 at location x3</a:t>
            </a:r>
          </a:p>
        </p:txBody>
      </p:sp>
    </p:spTree>
    <p:extLst>
      <p:ext uri="{BB962C8B-B14F-4D97-AF65-F5344CB8AC3E}">
        <p14:creationId xmlns:p14="http://schemas.microsoft.com/office/powerpoint/2010/main" val="28380161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174" y="1838876"/>
            <a:ext cx="10515600" cy="45619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my.: mi </a:t>
            </a:r>
            <a:r>
              <a:rPr lang="en-US" dirty="0" err="1"/>
              <a:t>jbena</a:t>
            </a:r>
            <a:r>
              <a:rPr lang="en-US" dirty="0"/>
              <a:t> </a:t>
            </a:r>
            <a:r>
              <a:rPr lang="en-US" dirty="0" err="1"/>
              <a:t>fo</a:t>
            </a:r>
            <a:r>
              <a:rPr lang="en-US" dirty="0"/>
              <a:t> la .</a:t>
            </a:r>
            <a:r>
              <a:rPr lang="en-US" dirty="0" err="1"/>
              <a:t>xos</a:t>
            </a:r>
            <a:r>
              <a:rPr lang="en-US" dirty="0"/>
              <a:t>. </a:t>
            </a:r>
            <a:r>
              <a:rPr lang="en-US" dirty="0" err="1"/>
              <a:t>zei</a:t>
            </a:r>
            <a:r>
              <a:rPr lang="en-US" dirty="0"/>
              <a:t> .</a:t>
            </a:r>
            <a:r>
              <a:rPr lang="en-US" dirty="0" err="1"/>
              <a:t>tiis</a:t>
            </a:r>
            <a:r>
              <a:rPr lang="en-US" dirty="0"/>
              <a:t>. </a:t>
            </a:r>
            <a:r>
              <a:rPr lang="en-US" dirty="0" err="1"/>
              <a:t>zei</a:t>
            </a:r>
            <a:r>
              <a:rPr lang="en-US" dirty="0"/>
              <a:t> .min.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tcadu</a:t>
            </a:r>
            <a:r>
              <a:rPr lang="en-US" dirty="0"/>
              <a:t> </a:t>
            </a:r>
            <a:r>
              <a:rPr lang="en-US" dirty="0" err="1"/>
              <a:t>gi'e</a:t>
            </a:r>
            <a:r>
              <a:rPr lang="en-US" dirty="0"/>
              <a:t> </a:t>
            </a:r>
            <a:r>
              <a:rPr lang="en-US" dirty="0" err="1"/>
              <a:t>ku'i</a:t>
            </a:r>
            <a:r>
              <a:rPr lang="en-US" dirty="0"/>
              <a:t> </a:t>
            </a:r>
            <a:r>
              <a:rPr lang="en-US" dirty="0" err="1"/>
              <a:t>banro</a:t>
            </a:r>
            <a:r>
              <a:rPr lang="en-US" dirty="0"/>
              <a:t> vi la .</a:t>
            </a:r>
            <a:r>
              <a:rPr lang="en-US" dirty="0" err="1"/>
              <a:t>bastn</a:t>
            </a:r>
            <a:r>
              <a:rPr lang="en-US" dirty="0"/>
              <a:t>.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melbi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</a:t>
            </a:r>
            <a:r>
              <a:rPr lang="en-US" dirty="0"/>
              <a:t> </a:t>
            </a:r>
            <a:r>
              <a:rPr lang="en-US" dirty="0" err="1"/>
              <a:t>zi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do 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 err="1"/>
              <a:t>ny</a:t>
            </a:r>
            <a:r>
              <a:rPr lang="en-US" dirty="0"/>
              <a:t>.: mi </a:t>
            </a:r>
            <a:r>
              <a:rPr lang="en-US" dirty="0" err="1"/>
              <a:t>citka</a:t>
            </a:r>
            <a:r>
              <a:rPr lang="en-US" dirty="0"/>
              <a:t> </a:t>
            </a:r>
            <a:r>
              <a:rPr lang="en-US" dirty="0" err="1"/>
              <a:t>bu'u</a:t>
            </a:r>
            <a:r>
              <a:rPr lang="en-US" dirty="0"/>
              <a:t> lo </a:t>
            </a:r>
            <a:r>
              <a:rPr lang="en-US" dirty="0" err="1"/>
              <a:t>ka'orgau</a:t>
            </a:r>
            <a:r>
              <a:rPr lang="en-US" dirty="0"/>
              <a:t> </a:t>
            </a:r>
            <a:r>
              <a:rPr lang="en-US" dirty="0" err="1"/>
              <a:t>gusta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xu</a:t>
            </a:r>
            <a:r>
              <a:rPr lang="en-US" dirty="0"/>
              <a:t> do </a:t>
            </a:r>
            <a:r>
              <a:rPr lang="en-US" dirty="0" err="1"/>
              <a:t>kakne</a:t>
            </a:r>
            <a:r>
              <a:rPr lang="en-US" dirty="0"/>
              <a:t> lo nu </a:t>
            </a:r>
            <a:r>
              <a:rPr lang="en-US" dirty="0" err="1"/>
              <a:t>tavla</a:t>
            </a:r>
            <a:r>
              <a:rPr lang="en-US" dirty="0"/>
              <a:t> </a:t>
            </a:r>
            <a:r>
              <a:rPr lang="en-US" dirty="0" err="1"/>
              <a:t>fo</a:t>
            </a:r>
            <a:r>
              <a:rPr lang="en-US" dirty="0"/>
              <a:t> lo </a:t>
            </a:r>
            <a:r>
              <a:rPr lang="en-US" dirty="0" err="1"/>
              <a:t>bangrtai</a:t>
            </a:r>
            <a:endParaRPr lang="en-US" dirty="0"/>
          </a:p>
          <a:p>
            <a:r>
              <a:rPr lang="en-US" dirty="0"/>
              <a:t>my.: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go'i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mi se </a:t>
            </a:r>
            <a:r>
              <a:rPr lang="en-US" dirty="0" err="1"/>
              <a:t>bangu</a:t>
            </a:r>
            <a:r>
              <a:rPr lang="en-US" dirty="0"/>
              <a:t> lo </a:t>
            </a:r>
            <a:r>
              <a:rPr lang="en-US" dirty="0" err="1"/>
              <a:t>jbobau</a:t>
            </a:r>
            <a:r>
              <a:rPr lang="en-US" dirty="0"/>
              <a:t> .e lo </a:t>
            </a:r>
            <a:r>
              <a:rPr lang="en-US" dirty="0" err="1"/>
              <a:t>bangrxinglici</a:t>
            </a:r>
            <a:r>
              <a:rPr lang="en-US" dirty="0"/>
              <a:t> .e lo </a:t>
            </a:r>
            <a:r>
              <a:rPr lang="en-US" dirty="0" err="1"/>
              <a:t>banvu'i'e</a:t>
            </a:r>
            <a:r>
              <a:rPr lang="en-US" dirty="0"/>
              <a:t> .e la .</a:t>
            </a:r>
            <a:r>
              <a:rPr lang="en-US" dirty="0" err="1"/>
              <a:t>guondun,uas</a:t>
            </a:r>
            <a:r>
              <a:rPr lang="en-US" dirty="0"/>
              <a:t>. .</a:t>
            </a:r>
            <a:r>
              <a:rPr lang="en-US" dirty="0" err="1"/>
              <a:t>i</a:t>
            </a:r>
            <a:r>
              <a:rPr lang="en-US" dirty="0"/>
              <a:t> mi </a:t>
            </a:r>
            <a:r>
              <a:rPr lang="en-US" dirty="0" err="1"/>
              <a:t>nelci</a:t>
            </a:r>
            <a:r>
              <a:rPr lang="en-US" dirty="0"/>
              <a:t> lo nu </a:t>
            </a:r>
            <a:r>
              <a:rPr lang="en-US" dirty="0" err="1"/>
              <a:t>kelci</a:t>
            </a:r>
            <a:r>
              <a:rPr lang="en-US" dirty="0"/>
              <a:t> lo </a:t>
            </a:r>
            <a:r>
              <a:rPr lang="en-US" dirty="0" err="1"/>
              <a:t>caxmati</a:t>
            </a:r>
            <a:r>
              <a:rPr lang="en-US" dirty="0"/>
              <a:t> </a:t>
            </a:r>
            <a:r>
              <a:rPr lang="en-US" dirty="0" err="1"/>
              <a:t>kei</a:t>
            </a:r>
            <a:r>
              <a:rPr lang="en-US" dirty="0"/>
              <a:t> .e lo nu </a:t>
            </a:r>
            <a:r>
              <a:rPr lang="en-US" dirty="0" err="1"/>
              <a:t>sanga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jbena</a:t>
            </a:r>
            <a:r>
              <a:rPr lang="en-US" dirty="0"/>
              <a:t>: x1 is born to parents x2 at time x3 and place x4</a:t>
            </a:r>
          </a:p>
          <a:p>
            <a:pPr marL="0" indent="0">
              <a:buNone/>
            </a:pPr>
            <a:r>
              <a:rPr lang="en-US" dirty="0" err="1"/>
              <a:t>tcadu</a:t>
            </a:r>
            <a:r>
              <a:rPr lang="en-US" dirty="0"/>
              <a:t>: x1 is a city of metropolitan area x2, in political unit x3, serving region x4</a:t>
            </a:r>
          </a:p>
        </p:txBody>
      </p:sp>
    </p:spTree>
    <p:extLst>
      <p:ext uri="{BB962C8B-B14F-4D97-AF65-F5344CB8AC3E}">
        <p14:creationId xmlns:p14="http://schemas.microsoft.com/office/powerpoint/2010/main" val="13820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brivla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Consonant cluster within the first 5 letters. The letter ⟨y⟩ does not count when determining consonant clusters.</a:t>
            </a:r>
          </a:p>
          <a:p>
            <a:r>
              <a:rPr lang="en-US" dirty="0"/>
              <a:t>End with a vowel</a:t>
            </a:r>
          </a:p>
          <a:p>
            <a:r>
              <a:rPr lang="en-US" dirty="0"/>
              <a:t>3 types:</a:t>
            </a:r>
          </a:p>
          <a:p>
            <a:pPr lvl="1"/>
            <a:r>
              <a:rPr lang="en-US" dirty="0" err="1"/>
              <a:t>gismu</a:t>
            </a:r>
            <a:r>
              <a:rPr lang="en-US" dirty="0"/>
              <a:t> (of the form CVCCV or CCVCV), represent basic concepts</a:t>
            </a:r>
          </a:p>
          <a:p>
            <a:pPr lvl="1"/>
            <a:r>
              <a:rPr lang="en-US" dirty="0"/>
              <a:t>lujvo (more complicated form), represent more elaborate concepts and built from </a:t>
            </a:r>
            <a:r>
              <a:rPr lang="en-US" dirty="0" err="1"/>
              <a:t>gismu</a:t>
            </a:r>
            <a:endParaRPr lang="en-US" dirty="0"/>
          </a:p>
          <a:p>
            <a:pPr lvl="1"/>
            <a:r>
              <a:rPr lang="en-US" dirty="0" err="1"/>
              <a:t>zi'evla</a:t>
            </a:r>
            <a:r>
              <a:rPr lang="en-US" dirty="0"/>
              <a:t> (neither </a:t>
            </a:r>
            <a:r>
              <a:rPr lang="en-US" dirty="0" err="1"/>
              <a:t>gismu</a:t>
            </a:r>
            <a:r>
              <a:rPr lang="en-US" dirty="0"/>
              <a:t> nor lujvo), borrowings from foreign languages</a:t>
            </a:r>
          </a:p>
          <a:p>
            <a:r>
              <a:rPr lang="en-US" dirty="0"/>
              <a:t>Content words; act as </a:t>
            </a:r>
            <a:r>
              <a:rPr lang="en-US" dirty="0" err="1"/>
              <a:t>selbri</a:t>
            </a:r>
            <a:r>
              <a:rPr lang="en-US" dirty="0"/>
              <a:t> when bare</a:t>
            </a:r>
          </a:p>
        </p:txBody>
      </p:sp>
    </p:spTree>
    <p:extLst>
      <p:ext uri="{BB962C8B-B14F-4D97-AF65-F5344CB8AC3E}">
        <p14:creationId xmlns:p14="http://schemas.microsoft.com/office/powerpoint/2010/main" val="26827673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ny</a:t>
            </a:r>
            <a:r>
              <a:rPr lang="en-US" dirty="0"/>
              <a:t>.: mi </a:t>
            </a:r>
            <a:r>
              <a:rPr lang="en-US" dirty="0" err="1"/>
              <a:t>mutce</a:t>
            </a:r>
            <a:r>
              <a:rPr lang="en-US" dirty="0"/>
              <a:t> lo ka </a:t>
            </a:r>
            <a:r>
              <a:rPr lang="en-US" dirty="0" err="1"/>
              <a:t>to'e</a:t>
            </a:r>
            <a:r>
              <a:rPr lang="en-US" dirty="0"/>
              <a:t> </a:t>
            </a:r>
            <a:r>
              <a:rPr lang="en-US" dirty="0" err="1"/>
              <a:t>certu</a:t>
            </a:r>
            <a:r>
              <a:rPr lang="en-US" dirty="0"/>
              <a:t> lo </a:t>
            </a:r>
            <a:r>
              <a:rPr lang="en-US" dirty="0" err="1"/>
              <a:t>caxmati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mi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djuno</a:t>
            </a:r>
            <a:r>
              <a:rPr lang="en-US" dirty="0"/>
              <a:t> fi </a:t>
            </a:r>
            <a:r>
              <a:rPr lang="en-US" dirty="0" err="1"/>
              <a:t>su'o</a:t>
            </a:r>
            <a:r>
              <a:rPr lang="en-US" dirty="0"/>
              <a:t> lo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ri</a:t>
            </a:r>
            <a:endParaRPr lang="en-US" dirty="0"/>
          </a:p>
          <a:p>
            <a:r>
              <a:rPr lang="en-US" dirty="0"/>
              <a:t>my.: lo </a:t>
            </a:r>
            <a:r>
              <a:rPr lang="en-US" dirty="0" err="1"/>
              <a:t>javni</a:t>
            </a:r>
            <a:r>
              <a:rPr lang="en-US" dirty="0"/>
              <a:t> cu </a:t>
            </a:r>
            <a:r>
              <a:rPr lang="en-US" dirty="0" err="1"/>
              <a:t>sampu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ku'i</a:t>
            </a:r>
            <a:r>
              <a:rPr lang="en-US" dirty="0"/>
              <a:t> lo nu </a:t>
            </a:r>
            <a:r>
              <a:rPr lang="en-US" dirty="0" err="1"/>
              <a:t>certu</a:t>
            </a:r>
            <a:r>
              <a:rPr lang="en-US" dirty="0"/>
              <a:t> </a:t>
            </a:r>
            <a:r>
              <a:rPr lang="en-US" dirty="0" err="1"/>
              <a:t>binxo</a:t>
            </a:r>
            <a:r>
              <a:rPr lang="en-US" dirty="0"/>
              <a:t> cu </a:t>
            </a:r>
            <a:r>
              <a:rPr lang="en-US" dirty="0" err="1"/>
              <a:t>mutce</a:t>
            </a:r>
            <a:r>
              <a:rPr lang="en-US" dirty="0"/>
              <a:t> lo ka </a:t>
            </a:r>
            <a:r>
              <a:rPr lang="en-US" dirty="0" err="1"/>
              <a:t>nandu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.</a:t>
            </a:r>
            <a:r>
              <a:rPr lang="en-US" dirty="0" err="1"/>
              <a:t>ei</a:t>
            </a:r>
            <a:r>
              <a:rPr lang="en-US" dirty="0"/>
              <a:t> mi ca </a:t>
            </a:r>
            <a:r>
              <a:rPr lang="en-US" dirty="0" err="1"/>
              <a:t>klama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dinju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xu</a:t>
            </a:r>
            <a:r>
              <a:rPr lang="en-US" dirty="0"/>
              <a:t> do </a:t>
            </a:r>
            <a:r>
              <a:rPr lang="en-US" dirty="0" err="1"/>
              <a:t>kakne</a:t>
            </a:r>
            <a:r>
              <a:rPr lang="en-US" dirty="0"/>
              <a:t> lo nu </a:t>
            </a:r>
            <a:r>
              <a:rPr lang="en-US" dirty="0" err="1"/>
              <a:t>kansa</a:t>
            </a:r>
            <a:endParaRPr lang="en-US" dirty="0"/>
          </a:p>
          <a:p>
            <a:r>
              <a:rPr lang="en-US" dirty="0" err="1"/>
              <a:t>ny</a:t>
            </a:r>
            <a:r>
              <a:rPr lang="en-US" dirty="0"/>
              <a:t>.: mi </a:t>
            </a:r>
            <a:r>
              <a:rPr lang="en-US" dirty="0" err="1"/>
              <a:t>ji'a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zifre</a:t>
            </a:r>
            <a:r>
              <a:rPr lang="en-US" dirty="0"/>
              <a:t> lo </a:t>
            </a:r>
            <a:r>
              <a:rPr lang="en-US" dirty="0" err="1"/>
              <a:t>za'i</a:t>
            </a:r>
            <a:r>
              <a:rPr lang="en-US" dirty="0"/>
              <a:t> </a:t>
            </a:r>
            <a:r>
              <a:rPr lang="en-US" dirty="0" err="1"/>
              <a:t>stali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.</a:t>
            </a:r>
            <a:r>
              <a:rPr lang="en-US" dirty="0" err="1"/>
              <a:t>a'o</a:t>
            </a:r>
            <a:r>
              <a:rPr lang="en-US" dirty="0"/>
              <a:t> mi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zi</a:t>
            </a:r>
            <a:r>
              <a:rPr lang="en-US" dirty="0"/>
              <a:t> </a:t>
            </a:r>
            <a:r>
              <a:rPr lang="en-US" dirty="0" err="1"/>
              <a:t>za'u</a:t>
            </a:r>
            <a:r>
              <a:rPr lang="en-US" dirty="0"/>
              <a:t> </a:t>
            </a:r>
            <a:r>
              <a:rPr lang="en-US" dirty="0" err="1"/>
              <a:t>re'u</a:t>
            </a:r>
            <a:r>
              <a:rPr lang="en-US" dirty="0"/>
              <a:t> </a:t>
            </a:r>
            <a:r>
              <a:rPr lang="en-US" dirty="0" err="1"/>
              <a:t>viska</a:t>
            </a:r>
            <a:r>
              <a:rPr lang="en-US" dirty="0"/>
              <a:t> do .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co'o</a:t>
            </a:r>
            <a:r>
              <a:rPr lang="en-US" dirty="0"/>
              <a:t> .mix.</a:t>
            </a:r>
          </a:p>
          <a:p>
            <a:r>
              <a:rPr lang="en-US" dirty="0"/>
              <a:t>my.: .</a:t>
            </a:r>
            <a:r>
              <a:rPr lang="en-US" dirty="0" err="1"/>
              <a:t>ai</a:t>
            </a:r>
            <a:r>
              <a:rPr lang="en-US" dirty="0"/>
              <a:t> mi </a:t>
            </a:r>
            <a:r>
              <a:rPr lang="en-US" dirty="0" err="1"/>
              <a:t>zi</a:t>
            </a:r>
            <a:r>
              <a:rPr lang="en-US" dirty="0"/>
              <a:t> </a:t>
            </a:r>
            <a:r>
              <a:rPr lang="en-US" dirty="0" err="1"/>
              <a:t>co'a</a:t>
            </a:r>
            <a:r>
              <a:rPr lang="en-US" dirty="0"/>
              <a:t> </a:t>
            </a:r>
            <a:r>
              <a:rPr lang="en-US" dirty="0" err="1"/>
              <a:t>cilre</a:t>
            </a:r>
            <a:r>
              <a:rPr lang="en-US" dirty="0"/>
              <a:t> fi lo </a:t>
            </a:r>
            <a:r>
              <a:rPr lang="en-US" dirty="0" err="1"/>
              <a:t>bangrtai</a:t>
            </a:r>
            <a:r>
              <a:rPr lang="en-US" dirty="0"/>
              <a:t> </a:t>
            </a:r>
            <a:r>
              <a:rPr lang="en-US" dirty="0" err="1"/>
              <a:t>ki'u</a:t>
            </a:r>
            <a:r>
              <a:rPr lang="en-US" dirty="0"/>
              <a:t> lo nu </a:t>
            </a:r>
            <a:r>
              <a:rPr lang="en-US" dirty="0" err="1"/>
              <a:t>pe'i</a:t>
            </a:r>
            <a:r>
              <a:rPr lang="en-US" dirty="0"/>
              <a:t> </a:t>
            </a:r>
            <a:r>
              <a:rPr lang="en-US" dirty="0" err="1"/>
              <a:t>ri</a:t>
            </a:r>
            <a:r>
              <a:rPr lang="en-US" dirty="0"/>
              <a:t> jai </a:t>
            </a:r>
            <a:r>
              <a:rPr lang="en-US" dirty="0" err="1"/>
              <a:t>cinri</a:t>
            </a:r>
            <a:r>
              <a:rPr lang="en-US" dirty="0"/>
              <a:t> .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co'o</a:t>
            </a:r>
            <a:r>
              <a:rPr lang="en-US" dirty="0"/>
              <a:t> la .</a:t>
            </a:r>
            <a:r>
              <a:rPr lang="en-US" dirty="0" err="1"/>
              <a:t>nex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27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cmevla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for names</a:t>
            </a:r>
          </a:p>
          <a:p>
            <a:r>
              <a:rPr lang="en-US" dirty="0"/>
              <a:t>Begin and end with ⟨.⟩</a:t>
            </a:r>
          </a:p>
          <a:p>
            <a:r>
              <a:rPr lang="en-US" dirty="0"/>
              <a:t>The last letter before the ⟨.⟩ is a consonant</a:t>
            </a:r>
          </a:p>
        </p:txBody>
      </p:sp>
    </p:spTree>
    <p:extLst>
      <p:ext uri="{BB962C8B-B14F-4D97-AF65-F5344CB8AC3E}">
        <p14:creationId xmlns:p14="http://schemas.microsoft.com/office/powerpoint/2010/main" val="1679492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Pronunciation/Morphology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</a:t>
            </a:r>
          </a:p>
        </p:txBody>
      </p:sp>
    </p:spTree>
    <p:extLst>
      <p:ext uri="{BB962C8B-B14F-4D97-AF65-F5344CB8AC3E}">
        <p14:creationId xmlns:p14="http://schemas.microsoft.com/office/powerpoint/2010/main" val="132974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1557</Words>
  <Application>Microsoft Office PowerPoint</Application>
  <PresentationFormat>Widescreen</PresentationFormat>
  <Paragraphs>223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4" baseType="lpstr">
      <vt:lpstr>Arial</vt:lpstr>
      <vt:lpstr>Calibri</vt:lpstr>
      <vt:lpstr>Calibri Light</vt:lpstr>
      <vt:lpstr>Office Theme</vt:lpstr>
      <vt:lpstr>Lojban</vt:lpstr>
      <vt:lpstr>Consonants</vt:lpstr>
      <vt:lpstr>Vowels</vt:lpstr>
      <vt:lpstr>Other Phonetic Rules</vt:lpstr>
      <vt:lpstr>Morphological Classes of Words</vt:lpstr>
      <vt:lpstr>cmavo</vt:lpstr>
      <vt:lpstr>brivla</vt:lpstr>
      <vt:lpstr>cmevla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Pronunciation/Morphology Practice</vt:lpstr>
      <vt:lpstr>Some Terminology</vt:lpstr>
      <vt:lpstr>bridi Structure</vt:lpstr>
      <vt:lpstr>Some cmavo that Stand for sumti</vt:lpstr>
      <vt:lpstr>Example Sentence</vt:lpstr>
      <vt:lpstr>Translate</vt:lpstr>
      <vt:lpstr>Translate</vt:lpstr>
      <vt:lpstr>zo'e</vt:lpstr>
      <vt:lpstr>selbri to sumti Conversion</vt:lpstr>
      <vt:lpstr>Translate</vt:lpstr>
      <vt:lpstr>Translate</vt:lpstr>
      <vt:lpstr>selbri Conversion</vt:lpstr>
      <vt:lpstr>Translate</vt:lpstr>
      <vt:lpstr>Case Tags</vt:lpstr>
      <vt:lpstr>Identify the odd one out.</vt:lpstr>
      <vt:lpstr>tanru</vt:lpstr>
      <vt:lpstr>Abstractions</vt:lpstr>
      <vt:lpstr>Translate</vt:lpstr>
      <vt:lpstr>Translate</vt:lpstr>
      <vt:lpstr>Relative clauses</vt:lpstr>
      <vt:lpstr>sumtcita (Prepositions)</vt:lpstr>
      <vt:lpstr>Tense System</vt:lpstr>
      <vt:lpstr>be...bei...be'o</vt:lpstr>
      <vt:lpstr>Quotes</vt:lpstr>
      <vt:lpstr>Translate</vt:lpstr>
      <vt:lpstr>Conversation</vt:lpstr>
      <vt:lpstr>Conversation</vt:lpstr>
      <vt:lpstr>Conversation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Lojban</dc:title>
  <dc:creator>Robert</dc:creator>
  <cp:lastModifiedBy>Robert</cp:lastModifiedBy>
  <cp:revision>24</cp:revision>
  <dcterms:created xsi:type="dcterms:W3CDTF">2017-03-11T03:01:27Z</dcterms:created>
  <dcterms:modified xsi:type="dcterms:W3CDTF">2017-03-11T17:58:23Z</dcterms:modified>
</cp:coreProperties>
</file>