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700" r:id="rId2"/>
  </p:sldMasterIdLst>
  <p:notesMasterIdLst>
    <p:notesMasterId r:id="rId24"/>
  </p:notesMasterIdLst>
  <p:sldIdLst>
    <p:sldId id="25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8" r:id="rId15"/>
    <p:sldId id="269" r:id="rId16"/>
    <p:sldId id="271" r:id="rId17"/>
    <p:sldId id="270" r:id="rId18"/>
    <p:sldId id="273" r:id="rId19"/>
    <p:sldId id="272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r, Emily" initials="KE" lastIdx="1" clrIdx="0">
    <p:extLst>
      <p:ext uri="{19B8F6BF-5375-455C-9EA6-DF929625EA0E}">
        <p15:presenceInfo xmlns:p15="http://schemas.microsoft.com/office/powerpoint/2012/main" userId="S::emily_kerr@g.harvard.edu::169b76af-93f9-445e-a62b-54649b9b9c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9A3029-49A7-D644-9E28-E6E59D294B85}" v="52" dt="2021-07-31T01:33:40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9"/>
    <p:restoredTop sz="95721"/>
  </p:normalViewPr>
  <p:slideViewPr>
    <p:cSldViewPr snapToGrid="0" snapToObjects="1">
      <p:cViewPr varScale="1">
        <p:scale>
          <a:sx n="104" d="100"/>
          <a:sy n="104" d="100"/>
        </p:scale>
        <p:origin x="1016" y="200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30T11:42:05.177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30123-8436-0D46-860E-CCB7F5E92310}" type="datetimeFigureOut">
              <a:rPr lang="en-US" smtClean="0"/>
              <a:t>7/30/21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12252-34AA-A54C-96E8-8C07BFE9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8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12252-34AA-A54C-96E8-8C07BFE98D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2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12252-34AA-A54C-96E8-8C07BFE98D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1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0:44 to 1.52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12252-34AA-A54C-96E8-8C07BFE98D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14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12252-34AA-A54C-96E8-8C07BFE98D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30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12252-34AA-A54C-96E8-8C07BFE98D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1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1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7/30/21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6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AF11-2712-6C48-8B0E-0E0B83749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38840-D1D8-1644-BD94-5F88BB7E8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12F9A-FDF8-A04B-A119-C6903939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3CF99-BC22-2240-BC10-462DF555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772D4-BF9D-5247-92CD-2BE153DF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4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23969-CA68-9347-B651-2A60A549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59F23-80E2-A848-9D04-75538A8FD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1B932-DF3B-9D4A-A74B-B8FFFD8B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46455-4439-0C47-B009-9CC8EAEC3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08C79-628A-7D4D-BC68-385196FF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8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65F6-EAD8-524B-9DED-6778C3C7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C1869-0B5A-D24C-8E3D-BAC6B6712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EBE78-9E35-3B41-A008-F9943D54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7/30/21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C7BA-077B-634A-ACCC-4AA68EB2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1EF4F-24E3-BE4A-8A0D-94DD5E13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D983B-9F96-154A-9DB6-4B6C342D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3C963-2B4F-DD4C-B52F-EE3A9DEA7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3B8B1-CC22-8B43-9ECC-43F0944E9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BC7BE-CB8B-E240-B36F-50875880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12BA1-2DE3-F247-AC9D-E4DEA0D6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49704-EAAB-1B42-B3A1-FD28C0FA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3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FDFC-CB1E-D644-AE24-F3E885762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C527F-79BE-C846-A601-6353BBF46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F2790-BB30-2844-AFFF-01440F21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D910F-4421-2C4E-A12A-B1D0DE715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49915-7A5A-6F40-91B1-D959B4AA4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D7F994-9A40-AD41-8134-235484103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7/30/21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6ACFC4-8078-1B47-A2D9-03BBCDACB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067F6-9CF1-4B49-97EE-DA5A3BDB7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71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7D26-DC4D-3D47-984A-BEC251F0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87B6A-5A08-9043-A4F3-C3E57E0D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7/30/21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74478-5749-614D-9039-209A9742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12EA9-8D3D-1946-AC0C-AE23E66C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B5CED-6A8C-0A40-AA0D-DD46F911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7/30/21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A5A673-206A-D441-84D1-0C4A2E50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CD4A6-8673-B344-8252-567FE636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1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E8EB-2DF1-6146-B71C-2284C4682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2D914-FDBD-A14A-97C9-56B3B299F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BC569-071A-204F-9BE5-080289200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7767E-2D13-7143-A207-956F69DF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BF167-672B-4744-9DD9-9A503BD4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08E05-AA98-304C-825E-34AA3DD6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0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86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0CA3-0D73-8346-9358-1BE48791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290D1-FC80-EF47-836C-FD90A38F0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4235F-79CF-524C-89D8-194B81C5B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3E1BB-A0E5-9C4E-98A9-B9336078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A070B-1B54-AC4E-A9A8-375F8CEC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CB7DD-17BE-884D-80C2-C42DF129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7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A14A7-881B-0D47-8172-28CC555A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BB07B-B12E-074E-BDAC-4E959E839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484A7-2DF1-494E-9D20-949241FD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B63B8-CCD0-3B4F-9547-297D758A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6F052-C268-A64B-819C-0A859222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2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77B1F-3E87-0E4E-B552-441C68CFE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1891B-AE41-CB42-8394-CFC1E9D22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66F77-B0A4-4F4B-98A4-7EA011AA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7/30/21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ABF74-E310-E14D-AA6A-2744AA0A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8D47C-E250-E54F-8EEC-E1CEDD2E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7/30/21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0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7/30/21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2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7/30/21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8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7/30/21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5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3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6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7/30/21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3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34BEB-A638-BE46-A72E-137FCDF8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6B805-B559-4E45-941E-BEEF89C8A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1C920-2FD8-774E-9F1D-3FF02F6A1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7/30/21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EDC2-5980-A54E-A1A9-9B3550C6B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79666-9AAF-A944-B480-8D7C59C40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1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HRcKom5_NiQ?feature=oembed" TargetMode="External"/><Relationship Id="rId4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IzuItB_lK6I?feature=oembed" TargetMode="Externa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J9slIBECva4?feature=oembe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-7T-6XdiRTw?feature=oembed" TargetMode="External"/><Relationship Id="rId5" Type="http://schemas.openxmlformats.org/officeDocument/2006/relationships/hyperlink" Target="https://www.youtube.com/channel/UCjtUS7-SZTi6pXjUbzGHQCg" TargetMode="Externa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P_1tcJjQWmg?feature=oembed" TargetMode="External"/><Relationship Id="rId4" Type="http://schemas.openxmlformats.org/officeDocument/2006/relationships/hyperlink" Target="https://www.youtube.com/channel/UCx5eaNdkrwPglW-Mn_VES0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_PH0IJ-_qOI?feature=oembed" TargetMode="External"/><Relationship Id="rId5" Type="http://schemas.openxmlformats.org/officeDocument/2006/relationships/hyperlink" Target="https://www.youtube.com/channel/UCKwxoDW2I3sNKX7Dm4Opy_w" TargetMode="Externa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33A6A7-E7EE-42C5-88DE-B09D16B38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D9E5AC-D548-0D47-9D98-BDE27F6CD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2954226"/>
            <a:ext cx="5555624" cy="2232199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What’s in a Battery: Week 1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893256A-B56A-4AE8-9251-7F92E1EC19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24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00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AA320-5906-B442-B8BE-4FFEA3615CD9}"/>
              </a:ext>
            </a:extLst>
          </p:cNvPr>
          <p:cNvSpPr/>
          <p:nvPr/>
        </p:nvSpPr>
        <p:spPr>
          <a:xfrm>
            <a:off x="642938" y="642938"/>
            <a:ext cx="7432675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Pros</a:t>
            </a:r>
            <a:endParaRPr lang="en-US" sz="2800" dirty="0"/>
          </a:p>
          <a:p>
            <a:pPr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Very cheap</a:t>
            </a:r>
          </a:p>
          <a:p>
            <a:pPr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High capacity (only limited by availability of water</a:t>
            </a:r>
          </a:p>
          <a:p>
            <a:pPr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High efficiency (75-80%)</a:t>
            </a:r>
          </a:p>
          <a:p>
            <a:pPr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Geographically limited</a:t>
            </a:r>
          </a:p>
          <a:p>
            <a:pPr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Slow switch between charge and discharge process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54B2CB-EA65-5546-AD8A-8740F4206BA3}"/>
              </a:ext>
            </a:extLst>
          </p:cNvPr>
          <p:cNvSpPr/>
          <p:nvPr/>
        </p:nvSpPr>
        <p:spPr>
          <a:xfrm>
            <a:off x="8150225" y="642938"/>
            <a:ext cx="3397250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Cons</a:t>
            </a:r>
            <a:endParaRPr lang="en-US" sz="2800"/>
          </a:p>
          <a:p>
            <a:pPr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Geographically limited</a:t>
            </a:r>
          </a:p>
          <a:p>
            <a:pPr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Slow switch between charge and discharge process</a:t>
            </a:r>
          </a:p>
        </p:txBody>
      </p:sp>
    </p:spTree>
    <p:extLst>
      <p:ext uri="{BB962C8B-B14F-4D97-AF65-F5344CB8AC3E}">
        <p14:creationId xmlns:p14="http://schemas.microsoft.com/office/powerpoint/2010/main" val="58179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7AE0-8922-9041-A252-944E8437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energy can also be stored as pressure</a:t>
            </a:r>
          </a:p>
        </p:txBody>
      </p:sp>
      <p:pic>
        <p:nvPicPr>
          <p:cNvPr id="4" name="Online Media 3" descr="Balloon flying through the air sound effect stereo HQ 96kHz">
            <a:hlinkClick r:id="" action="ppaction://media"/>
            <a:extLst>
              <a:ext uri="{FF2B5EF4-FFF2-40B4-BE49-F238E27FC236}">
                <a16:creationId xmlns:a16="http://schemas.microsoft.com/office/drawing/2014/main" id="{9ADCEFB2-0776-D443-9DDF-FE72BD508AF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6254D6-B4AC-3C42-B083-597F8CAD75C6}"/>
              </a:ext>
            </a:extLst>
          </p:cNvPr>
          <p:cNvSpPr txBox="1"/>
          <p:nvPr/>
        </p:nvSpPr>
        <p:spPr>
          <a:xfrm>
            <a:off x="9101138" y="6372225"/>
            <a:ext cx="1740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Picture to Sound</a:t>
            </a:r>
          </a:p>
        </p:txBody>
      </p:sp>
    </p:spTree>
    <p:extLst>
      <p:ext uri="{BB962C8B-B14F-4D97-AF65-F5344CB8AC3E}">
        <p14:creationId xmlns:p14="http://schemas.microsoft.com/office/powerpoint/2010/main" val="43352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A8B3-4EA8-6349-AB38-4BE7E1300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energy with potential energy – pumped hydro</a:t>
            </a:r>
          </a:p>
        </p:txBody>
      </p:sp>
      <p:pic>
        <p:nvPicPr>
          <p:cNvPr id="4" name="Online Media 3" descr="How It Works: Compressed Air Storage">
            <a:hlinkClick r:id="" action="ppaction://media"/>
            <a:extLst>
              <a:ext uri="{FF2B5EF4-FFF2-40B4-BE49-F238E27FC236}">
                <a16:creationId xmlns:a16="http://schemas.microsoft.com/office/drawing/2014/main" id="{353571E6-A1B9-4C46-8232-06D76A82C4E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41C77A-434B-E140-BA38-58B1D5D22B57}"/>
              </a:ext>
            </a:extLst>
          </p:cNvPr>
          <p:cNvSpPr txBox="1"/>
          <p:nvPr/>
        </p:nvSpPr>
        <p:spPr>
          <a:xfrm>
            <a:off x="10058400" y="6423580"/>
            <a:ext cx="1855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OurFuture.Energy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AA320-5906-B442-B8BE-4FFEA3615CD9}"/>
              </a:ext>
            </a:extLst>
          </p:cNvPr>
          <p:cNvSpPr/>
          <p:nvPr/>
        </p:nvSpPr>
        <p:spPr>
          <a:xfrm>
            <a:off x="642938" y="642938"/>
            <a:ext cx="4519371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Cheap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Technology already exists due to fracking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Utilizes depleted oil and natural gas wells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Scale only limited to size of well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Only inputs are electricity and air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54B2CB-EA65-5546-AD8A-8740F4206BA3}"/>
              </a:ext>
            </a:extLst>
          </p:cNvPr>
          <p:cNvSpPr/>
          <p:nvPr/>
        </p:nvSpPr>
        <p:spPr>
          <a:xfrm>
            <a:off x="6096000" y="642938"/>
            <a:ext cx="5451475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sz="2800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Geographically limited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  Constant pressure changes (charge/discharge) can increase chance of seismic activity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   Slow switch between charge and discharge process</a:t>
            </a:r>
          </a:p>
        </p:txBody>
      </p:sp>
    </p:spTree>
    <p:extLst>
      <p:ext uri="{BB962C8B-B14F-4D97-AF65-F5344CB8AC3E}">
        <p14:creationId xmlns:p14="http://schemas.microsoft.com/office/powerpoint/2010/main" val="170897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A3D71-1186-3941-AE53-1F6B2557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energy with kinetic energy – flywheels</a:t>
            </a:r>
          </a:p>
        </p:txBody>
      </p:sp>
      <p:pic>
        <p:nvPicPr>
          <p:cNvPr id="4" name="Online Media 3" descr="How It Works: Flywheel Storage">
            <a:hlinkClick r:id="" action="ppaction://media"/>
            <a:extLst>
              <a:ext uri="{FF2B5EF4-FFF2-40B4-BE49-F238E27FC236}">
                <a16:creationId xmlns:a16="http://schemas.microsoft.com/office/drawing/2014/main" id="{FABAED7A-8DA0-BB47-A1D2-CC4B7206C5D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6A7A2F-EC46-304F-8595-C102A9DAF3A8}"/>
              </a:ext>
            </a:extLst>
          </p:cNvPr>
          <p:cNvSpPr txBox="1"/>
          <p:nvPr/>
        </p:nvSpPr>
        <p:spPr>
          <a:xfrm>
            <a:off x="10058400" y="6423580"/>
            <a:ext cx="1855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OurFuture.Energy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AA320-5906-B442-B8BE-4FFEA3615CD9}"/>
              </a:ext>
            </a:extLst>
          </p:cNvPr>
          <p:cNvSpPr/>
          <p:nvPr/>
        </p:nvSpPr>
        <p:spPr>
          <a:xfrm>
            <a:off x="642938" y="642938"/>
            <a:ext cx="4519371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Not sensitive to environment (can be used anywhere)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High energy density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Low maintenance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Rapid charge time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Fast charge/discharge switching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54B2CB-EA65-5546-AD8A-8740F4206BA3}"/>
              </a:ext>
            </a:extLst>
          </p:cNvPr>
          <p:cNvSpPr/>
          <p:nvPr/>
        </p:nvSpPr>
        <p:spPr>
          <a:xfrm>
            <a:off x="6096000" y="642938"/>
            <a:ext cx="5451475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Components are costly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Not scalable for grid-use (would require multiple flywheels in series)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Short discharge times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200" b="1" dirty="0"/>
              <a:t>Potentially hazardous failure</a:t>
            </a:r>
          </a:p>
        </p:txBody>
      </p:sp>
    </p:spTree>
    <p:extLst>
      <p:ext uri="{BB962C8B-B14F-4D97-AF65-F5344CB8AC3E}">
        <p14:creationId xmlns:p14="http://schemas.microsoft.com/office/powerpoint/2010/main" val="4119954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9AC5-AD6B-CB4A-B07A-C8BBDAB6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energy with electrical energy – flywheels</a:t>
            </a:r>
          </a:p>
        </p:txBody>
      </p:sp>
      <p:pic>
        <p:nvPicPr>
          <p:cNvPr id="4" name="Online Media 3" descr="Supercapacitors explained - the future of energy storage?">
            <a:hlinkClick r:id="" action="ppaction://media"/>
            <a:extLst>
              <a:ext uri="{FF2B5EF4-FFF2-40B4-BE49-F238E27FC236}">
                <a16:creationId xmlns:a16="http://schemas.microsoft.com/office/drawing/2014/main" id="{7818DEAE-B394-474A-BBB2-503A1A6E079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4C28115-E16A-AC45-A047-687E9A0CD9A9}"/>
              </a:ext>
            </a:extLst>
          </p:cNvPr>
          <p:cNvSpPr/>
          <p:nvPr/>
        </p:nvSpPr>
        <p:spPr>
          <a:xfrm>
            <a:off x="7573702" y="6396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Undecided with Matt Ferrell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9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AA320-5906-B442-B8BE-4FFEA3615CD9}"/>
              </a:ext>
            </a:extLst>
          </p:cNvPr>
          <p:cNvSpPr/>
          <p:nvPr/>
        </p:nvSpPr>
        <p:spPr>
          <a:xfrm>
            <a:off x="642938" y="642938"/>
            <a:ext cx="4519371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 lifetimes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Very fast discharge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be used in conjugation with batteries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54B2CB-EA65-5546-AD8A-8740F4206BA3}"/>
              </a:ext>
            </a:extLst>
          </p:cNvPr>
          <p:cNvSpPr/>
          <p:nvPr/>
        </p:nvSpPr>
        <p:spPr>
          <a:xfrm>
            <a:off x="6096000" y="642938"/>
            <a:ext cx="5451475" cy="557053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Low energy density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Not great for long-term discharges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475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D6E0-9ED7-564F-84F1-2776833C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descr="Drumroll sound effect">
            <a:hlinkClick r:id="" action="ppaction://media"/>
            <a:extLst>
              <a:ext uri="{FF2B5EF4-FFF2-40B4-BE49-F238E27FC236}">
                <a16:creationId xmlns:a16="http://schemas.microsoft.com/office/drawing/2014/main" id="{2BC57AB2-D29F-1C4A-87B5-CCC1B90222B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07A2462-1C32-6645-A37F-0C5EB17754EA}"/>
              </a:ext>
            </a:extLst>
          </p:cNvPr>
          <p:cNvSpPr/>
          <p:nvPr/>
        </p:nvSpPr>
        <p:spPr>
          <a:xfrm>
            <a:off x="9252925" y="6488668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boto" panose="02000000000000000000" pitchFamily="2" charset="0"/>
                <a:hlinkClick r:id="rId4"/>
              </a:rPr>
              <a:t>Isaac Yap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7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6800-57E3-6544-AF48-A0CA3BA2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energy with chemical energy – batteries!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7E89B6-A4F4-B443-A3D3-74A7FE377E8E}"/>
              </a:ext>
            </a:extLst>
          </p:cNvPr>
          <p:cNvSpPr/>
          <p:nvPr/>
        </p:nvSpPr>
        <p:spPr>
          <a:xfrm>
            <a:off x="585788" y="2643188"/>
            <a:ext cx="1014412" cy="92868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02EAC0-0BAB-0440-B651-06C316B2ABCA}"/>
              </a:ext>
            </a:extLst>
          </p:cNvPr>
          <p:cNvSpPr/>
          <p:nvPr/>
        </p:nvSpPr>
        <p:spPr>
          <a:xfrm>
            <a:off x="4052887" y="4628343"/>
            <a:ext cx="1014412" cy="92868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46FDF91F-B4A7-E440-9C31-65FE7F78493C}"/>
              </a:ext>
            </a:extLst>
          </p:cNvPr>
          <p:cNvSpPr/>
          <p:nvPr/>
        </p:nvSpPr>
        <p:spPr>
          <a:xfrm>
            <a:off x="1928813" y="1690688"/>
            <a:ext cx="2309811" cy="1281112"/>
          </a:xfrm>
          <a:prstGeom prst="wedgeEllipseCallout">
            <a:avLst>
              <a:gd name="adj1" fmla="val -58448"/>
              <a:gd name="adj2" fmla="val 687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 have electrons and I would like to keep them.</a:t>
            </a: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DDF6F534-70DF-9641-A1A9-82A1624163E9}"/>
              </a:ext>
            </a:extLst>
          </p:cNvPr>
          <p:cNvSpPr/>
          <p:nvPr/>
        </p:nvSpPr>
        <p:spPr>
          <a:xfrm>
            <a:off x="2138363" y="3121817"/>
            <a:ext cx="2100261" cy="1325555"/>
          </a:xfrm>
          <a:prstGeom prst="wedgeEllipseCallout">
            <a:avLst>
              <a:gd name="adj1" fmla="val 41552"/>
              <a:gd name="adj2" fmla="val 718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I’m perfectly happy with the number of electrons I have as well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491105-7517-DD42-ADD1-1A4646CF9AAF}"/>
              </a:ext>
            </a:extLst>
          </p:cNvPr>
          <p:cNvSpPr/>
          <p:nvPr/>
        </p:nvSpPr>
        <p:spPr>
          <a:xfrm>
            <a:off x="7324725" y="2643188"/>
            <a:ext cx="1014412" cy="92868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EC4CA-1227-9946-878A-04188C7C8679}"/>
              </a:ext>
            </a:extLst>
          </p:cNvPr>
          <p:cNvSpPr/>
          <p:nvPr/>
        </p:nvSpPr>
        <p:spPr>
          <a:xfrm>
            <a:off x="10846594" y="4285447"/>
            <a:ext cx="1014412" cy="92868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>
            <a:extLst>
              <a:ext uri="{FF2B5EF4-FFF2-40B4-BE49-F238E27FC236}">
                <a16:creationId xmlns:a16="http://schemas.microsoft.com/office/drawing/2014/main" id="{0640827A-A914-DF47-8188-2CE10C3A25CA}"/>
              </a:ext>
            </a:extLst>
          </p:cNvPr>
          <p:cNvSpPr/>
          <p:nvPr/>
        </p:nvSpPr>
        <p:spPr>
          <a:xfrm>
            <a:off x="8667750" y="1857375"/>
            <a:ext cx="1557337" cy="914400"/>
          </a:xfrm>
          <a:prstGeom prst="wedgeEllipseCallout">
            <a:avLst>
              <a:gd name="adj1" fmla="val -58448"/>
              <a:gd name="adj2" fmla="val 687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 lost my electrons and I want them back!</a:t>
            </a:r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919013BB-B087-AD4A-8595-1084230A9BED}"/>
              </a:ext>
            </a:extLst>
          </p:cNvPr>
          <p:cNvSpPr/>
          <p:nvPr/>
        </p:nvSpPr>
        <p:spPr>
          <a:xfrm>
            <a:off x="9446418" y="2971800"/>
            <a:ext cx="1557337" cy="914400"/>
          </a:xfrm>
          <a:prstGeom prst="wedgeEllipseCallout">
            <a:avLst>
              <a:gd name="adj1" fmla="val 41552"/>
              <a:gd name="adj2" fmla="val 718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 have electrons I don’t want!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035DB7-EE4A-CB4A-B68B-BF0D91059090}"/>
              </a:ext>
            </a:extLst>
          </p:cNvPr>
          <p:cNvCxnSpPr>
            <a:cxnSpLocks/>
          </p:cNvCxnSpPr>
          <p:nvPr/>
        </p:nvCxnSpPr>
        <p:spPr>
          <a:xfrm>
            <a:off x="4929188" y="3200400"/>
            <a:ext cx="21002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0413EB0-0AB2-A345-8F16-CBA693D2284C}"/>
              </a:ext>
            </a:extLst>
          </p:cNvPr>
          <p:cNvSpPr txBox="1"/>
          <p:nvPr/>
        </p:nvSpPr>
        <p:spPr>
          <a:xfrm>
            <a:off x="5369510" y="2738199"/>
            <a:ext cx="82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Energy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49C937-2711-B841-9405-3EB04A84EC83}"/>
              </a:ext>
            </a:extLst>
          </p:cNvPr>
          <p:cNvSpPr txBox="1"/>
          <p:nvPr/>
        </p:nvSpPr>
        <p:spPr>
          <a:xfrm>
            <a:off x="1090613" y="5366534"/>
            <a:ext cx="2912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energy state</a:t>
            </a:r>
          </a:p>
          <a:p>
            <a:r>
              <a:rPr lang="en-US" dirty="0"/>
              <a:t>Discharged</a:t>
            </a:r>
          </a:p>
          <a:p>
            <a:r>
              <a:rPr lang="en-US" dirty="0"/>
              <a:t>Battery is “dead”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E82448-0AB8-104B-8D5B-114787267B74}"/>
              </a:ext>
            </a:extLst>
          </p:cNvPr>
          <p:cNvSpPr txBox="1"/>
          <p:nvPr/>
        </p:nvSpPr>
        <p:spPr>
          <a:xfrm>
            <a:off x="7643813" y="5270476"/>
            <a:ext cx="2912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energy state</a:t>
            </a:r>
          </a:p>
          <a:p>
            <a:r>
              <a:rPr lang="en-US" dirty="0"/>
              <a:t>Charged</a:t>
            </a:r>
          </a:p>
          <a:p>
            <a:r>
              <a:rPr lang="en-US" dirty="0"/>
              <a:t>Battery is “full”</a:t>
            </a:r>
          </a:p>
        </p:txBody>
      </p:sp>
    </p:spTree>
    <p:extLst>
      <p:ext uri="{BB962C8B-B14F-4D97-AF65-F5344CB8AC3E}">
        <p14:creationId xmlns:p14="http://schemas.microsoft.com/office/powerpoint/2010/main" val="32792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641B661-AFF8-4415-AFC2-06BEDF8F1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A92C8C7-F634-4E4E-9337-1DD729F03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6B1E1560-2494-48C4-8C7D-76B08E345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BBDF430-D054-4C47-A961-B75CC49E9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89E0FE1-B67D-4C0E-8B31-E16730746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5F964B7-75E5-4E43-8EDE-23C9330F3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11D9641D-6C16-4175-AF11-74F5666B3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AC404BC8-8F76-4417-82DA-8FB9F2CD2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3B4B165-7B21-4F29-8055-930FB5E39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189F617-36E6-438A-A986-81F65B284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09CEBCF6-09F0-4397-BF9A-123D5FD59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62329DF-7CD0-4985-95AD-F613CBCB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88AA8FFD-0BDD-422D-9C6E-62D532E9D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998C8D01-4470-4950-804B-431FBFE05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CC410B0D-8337-4153-B6CA-20D951C81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1E425AE0-A91B-412F-A25D-748457A36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08F9D585-72F8-447C-AC7A-FFE455C1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263A11EE-588A-48F0-84B7-11E692517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618F23C-ADF0-4C0A-BCFB-6FAB3EA3C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E8DE207-6E42-4BA9-8901-919BF2456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22184A20-651D-4115-821E-1EB9A6F17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79E0DF30-30A9-42D9-A112-BF807094C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ACD608BD-A509-4D14-A858-AEF5EE0B8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0FAF46B-3D9E-4619-A9EA-9C24D7392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D67C7DB7-C7B1-482D-A7B6-9BD3EB6EE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5979BAAC-A99A-468C-AFAE-99CDEA9E9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F47E8A0-6209-4A2C-9AE0-38569A32C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2774775-2A2D-4E2A-9867-A801C4A424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7800DC8-8337-417C-AC95-1100DF4B0F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4EB98B6-4ED1-45A4-9107-A1396F746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908539FA-6B5F-4551-803C-60A3ACCB7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242BA0AC-1FED-4500-9D9D-ADD865CC3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2237A8A1-0297-4852-9B8C-50D7B6F4C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1D477C4-906E-4639-AFDE-8A76770F5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62F9A1BC-0A16-4F56-8BD6-73CE9D350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254D671E-EDE2-4A9E-8FA4-6D998E019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16D782B0-8ED6-4AF5-8579-3D1268504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A59815FC-6211-435F-9A66-A73D0C4F4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64E2063-2578-438C-9195-ACB2E24D0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0152A756-DD56-4AF2-AF34-E9B87591C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CEEEAF50-767B-4CAB-A3D2-CEA65DEAC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DADE2A59-9065-4480-B984-F65EBF088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2730D72-C5B6-4A05-BE63-696EAF286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00BC8A10-22C5-4397-860C-530E5EDE1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98B8F5EA-B3C3-4404-A9E8-6A2C535B8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C5228E6E-AFB0-45E9-B796-BC67340E0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F39B436F-5C93-4C35-8F4D-C698E8A5C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54DFE4FD-36CE-4571-AF4A-53E499A7A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754A977-7F90-4F48-AA63-9DB2B7CB7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5FD0BB3-BED0-4E7D-913F-75BC12D0A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BCA7483-AC83-4813-9B83-8BBF75567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39613F85-12CD-439D-9CB9-FDF5312A3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B1675E8-3CDF-4A09-9AD8-B4C1065BC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BE9B9D4F-BF53-40B8-A4A5-B2CBE2537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6E85F471-679E-4165-9E7E-43E502158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9D08D1BC-CD0F-4CBA-A65F-7A91898E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D8E1DF84-5CB1-4B3E-8BE0-45171A7B4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A7265B8C-7DEC-416A-95A6-AC665E51D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AA1219E3-4DCD-4B9E-AFFD-F4945641B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A495408-A993-4643-B6E4-DE9206ECE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FB1CC40-D434-4175-85C5-7E01FEAD5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B54CD09-BFDA-49C5-BB0F-6530F861F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78" name="Rectangle 177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13640BE-2CEB-458E-A863-7F6676D21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Right Triangle 181">
            <a:extLst>
              <a:ext uri="{FF2B5EF4-FFF2-40B4-BE49-F238E27FC236}">
                <a16:creationId xmlns:a16="http://schemas.microsoft.com/office/drawing/2014/main" id="{4E389492-C82D-4928-AF98-ECEA4137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B0BBF31-B85F-47F5-9546-84EE68036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DB881CE-EDA1-4E88-BA08-200B212A68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861545B-B283-4796-AFEF-742E81537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3107F75D-5478-4D48-ABE6-167AA5D87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6C63D726-9413-4976-B2CC-13FBCBD01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D802F9C0-FB28-49C4-8485-DA3AE16A5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B4A2A61D-BD49-4603-B50C-7EC49CF95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DDB1A32-44C4-47ED-923C-011113D1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47EA370F-1EA3-4E88-92C2-EB1EC55EE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2E6FBB5B-420D-4CE8-BF93-5A0111419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BE097DD0-F08C-49DF-929F-E2A9959D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C3AB4BC8-CD12-42BE-B0BC-18E80E979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F2ADAED1-228B-43A3-9379-DDCD94F4C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07A37DA4-DA38-441D-8855-4D8C85B3EF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51ED7661-0706-4142-B0CD-BBEDD89493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9C437A2D-5A5F-427A-A21B-0215571D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AD6DA36F-496E-4A96-9A47-6FD2CF336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BBBF5625-D7A1-4078-9FAB-EE5CF0569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D8825600-0505-41D2-BDE9-0A773E81E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16AFF556-8EEA-4B01-8A6D-48BAF81B2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C2586420-4BB0-4D3E-A242-E83248613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A74966B2-CDA7-40C0-BB90-D8C3D98DE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A31575C5-6EF2-4530-98F4-766421F4F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F6D7C1C3-0864-486E-92D1-36BFA3730E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D843A6D3-FDE1-4272-B247-9ED9704D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FD90E6AC-BCDA-4A01-BDB5-683FDCE1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383F1118-1D33-4403-9CD0-82D3C5CCD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3707615A-56A4-4BC0-8FE2-CEF943ACA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A585019F-069E-47A2-9719-96D79345A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01F63A65-A6A0-4D30-A2E0-C5C5A77B33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7B177584-39A4-4F82-815B-1AE406284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ABB213A5-1275-45C7-85EA-DD027F16B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20259476-8947-4958-87D5-D19876738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F579FCF2-A276-4DD6-8F2F-E7C5B0A3D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80452184-4C7F-4051-95D8-B9AF30970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9A539965-BEEC-4B7B-A909-8F5CAEC43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230F5D3F-18F3-4E11-BC56-26648ACF1E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A7A5AF92-0378-4F99-BB6E-97F4ABA55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CE4BD154-F9D4-468C-8A2C-83AE02EA6C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8F55AD4D-32D2-4B97-95E5-2584B30680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088514B3-F091-43DE-BF3C-0F84EA3E0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062E52CA-2D6C-4265-A7D7-4323960E9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E9756E5A-E330-4BA6-877D-4D83465BD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A2FDB44B-C9D9-4639-9328-BBB8771A6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F1842330-EA5B-4FB2-B497-24A8DEB0C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A00FBD0B-A188-4B8C-8CAF-CE7762398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57D946D6-4829-479C-8532-764FA803B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DF37B284-E95E-4887-8DE5-79E7DC4E0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A745275E-EFC5-454D-A551-DD40401631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523DBC07-48C4-4910-B821-70EDE6BDC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FF27C313-6A48-4440-AE38-39806236C9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78AFA3E6-9688-48E6-A504-9017D8E99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671305A7-E67B-4CDF-8FB5-046613316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2ED5D662-D0DF-4D6C-B50D-CE7D48F59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510BEC4-27FB-4F86-A43C-7CE59F5CB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ADE24782-8E88-4ECB-96CE-BF8EB8387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0E3AC4F5-3770-4809-8F9E-6AC7FB96D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43833AA3-AF62-4497-83BF-F73BEEBD4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AE6D185C-A04B-46E7-8418-F599C9286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8BBB7AD5-7550-49A4-909F-29147C276E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E6EB6BF-D6A2-9048-878D-CA15E7CA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732349"/>
            <a:ext cx="6542916" cy="27825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About me</a:t>
            </a:r>
          </a:p>
        </p:txBody>
      </p:sp>
      <p:pic>
        <p:nvPicPr>
          <p:cNvPr id="2050" name="Picture 2" descr="May be an image of 1 person and outdoors">
            <a:extLst>
              <a:ext uri="{FF2B5EF4-FFF2-40B4-BE49-F238E27FC236}">
                <a16:creationId xmlns:a16="http://schemas.microsoft.com/office/drawing/2014/main" id="{EFE6E2F1-0D81-C64F-AD35-B1D105CF0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9" r="3" b="6887"/>
          <a:stretch/>
        </p:blipFill>
        <p:spPr bwMode="auto">
          <a:xfrm>
            <a:off x="3048" y="3737736"/>
            <a:ext cx="4059872" cy="3120264"/>
          </a:xfrm>
          <a:custGeom>
            <a:avLst/>
            <a:gdLst/>
            <a:ahLst/>
            <a:cxnLst/>
            <a:rect l="l" t="t" r="r" b="b"/>
            <a:pathLst>
              <a:path w="4059872" h="3120264">
                <a:moveTo>
                  <a:pt x="4059872" y="0"/>
                </a:moveTo>
                <a:lnTo>
                  <a:pt x="4059872" y="3120264"/>
                </a:lnTo>
                <a:lnTo>
                  <a:pt x="0" y="3120264"/>
                </a:lnTo>
                <a:lnTo>
                  <a:pt x="0" y="211569"/>
                </a:lnTo>
                <a:cubicBezTo>
                  <a:pt x="1523619" y="211569"/>
                  <a:pt x="2666334" y="142303"/>
                  <a:pt x="3618595" y="4824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ay be an image of 1 person">
            <a:extLst>
              <a:ext uri="{FF2B5EF4-FFF2-40B4-BE49-F238E27FC236}">
                <a16:creationId xmlns:a16="http://schemas.microsoft.com/office/drawing/2014/main" id="{EBC90518-5F3B-1041-B614-A665EADE7C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2398"/>
          <a:stretch/>
        </p:blipFill>
        <p:spPr bwMode="auto">
          <a:xfrm>
            <a:off x="4062921" y="3294704"/>
            <a:ext cx="4067647" cy="3563296"/>
          </a:xfrm>
          <a:custGeom>
            <a:avLst/>
            <a:gdLst/>
            <a:ahLst/>
            <a:cxnLst/>
            <a:rect l="l" t="t" r="r" b="b"/>
            <a:pathLst>
              <a:path w="4067647" h="3563296">
                <a:moveTo>
                  <a:pt x="4067647" y="0"/>
                </a:moveTo>
                <a:lnTo>
                  <a:pt x="4067647" y="3563296"/>
                </a:lnTo>
                <a:lnTo>
                  <a:pt x="0" y="3563296"/>
                </a:lnTo>
                <a:lnTo>
                  <a:pt x="0" y="443032"/>
                </a:lnTo>
                <a:lnTo>
                  <a:pt x="240185" y="416774"/>
                </a:lnTo>
                <a:cubicBezTo>
                  <a:pt x="1543593" y="261256"/>
                  <a:pt x="2525613" y="74967"/>
                  <a:pt x="3829022" y="800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y be an image of 4 people, including Emily Kerr and Jeff Kerr">
            <a:extLst>
              <a:ext uri="{FF2B5EF4-FFF2-40B4-BE49-F238E27FC236}">
                <a16:creationId xmlns:a16="http://schemas.microsoft.com/office/drawing/2014/main" id="{00D0BBDC-F9A6-4145-9D0C-5172C43C5F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1899"/>
          <a:stretch/>
        </p:blipFill>
        <p:spPr bwMode="auto">
          <a:xfrm>
            <a:off x="8127401" y="3277176"/>
            <a:ext cx="4064599" cy="3580824"/>
          </a:xfrm>
          <a:custGeom>
            <a:avLst/>
            <a:gdLst/>
            <a:ahLst/>
            <a:cxnLst/>
            <a:rect l="l" t="t" r="r" b="b"/>
            <a:pathLst>
              <a:path w="4064599" h="3580824">
                <a:moveTo>
                  <a:pt x="446004" y="2683"/>
                </a:moveTo>
                <a:cubicBezTo>
                  <a:pt x="1398266" y="-12666"/>
                  <a:pt x="2540980" y="36135"/>
                  <a:pt x="4064599" y="193560"/>
                </a:cubicBezTo>
                <a:lnTo>
                  <a:pt x="4064599" y="3580824"/>
                </a:lnTo>
                <a:lnTo>
                  <a:pt x="0" y="3580824"/>
                </a:lnTo>
                <a:lnTo>
                  <a:pt x="0" y="1763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2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77F0-ADB7-FB45-B8C4-BE462F1E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ahead: 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4189F-5D03-A54B-875A-11AE63994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do batteries work?</a:t>
            </a:r>
          </a:p>
          <a:p>
            <a:pPr lvl="1"/>
            <a:r>
              <a:rPr lang="en-US" dirty="0"/>
              <a:t>How do we measure the electricity flowing through batteries</a:t>
            </a:r>
          </a:p>
          <a:p>
            <a:pPr lvl="1"/>
            <a:r>
              <a:rPr lang="en-US" dirty="0"/>
              <a:t>How to electrons and atoms work together on an atomic scale to move energy through a battery.</a:t>
            </a:r>
          </a:p>
          <a:p>
            <a:r>
              <a:rPr lang="en-US" dirty="0"/>
              <a:t>Where do we use batteries and what parameters do we care about </a:t>
            </a:r>
          </a:p>
          <a:p>
            <a:pPr lvl="1"/>
            <a:r>
              <a:rPr lang="en-US" dirty="0"/>
              <a:t>Grid storage, electric vehicles, and consumer electronics all have different requirements</a:t>
            </a:r>
          </a:p>
          <a:p>
            <a:pPr lvl="1"/>
            <a:r>
              <a:rPr lang="en-US" dirty="0"/>
              <a:t>How do we think about energy and power density, capacity fade, and other battery parameters</a:t>
            </a:r>
          </a:p>
          <a:p>
            <a:r>
              <a:rPr lang="en-US" dirty="0"/>
              <a:t>Deep Dive into lithium-ion batteries</a:t>
            </a:r>
          </a:p>
          <a:p>
            <a:pPr lvl="1"/>
            <a:r>
              <a:rPr lang="en-US" dirty="0"/>
              <a:t>How do they work</a:t>
            </a:r>
          </a:p>
          <a:p>
            <a:pPr lvl="1"/>
            <a:r>
              <a:rPr lang="en-US" dirty="0"/>
              <a:t>Why are they suddenly everywhere</a:t>
            </a:r>
          </a:p>
          <a:p>
            <a:pPr lvl="1"/>
            <a:r>
              <a:rPr lang="en-US" dirty="0"/>
              <a:t>Where are areas of ongoing research?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3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B1B87-6D53-FE4E-9E38-1F2479271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9787" y="6451623"/>
            <a:ext cx="2867025" cy="647700"/>
          </a:xfrm>
        </p:spPr>
        <p:txBody>
          <a:bodyPr>
            <a:normAutofit/>
          </a:bodyPr>
          <a:lstStyle/>
          <a:p>
            <a:r>
              <a:rPr lang="en-US" sz="1200" dirty="0" err="1"/>
              <a:t>Gringer</a:t>
            </a:r>
            <a:r>
              <a:rPr lang="en-US" sz="1200" dirty="0"/>
              <a:t>, </a:t>
            </a:r>
            <a:r>
              <a:rPr lang="en-US" sz="1200" dirty="0" err="1"/>
              <a:t>wikicommons</a:t>
            </a:r>
            <a:endParaRPr lang="en-US" sz="12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5CA6810-C042-DB42-97E8-E2B121CA4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82526"/>
            <a:ext cx="6307138" cy="669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9CE2D08-3DC7-894C-9BE6-3A2DFFA8A386}"/>
              </a:ext>
            </a:extLst>
          </p:cNvPr>
          <p:cNvSpPr/>
          <p:nvPr/>
        </p:nvSpPr>
        <p:spPr>
          <a:xfrm>
            <a:off x="3128962" y="5300663"/>
            <a:ext cx="757238" cy="6715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</a:t>
            </a:r>
            <a:r>
              <a:rPr lang="en-US" sz="1600" baseline="30000" dirty="0"/>
              <a:t>2+</a:t>
            </a:r>
            <a:endParaRPr lang="en-US" sz="1600" dirty="0"/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8BFA4A4C-B38B-9E41-8AD0-879EC0D40EA8}"/>
              </a:ext>
            </a:extLst>
          </p:cNvPr>
          <p:cNvCxnSpPr>
            <a:cxnSpLocks/>
          </p:cNvCxnSpPr>
          <p:nvPr/>
        </p:nvCxnSpPr>
        <p:spPr>
          <a:xfrm rot="10800000">
            <a:off x="2886076" y="4914903"/>
            <a:ext cx="385763" cy="385761"/>
          </a:xfrm>
          <a:prstGeom prst="curved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33E879E1-B4FA-4445-A421-618D6F85D742}"/>
              </a:ext>
            </a:extLst>
          </p:cNvPr>
          <p:cNvSpPr/>
          <p:nvPr/>
        </p:nvSpPr>
        <p:spPr>
          <a:xfrm>
            <a:off x="5717381" y="5300663"/>
            <a:ext cx="757238" cy="67151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en-US" sz="1600" dirty="0"/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C6258C53-B4A4-4A4F-B1C8-3D3E1982DFE2}"/>
              </a:ext>
            </a:extLst>
          </p:cNvPr>
          <p:cNvCxnSpPr>
            <a:cxnSpLocks/>
          </p:cNvCxnSpPr>
          <p:nvPr/>
        </p:nvCxnSpPr>
        <p:spPr>
          <a:xfrm rot="10800000">
            <a:off x="6474619" y="5468541"/>
            <a:ext cx="540734" cy="335756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>
            <a:extLst>
              <a:ext uri="{FF2B5EF4-FFF2-40B4-BE49-F238E27FC236}">
                <a16:creationId xmlns:a16="http://schemas.microsoft.com/office/drawing/2014/main" id="{FE92FA09-D811-1D4B-9487-44F83BB87985}"/>
              </a:ext>
            </a:extLst>
          </p:cNvPr>
          <p:cNvSpPr/>
          <p:nvPr/>
        </p:nvSpPr>
        <p:spPr>
          <a:xfrm>
            <a:off x="5793582" y="885825"/>
            <a:ext cx="2085975" cy="1685925"/>
          </a:xfrm>
          <a:prstGeom prst="arc">
            <a:avLst>
              <a:gd name="adj1" fmla="val 16200000"/>
              <a:gd name="adj2" fmla="val 1800295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ADA648-30BE-D94D-87B7-C13D4D0200B1}"/>
              </a:ext>
            </a:extLst>
          </p:cNvPr>
          <p:cNvCxnSpPr/>
          <p:nvPr/>
        </p:nvCxnSpPr>
        <p:spPr>
          <a:xfrm flipV="1">
            <a:off x="6809184" y="685800"/>
            <a:ext cx="242888" cy="200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5EE5887-AB30-0742-B8E8-C2CD1BE125A2}"/>
              </a:ext>
            </a:extLst>
          </p:cNvPr>
          <p:cNvCxnSpPr>
            <a:cxnSpLocks/>
          </p:cNvCxnSpPr>
          <p:nvPr/>
        </p:nvCxnSpPr>
        <p:spPr>
          <a:xfrm flipH="1" flipV="1">
            <a:off x="6809184" y="881061"/>
            <a:ext cx="139898" cy="2476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82BD5D4-5E5F-DE44-A278-BAD4AC7116E7}"/>
              </a:ext>
            </a:extLst>
          </p:cNvPr>
          <p:cNvSpPr txBox="1"/>
          <p:nvPr/>
        </p:nvSpPr>
        <p:spPr>
          <a:xfrm>
            <a:off x="7356485" y="635553"/>
            <a:ext cx="14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 flow</a:t>
            </a:r>
          </a:p>
        </p:txBody>
      </p:sp>
    </p:spTree>
    <p:extLst>
      <p:ext uri="{BB962C8B-B14F-4D97-AF65-F5344CB8AC3E}">
        <p14:creationId xmlns:p14="http://schemas.microsoft.com/office/powerpoint/2010/main" val="5215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BF3378-C49E-4B97-A883-6393FBF18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A3D4001-286E-4CB2-B293-3058BDDC8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81F6D9A-C297-4D43-A56B-E097477E9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BD5299F-3CBD-431D-A276-1F6EBDE6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579A460-D36C-4808-99FD-224968EC8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FACC58E-31A5-41E4-BCE1-9A0FF26F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3EE866F-1BA5-4009-983D-0A270F265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E7DADAE-DB0C-47E3-AE16-C7B09A326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AB89127-DBEE-47FB-951F-C4FEBC41E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68F6061-E9B4-4C8B-B421-CB81EF3715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4F431D3-EEE6-4416-BA2B-7B8942561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3A1230D-F162-470F-B26A-44F48789F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128856B-8BFD-40E1-993B-93F4DDEEC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AD4C0C2-878C-4A6F-998A-CDDC31ACD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EE0349E-7D03-4F4E-BCAA-D6BAC3E05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D4A5BD7-7EA2-4F4A-A88B-240C62605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5DE89C9-D993-4FE5-9E60-4816CB1A6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574CA6C-639F-41A6-AED3-15C0E0E1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3864BFB-5F88-4311-A2A0-12D067F91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9B3E436-97A2-4763-9E55-2C470DF17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462A8CC-9918-4941-9B4A-36FB3F853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0671973-544E-4370-8DB9-174DAB82F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5505BD9-45DD-4763-90CB-FB9DB0661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022B701-1894-49C5-A67C-6B8377C7C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0501CD9-45DC-4009-A410-08DB27A87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0BD35CA-BF52-4F44-B789-E3B98042D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5AED4B0-30B1-4E36-86A4-42C2A9181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1A0260-34D8-4474-8C33-ED80F8309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DCCA183-C630-4855-8BD6-0E4EEE59F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43E8B9F-C809-423A-ADAA-80CE5C071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621EBC9-CEB1-4BA5-82D6-9944A3C12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B68BB96-3C54-47CE-A559-16FC5968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DDD9304-3AB6-4BE9-833E-9C1B3EC42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7756000-2285-4D38-AD2B-91F47CF8B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F7A36A8-4BBE-49D8-94DA-606561AC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61EE45E-0342-4F26-8CD3-85CDDF7E5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9C5DC0E-03C0-4CEB-AD10-3A3C99994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E1CE081-E685-46D4-BAF7-54C65BD82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486C88F-30DD-46C8-9B05-F885D4EB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90BAD11-B30B-49DE-A566-E21BCDDCF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1F821CC-6C37-4415-8DA6-EF6B42D87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9ECD1FB-7FE8-477E-8E90-648AE4E9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81C9DD8-7FF3-44E6-9887-1CE07DBD9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654D87AF-08CE-4125-AF4B-8C8A9D340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3C9C908-1A58-4E28-969E-48E9BA61B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530AEF7-35DB-44E3-93EB-B3F0FBA9E5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108D15E-72F2-45D7-9050-8322CB1F8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C764F43-FB23-49CB-B2CA-ACFBFB412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4C60457-68FC-4E1F-9ABB-E79094AE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2C915FB-0611-4283-8EC1-88510A69F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CF80AC6-E542-456F-BEE8-E9CF46AC2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EC6EED6-01FF-4941-A4AB-224D26EE1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F8D16FF7-D5D7-4A97-BB5E-A069EF13A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703DF22-27D8-481B-95B5-A4A7A6206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F7256DA-C9DD-498F-A3B4-789819FE4C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BEBA9FF-8036-4656-B1F1-87953464D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575DABD2-EA79-4547-AFC6-53720AB60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060E1B5-52C7-4314-98B0-3AE8A0B63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33D416E-D8B5-4097-B7F0-1BA0357D3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A5862DFC-3406-4DC9-AA41-0CE64748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C908427-368C-4792-A5E5-313F77FF2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88CB189E-908B-495D-B023-05D3D2C1B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F152BFE-7BA8-4007-AD9C-F4DC95E43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6" name="Right Triangle 115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lowchart: Document 117">
            <a:extLst>
              <a:ext uri="{FF2B5EF4-FFF2-40B4-BE49-F238E27FC236}">
                <a16:creationId xmlns:a16="http://schemas.microsoft.com/office/drawing/2014/main" id="{B6DE7CCF-F894-44DD-9FA3-8BD0D5CE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19901" y="1485903"/>
            <a:ext cx="6858000" cy="3886199"/>
          </a:xfrm>
          <a:prstGeom prst="flowChartDocumen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4415A35-E049-474E-939C-8BDFD442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369" y="1852846"/>
            <a:ext cx="5414255" cy="27844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What do batteries do?</a:t>
            </a:r>
          </a:p>
        </p:txBody>
      </p:sp>
      <p:pic>
        <p:nvPicPr>
          <p:cNvPr id="6" name="Graphic 5" descr="Battery Charging">
            <a:extLst>
              <a:ext uri="{FF2B5EF4-FFF2-40B4-BE49-F238E27FC236}">
                <a16:creationId xmlns:a16="http://schemas.microsoft.com/office/drawing/2014/main" id="{CC762E29-14CC-4A39-9D50-3BE65A726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9158" y="988340"/>
            <a:ext cx="4997188" cy="499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37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A0D6220-3DFE-4182-9152-9135493A6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C729BC-90F1-4823-A305-F6F124E93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40014BD-8822-4EFD-B887-1E95DBBB4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E9445DF-509C-4993-834C-4A95C90E3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FDCB110E-203A-4D63-810B-7AB453AB9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264073E-6737-44FE-BC04-BFEE37133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DA24A7E-F63B-4B87-ABA5-BDD8F8F65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CC2C5D2-CEDF-4390-A89D-71DBD7C37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956D0DF-B8DD-44AB-A831-329B2973E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AB17CF4-098C-43B0-A0E0-235CEB55F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3CA7C27-06AF-4DB3-A3B2-F81C41D52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BD2BB17-7774-4215-872F-9CF37633B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2E1C172-AA18-42F1-B952-4791B5035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9D5EBAC-D904-4410-A575-1A2B810D8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B38425E-0189-47B9-9F42-67DC5386E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6584C8E-A8AC-49AB-8E5B-337E14D4F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8FCDC21-75B9-4F36-AEB4-186CDD994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9AAC1FD-FBB6-4E21-A267-E4B9029BB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0FDEAF3-AB6A-41DF-BF11-245120818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9F9892F-F26B-4C6F-A949-097D3EBC7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CCA59EA-5156-402B-82A4-AAE14B2D9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1E175D8-17F1-46B8-807F-89A75CD4D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AE169C4-F6B2-44D0-A73C-88C304E8A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CE19136-3F8D-4350-A424-8241923BC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F937350-E379-4C45-BC56-20808BBED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E4F6988-3981-46A0-B744-EE972197D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DB419A9-FCB9-4B39-8D9E-91CC0B8E7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D6861DB-43A8-4624-9ECC-5A96BE3A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AFBD701-C20E-441D-8596-4BBBF4955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3C41C88-00F9-45AF-8D64-37BA70969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6420BDA-21B9-4B17-A82E-A9EB28138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Wind farm at twilight">
            <a:extLst>
              <a:ext uri="{FF2B5EF4-FFF2-40B4-BE49-F238E27FC236}">
                <a16:creationId xmlns:a16="http://schemas.microsoft.com/office/drawing/2014/main" id="{852C42B6-7D58-4FC6-BF22-ADAE32CC1B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62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20C61190-C3C6-470C-AD7E-DE1774D3B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BA79076-09E2-42F2-AB53-2AC97BBF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6EFE7B6-A678-4080-8095-C35AC6E62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F819F03-C610-41AD-8191-AA9D0505B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C3F4891-5EFC-4D18-A624-398BDF1CA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B7416C3-B1E9-4255-96DF-4E177FC3E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7C17DC8-7DA5-4B05-966A-FB28DD872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1CE5E79-B59D-401A-BCC0-2D95B96A6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3BD0973-E146-44AE-8BD5-665926060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E0B00FB7-2DA7-477B-8D71-0F3C3442F1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B9C836F-E0FA-4F43-8595-37B03CFFB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56D2723-3E4D-48B1-A6D2-1A24F3DA3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FE33C010-3B40-4B74-AFED-9A12421E8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75A24DA-3AD1-4146-9C36-1FF666EDB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C312543-C4C1-48AB-A32C-CEBC25977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A3B4AB31-8C5A-4150-95D6-D57F6C25C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D04B4EB-7F4A-4631-8A31-10795C50E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F7E2406-347A-4008-A837-B169329A8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3A29D85-8791-40DE-8AC1-55E01EF5F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456E209-65A9-41F0-95CA-06832E2C6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48FBE92-306C-410A-A46C-78FA64751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DEEC058-0746-4C6F-B438-432F7C5BB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05675A2-165F-45F4-B82A-CADDAC635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7B04075-3949-4CE8-BC5D-8CC7C69B4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2095348-F370-432D-AB24-DF01B3569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80338639-8676-4CBD-A1C3-38D647AC9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48CD5D49-5B76-4AC2-AC0F-021E858B6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F0315B3-012B-4122-9034-0EA1ED049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A7F3B018-21CC-4BB8-B439-99AEF58B1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0B51FB9-22BD-46DF-BE69-B2A00DA04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06D8C29-9DDA-48D0-AF70-905FDB2CE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1775"/>
            <a:ext cx="12191999" cy="5479852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40A00-966E-164C-AB12-8FBA0221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28905"/>
            <a:ext cx="9144000" cy="3184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/>
              <a:t>They store energy!</a:t>
            </a:r>
          </a:p>
        </p:txBody>
      </p:sp>
    </p:spTree>
    <p:extLst>
      <p:ext uri="{BB962C8B-B14F-4D97-AF65-F5344CB8AC3E}">
        <p14:creationId xmlns:p14="http://schemas.microsoft.com/office/powerpoint/2010/main" val="327477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F0DF2-1EED-4581-B655-8C14C5BA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0BFC5BA-6DE6-44CA-ABB3-B3608F58C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6656511-A030-4BD3-B325-1BB18F815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288CC28-AA87-4D27-96EF-0FFCD724F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5E4EED0-F089-45CF-93AD-B362A3536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741D08-7088-4217-A44C-71AA51EB7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5503FB3-BAAD-42C0-8EBA-5CDA10D2F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E834AF4-3015-4DFE-9107-2D8A8C1DE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F5DF72A-DF3A-46F8-A252-EB9075F1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25FA523-17DE-4F0E-AD5D-46E16BE2E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8F81B53-3405-410E-B95B-5D3BF478EC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020D03C-4244-490F-8F17-E4DC7E06E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B546E31-ADB4-4DD3-97D0-D2CE65864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54ECBE7-87BE-418C-84CB-2C97150E0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CEAE0C6-BE06-4829-A726-C4B971DAD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65A106A-1280-46B8-BF3F-92B96089B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2FF9BB2-1860-41A2-BDB7-4B84B6B66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34F039B0-F4E2-4CEE-BB91-B488F5F5E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F37B5B6-7EB3-45F8-AEB1-E0BDD46A1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A43C65D-FC4F-4A94-A282-ED8E1A6C4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920901A-BF5A-4C3B-A332-5D109BC1C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FD346FF-7553-4C8C-AB82-B5D088B71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F345494-DD47-4C04-8561-5119CAED9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E1A247E-68D6-4B2E-86F4-C700638B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B1D562A-57F9-43DF-8017-07335A77E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182C29E-C640-414F-AF33-00A361628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49C7892-2496-4688-B3A1-AA5A3A835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FE2C122-E284-413F-B53A-9D26F8EDC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1C98336-118A-47E3-AF37-8E4520535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AF93011-FD27-4868-BCBA-9231F5C46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0FC9123-238F-43D0-8CB7-E86E3C596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81816BF-4EE2-4CE9-99A7-4F75A9168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8FCC076-1793-49D4-A8A1-873C7CCB2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529D05F-B140-4D92-9E87-C3F0F281E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CEBE85D-0EDF-40A3-AE79-56B4F4DD1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BADB3876-0961-4778-9C1E-5ED919FE1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D31ECC70-1F06-4512-813E-25CC529EF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C22CA859-AA14-4974-B43C-E90849AC0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D7FB4066-EE5E-488F-80D9-3D0EDC355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94ADAD6-5CA4-439F-ABCF-86BC0C4D6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0F50FDC-FDD4-484B-A31D-811BEA3D5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AF0100B-9CF4-4BB6-A807-C4CB17123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721CF6D-5708-4E6A-971C-07774C148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F54838E-8781-4EBE-A17B-27E33F3984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41F26D3-B871-4E21-9004-D11EF96A1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31EA105-0F81-4105-ABD9-662C08BD0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F247CA8-D22C-4FC6-8092-7CA85B3D1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65C7FD0-94F8-474C-921B-DE2055394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CA00FBC9-4B2B-4604-A291-0EDF9122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C505161-0F33-4BF2-B26E-5C354EC2B1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1CB375BD-F040-4D3C-95AF-74CC630B0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3FCF0DA-7EC1-4D00-8966-DD0269E5D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3A40679-7185-439E-B23A-E902EE6278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F9FA972-C678-4339-9B2F-BB98235C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923882E-7639-4A11-B9F3-F0914D310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C1E82D7-7767-48C5-AEF1-1771C448F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D9B93F4-3298-40CA-A2E4-69BC0BCC9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F39121C-5BEE-4CE8-8CC8-9C5CBF082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6600740-557C-4C80-9CDC-FE7A56D754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30E50F3D-0F5E-4A5C-B02B-258D00C1E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0F4520DB-3692-4FE7-A82C-223D24DEA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AF9F4596-27D0-4999-8E68-55E591E24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A929113-1368-4B1B-9C6F-140F47CBF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ight Triangle 122">
            <a:extLst>
              <a:ext uri="{FF2B5EF4-FFF2-40B4-BE49-F238E27FC236}">
                <a16:creationId xmlns:a16="http://schemas.microsoft.com/office/drawing/2014/main" id="{C24346C5-B1C8-4C83-846B-122A3B4B2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0" y="1555699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0B6C48B2-8296-4312-8901-93BB7735D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4114802"/>
            <a:ext cx="12197916" cy="2743198"/>
          </a:xfrm>
          <a:custGeom>
            <a:avLst/>
            <a:gdLst>
              <a:gd name="connsiteX0" fmla="*/ 8951169 w 12178450"/>
              <a:gd name="connsiteY0" fmla="*/ 32 h 2001622"/>
              <a:gd name="connsiteX1" fmla="*/ 11653845 w 12178450"/>
              <a:gd name="connsiteY1" fmla="*/ 209874 h 2001622"/>
              <a:gd name="connsiteX2" fmla="*/ 12178450 w 12178450"/>
              <a:gd name="connsiteY2" fmla="*/ 286723 h 2001622"/>
              <a:gd name="connsiteX3" fmla="*/ 12178450 w 12178450"/>
              <a:gd name="connsiteY3" fmla="*/ 2001622 h 2001622"/>
              <a:gd name="connsiteX4" fmla="*/ 0 w 12178450"/>
              <a:gd name="connsiteY4" fmla="*/ 2001622 h 2001622"/>
              <a:gd name="connsiteX5" fmla="*/ 0 w 12178450"/>
              <a:gd name="connsiteY5" fmla="*/ 1010979 h 2001622"/>
              <a:gd name="connsiteX6" fmla="*/ 8951169 w 12178450"/>
              <a:gd name="connsiteY6" fmla="*/ 32 h 200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78450" h="2001622">
                <a:moveTo>
                  <a:pt x="8951169" y="32"/>
                </a:moveTo>
                <a:cubicBezTo>
                  <a:pt x="9704520" y="1593"/>
                  <a:pt x="10578586" y="62133"/>
                  <a:pt x="11653845" y="209874"/>
                </a:cubicBezTo>
                <a:lnTo>
                  <a:pt x="12178450" y="286723"/>
                </a:lnTo>
                <a:lnTo>
                  <a:pt x="12178450" y="2001622"/>
                </a:lnTo>
                <a:lnTo>
                  <a:pt x="0" y="2001622"/>
                </a:lnTo>
                <a:lnTo>
                  <a:pt x="0" y="1010979"/>
                </a:lnTo>
                <a:cubicBezTo>
                  <a:pt x="4768989" y="1010979"/>
                  <a:pt x="5812206" y="-6472"/>
                  <a:pt x="8951169" y="32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0F28F7A-4F2F-4C1B-AF1C-A6E7C795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23CC870-B5E9-475F-A625-9E862A62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2A6B08C-017D-4B4D-95EC-4BB83C554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94599402-E1B8-4E3B-A56D-68606FC1E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720C48A-E9A0-4B85-A954-39375E09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B0E26956-FF2A-412E-ACC4-29CCD0259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FB31E652-49AC-4108-85B8-75122A48A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C1DB29F-0624-4035-B188-640616D5D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D27221C-2427-4C99-89DC-1A38A5405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DBF1D76-8076-4BAE-B627-F1861C9E0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8E930E41-FC2F-4319-9C28-32C278430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0936C1B-0C10-464B-85C8-345095AA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B90EC61-FD0C-434A-9D1B-A20035C21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A5F5CC56-1FDA-4D3E-9C6E-8E996026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272B8FB2-B735-480F-9A88-48AADB222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85B46C1B-4FC4-4E24-AC43-07940BE1E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C34915AF-0AE3-4EDD-8681-4C3F2C592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5C35A3F3-714E-4F69-9BDF-8ED284EF2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3D561AC-B0B1-47EB-BE05-209F5612B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D3508E52-4FD9-4E6D-AFEA-69A88ED26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C69DDE76-16F7-472F-B6D7-84AE8FFF3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2D87BEF-8844-4A3E-B130-B7D26740C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B381129-2089-4EAA-AE6C-2BAA96BC8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5B69BF7A-FA63-4706-8066-DF15018E6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A3ECB71-0CCD-403F-B14B-ABC48D78C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D9095BBA-0FE1-49E5-89F7-22125BAF8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B55351D8-6F27-4B82-968B-581B177C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51025A5-EB5A-4057-A85E-69AF0E6BE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5030318B-EEB9-4D92-BC50-D1151098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17FC0E3-7CC7-4188-BC7A-7E8FB5564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17E9A16-7DA8-2F4B-B750-90E405CF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168275"/>
            <a:ext cx="6542916" cy="25749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How does energy work?</a:t>
            </a:r>
          </a:p>
        </p:txBody>
      </p:sp>
      <p:pic>
        <p:nvPicPr>
          <p:cNvPr id="5" name="Graphic 4" descr="Building with solid fill">
            <a:extLst>
              <a:ext uri="{FF2B5EF4-FFF2-40B4-BE49-F238E27FC236}">
                <a16:creationId xmlns:a16="http://schemas.microsoft.com/office/drawing/2014/main" id="{59C10C59-1635-6F46-9507-1B1E2CE7F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48" y="3507970"/>
            <a:ext cx="2756516" cy="2756516"/>
          </a:xfrm>
          <a:prstGeom prst="rect">
            <a:avLst/>
          </a:prstGeom>
        </p:spPr>
      </p:pic>
      <p:pic>
        <p:nvPicPr>
          <p:cNvPr id="7" name="Graphic 6" descr="Soccer with solid fill">
            <a:extLst>
              <a:ext uri="{FF2B5EF4-FFF2-40B4-BE49-F238E27FC236}">
                <a16:creationId xmlns:a16="http://schemas.microsoft.com/office/drawing/2014/main" id="{DB8F2CF9-8671-D549-9CF6-7080AC487B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3115" y="3507970"/>
            <a:ext cx="2756516" cy="2756516"/>
          </a:xfrm>
          <a:prstGeom prst="rect">
            <a:avLst/>
          </a:prstGeom>
        </p:spPr>
      </p:pic>
      <p:pic>
        <p:nvPicPr>
          <p:cNvPr id="9" name="Graphic 8" descr="Electric Tower with solid fill">
            <a:extLst>
              <a:ext uri="{FF2B5EF4-FFF2-40B4-BE49-F238E27FC236}">
                <a16:creationId xmlns:a16="http://schemas.microsoft.com/office/drawing/2014/main" id="{887DC7C7-82FC-F94E-9C88-1C2D9C82F0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95782" y="3507970"/>
            <a:ext cx="2756516" cy="2756516"/>
          </a:xfrm>
          <a:prstGeom prst="rect">
            <a:avLst/>
          </a:prstGeom>
        </p:spPr>
      </p:pic>
      <p:pic>
        <p:nvPicPr>
          <p:cNvPr id="11" name="Graphic 10" descr="Chemicals with solid fill">
            <a:extLst>
              <a:ext uri="{FF2B5EF4-FFF2-40B4-BE49-F238E27FC236}">
                <a16:creationId xmlns:a16="http://schemas.microsoft.com/office/drawing/2014/main" id="{C3877052-5C8B-B246-8534-458D97CE85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68448" y="3507970"/>
            <a:ext cx="2756516" cy="27565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1E36FD9-7F16-9944-99C3-E4C49B7DE99A}"/>
              </a:ext>
            </a:extLst>
          </p:cNvPr>
          <p:cNvSpPr txBox="1"/>
          <p:nvPr/>
        </p:nvSpPr>
        <p:spPr>
          <a:xfrm>
            <a:off x="681908" y="6320393"/>
            <a:ext cx="189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Potential Energy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09BB6E2-7440-7C42-BC10-8F4893471D04}"/>
              </a:ext>
            </a:extLst>
          </p:cNvPr>
          <p:cNvSpPr txBox="1"/>
          <p:nvPr/>
        </p:nvSpPr>
        <p:spPr>
          <a:xfrm>
            <a:off x="3688872" y="6264486"/>
            <a:ext cx="169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Kinetic Energy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32AC4DB-80D4-924D-BC19-E60C52EB999F}"/>
              </a:ext>
            </a:extLst>
          </p:cNvPr>
          <p:cNvSpPr txBox="1"/>
          <p:nvPr/>
        </p:nvSpPr>
        <p:spPr>
          <a:xfrm>
            <a:off x="6806191" y="6291923"/>
            <a:ext cx="193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Electrical Energy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5282F3E-E447-0949-A954-A025AF4D69B0}"/>
              </a:ext>
            </a:extLst>
          </p:cNvPr>
          <p:cNvSpPr txBox="1"/>
          <p:nvPr/>
        </p:nvSpPr>
        <p:spPr>
          <a:xfrm>
            <a:off x="9692662" y="6320393"/>
            <a:ext cx="1972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Chemical Energy</a:t>
            </a:r>
          </a:p>
        </p:txBody>
      </p:sp>
    </p:spTree>
    <p:extLst>
      <p:ext uri="{BB962C8B-B14F-4D97-AF65-F5344CB8AC3E}">
        <p14:creationId xmlns:p14="http://schemas.microsoft.com/office/powerpoint/2010/main" val="227145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7B14-289B-374D-A53F-4473EE7A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these types of energy can be used </a:t>
            </a:r>
            <a:r>
              <a:rPr lang="en-US"/>
              <a:t>for </a:t>
            </a:r>
            <a:r>
              <a:rPr lang="en-US" i="1"/>
              <a:t>storage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9FFA0-FF8D-0D4C-BBEE-AF6949DBC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8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B5D86C-27CF-2B4A-ADF9-84FA3A4BA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All of them!</a:t>
            </a:r>
          </a:p>
        </p:txBody>
      </p:sp>
    </p:spTree>
    <p:extLst>
      <p:ext uri="{BB962C8B-B14F-4D97-AF65-F5344CB8AC3E}">
        <p14:creationId xmlns:p14="http://schemas.microsoft.com/office/powerpoint/2010/main" val="400538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7D97-563A-9C4F-8F24-46DF790A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energy with potential energy – pumped hydro</a:t>
            </a:r>
          </a:p>
        </p:txBody>
      </p:sp>
      <p:pic>
        <p:nvPicPr>
          <p:cNvPr id="4" name="Online Media 3" descr="What is Pumped Hydro">
            <a:hlinkClick r:id="" action="ppaction://media"/>
            <a:extLst>
              <a:ext uri="{FF2B5EF4-FFF2-40B4-BE49-F238E27FC236}">
                <a16:creationId xmlns:a16="http://schemas.microsoft.com/office/drawing/2014/main" id="{81D6BB27-63E4-D841-ACD8-3B898BBF725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60550" y="1690688"/>
            <a:ext cx="7700962" cy="4351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80E7BC-6B5E-D341-9FC2-DA8258F2D939}"/>
              </a:ext>
            </a:extLst>
          </p:cNvPr>
          <p:cNvSpPr/>
          <p:nvPr/>
        </p:nvSpPr>
        <p:spPr>
          <a:xfrm>
            <a:off x="10131213" y="6308209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boto" panose="02000000000000000000" pitchFamily="2" charset="0"/>
                <a:hlinkClick r:id="rId5"/>
              </a:rPr>
              <a:t>HydroTasmania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neVTI">
  <a:themeElements>
    <a:clrScheme name="AnalogousFromLightSeedLeftStep">
      <a:dk1>
        <a:srgbClr val="000000"/>
      </a:dk1>
      <a:lt1>
        <a:srgbClr val="FFFFFF"/>
      </a:lt1>
      <a:dk2>
        <a:srgbClr val="242C41"/>
      </a:dk2>
      <a:lt2>
        <a:srgbClr val="E8E6E2"/>
      </a:lt2>
      <a:accent1>
        <a:srgbClr val="6E92EE"/>
      </a:accent1>
      <a:accent2>
        <a:srgbClr val="2AAEE7"/>
      </a:accent2>
      <a:accent3>
        <a:srgbClr val="37B4A6"/>
      </a:accent3>
      <a:accent4>
        <a:srgbClr val="32B870"/>
      </a:accent4>
      <a:accent5>
        <a:srgbClr val="2DBB34"/>
      </a:accent5>
      <a:accent6>
        <a:srgbClr val="67B43A"/>
      </a:accent6>
      <a:hlink>
        <a:srgbClr val="918158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444</Words>
  <Application>Microsoft Macintosh PowerPoint</Application>
  <PresentationFormat>Widescreen</PresentationFormat>
  <Paragraphs>96</Paragraphs>
  <Slides>21</Slides>
  <Notes>5</Notes>
  <HiddenSlides>0</HiddenSlides>
  <MMClips>6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Avenir Next LT Pro</vt:lpstr>
      <vt:lpstr>Calibri</vt:lpstr>
      <vt:lpstr>Calibri Light</vt:lpstr>
      <vt:lpstr>Posterama</vt:lpstr>
      <vt:lpstr>Roboto</vt:lpstr>
      <vt:lpstr>SineVTI</vt:lpstr>
      <vt:lpstr>Office Theme</vt:lpstr>
      <vt:lpstr>What’s in a Battery: Week 1</vt:lpstr>
      <vt:lpstr>About me</vt:lpstr>
      <vt:lpstr>What do batteries do?</vt:lpstr>
      <vt:lpstr>PowerPoint Presentation</vt:lpstr>
      <vt:lpstr>They store energy!</vt:lpstr>
      <vt:lpstr>How does energy work?</vt:lpstr>
      <vt:lpstr>Which of these types of energy can be used for storage</vt:lpstr>
      <vt:lpstr>All of them!</vt:lpstr>
      <vt:lpstr>Storing energy with potential energy – pumped hydro</vt:lpstr>
      <vt:lpstr>PowerPoint Presentation</vt:lpstr>
      <vt:lpstr>Potential energy can also be stored as pressure</vt:lpstr>
      <vt:lpstr>Storing energy with potential energy – pumped hydro</vt:lpstr>
      <vt:lpstr>PowerPoint Presentation</vt:lpstr>
      <vt:lpstr>Storing energy with kinetic energy – flywheels</vt:lpstr>
      <vt:lpstr>PowerPoint Presentation</vt:lpstr>
      <vt:lpstr>Storing energy with electrical energy – flywheels</vt:lpstr>
      <vt:lpstr>PowerPoint Presentation</vt:lpstr>
      <vt:lpstr>PowerPoint Presentation</vt:lpstr>
      <vt:lpstr>Storing energy with chemical energy – batteries!</vt:lpstr>
      <vt:lpstr>Looking ahead: Next Week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a Battery: Week 1</dc:title>
  <dc:creator>Kerr, Emily</dc:creator>
  <cp:lastModifiedBy>Kerr, Emily</cp:lastModifiedBy>
  <cp:revision>9</cp:revision>
  <dcterms:created xsi:type="dcterms:W3CDTF">2021-05-21T02:01:16Z</dcterms:created>
  <dcterms:modified xsi:type="dcterms:W3CDTF">2021-07-31T13:39:59Z</dcterms:modified>
</cp:coreProperties>
</file>