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  <p:sldMasterId id="2147483700" r:id="rId2"/>
  </p:sldMasterIdLst>
  <p:notesMasterIdLst>
    <p:notesMasterId r:id="rId24"/>
  </p:notesMasterIdLst>
  <p:sldIdLst>
    <p:sldId id="256" r:id="rId3"/>
    <p:sldId id="27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5" r:id="rId14"/>
    <p:sldId id="268" r:id="rId15"/>
    <p:sldId id="269" r:id="rId16"/>
    <p:sldId id="271" r:id="rId17"/>
    <p:sldId id="270" r:id="rId18"/>
    <p:sldId id="273" r:id="rId19"/>
    <p:sldId id="272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rr, Emily" initials="KE" lastIdx="1" clrIdx="0">
    <p:extLst>
      <p:ext uri="{19B8F6BF-5375-455C-9EA6-DF929625EA0E}">
        <p15:presenceInfo xmlns:p15="http://schemas.microsoft.com/office/powerpoint/2012/main" userId="S::emily_kerr@g.harvard.edu::169b76af-93f9-445e-a62b-54649b9b9c5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9A3029-49A7-D644-9E28-E6E59D294B85}" v="52" dt="2021-07-31T01:33:40.7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19"/>
    <p:restoredTop sz="95721"/>
  </p:normalViewPr>
  <p:slideViewPr>
    <p:cSldViewPr snapToGrid="0" snapToObjects="1">
      <p:cViewPr varScale="1">
        <p:scale>
          <a:sx n="104" d="100"/>
          <a:sy n="104" d="100"/>
        </p:scale>
        <p:origin x="1016" y="200"/>
      </p:cViewPr>
      <p:guideLst/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30T11:42:05.177" idx="1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30123-8436-0D46-860E-CCB7F5E92310}" type="datetimeFigureOut">
              <a:rPr lang="en-US" smtClean="0"/>
              <a:t>7/30/21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12252-34AA-A54C-96E8-8C07BFE98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587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012252-34AA-A54C-96E8-8C07BFE98D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29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012252-34AA-A54C-96E8-8C07BFE98DB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91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0:44 to 1.52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012252-34AA-A54C-96E8-8C07BFE98DB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14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012252-34AA-A54C-96E8-8C07BFE98DB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30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012252-34AA-A54C-96E8-8C07BFE98DB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17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7/30/21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6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7/30/21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1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7/30/21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460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BAF11-2712-6C48-8B0E-0E0B83749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38840-D1D8-1644-BD94-5F88BB7E8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12F9A-FDF8-A04B-A119-C69039399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7/30/21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3CF99-BC22-2240-BC10-462DF5556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772D4-BF9D-5247-92CD-2BE153DF5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4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23969-CA68-9347-B651-2A60A549A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59F23-80E2-A848-9D04-75538A8FD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1B932-DF3B-9D4A-A74B-B8FFFD8B1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7/30/21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46455-4439-0C47-B009-9CC8EAEC3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08C79-628A-7D4D-BC68-385196FFB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82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965F6-EAD8-524B-9DED-6778C3C71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C1869-0B5A-D24C-8E3D-BAC6B6712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EBE78-9E35-3B41-A008-F9943D54F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7/30/21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CC7BA-077B-634A-ACCC-4AA68EB2E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1EF4F-24E3-BE4A-8A0D-94DD5E132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67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D983B-9F96-154A-9DB6-4B6C342DF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3C963-2B4F-DD4C-B52F-EE3A9DEA73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43B8B1-CC22-8B43-9ECC-43F0944E93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BC7BE-CB8B-E240-B36F-508758808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7/30/21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12BA1-2DE3-F247-AC9D-E4DEA0D6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549704-EAAB-1B42-B3A1-FD28C0FAD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13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AFDFC-CB1E-D644-AE24-F3E885762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C527F-79BE-C846-A601-6353BBF46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F2790-BB30-2844-AFFF-01440F212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AD910F-4421-2C4E-A12A-B1D0DE7153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249915-7A5A-6F40-91B1-D959B4AA47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D7F994-9A40-AD41-8134-235484103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7/30/21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6ACFC4-8078-1B47-A2D9-03BBCDACB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B067F6-9CF1-4B49-97EE-DA5A3BDB7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71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57D26-DC4D-3D47-984A-BEC251F0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687B6A-5A08-9043-A4F3-C3E57E0DB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7/30/21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74478-5749-614D-9039-209A9742B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C12EA9-8D3D-1946-AC0C-AE23E66C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5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4B5CED-6A8C-0A40-AA0D-DD46F9117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7/30/21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A5A673-206A-D441-84D1-0C4A2E50B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CD4A6-8673-B344-8252-567FE636F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41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2E8EB-2DF1-6146-B71C-2284C4682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2D914-FDBD-A14A-97C9-56B3B299F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BC569-071A-204F-9BE5-080289200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7767E-2D13-7143-A207-956F69DF0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7/30/21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FBF167-672B-4744-9DD9-9A503BD41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D08E05-AA98-304C-825E-34AA3DD63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07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7/30/21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864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10CA3-0D73-8346-9358-1BE487918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A290D1-FC80-EF47-836C-FD90A38F0D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F4235F-79CF-524C-89D8-194B81C5B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3E1BB-A0E5-9C4E-98A9-B93360786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7/30/21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8A070B-1B54-AC4E-A9A8-375F8CEC7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CB7DD-17BE-884D-80C2-C42DF1296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78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A14A7-881B-0D47-8172-28CC555A7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ABB07B-B12E-074E-BDAC-4E959E8394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484A7-2DF1-494E-9D20-949241FDC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7/30/21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B63B8-CCD0-3B4F-9547-297D758A8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6F052-C268-A64B-819C-0A859222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020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F77B1F-3E87-0E4E-B552-441C68CFE1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1891B-AE41-CB42-8394-CFC1E9D22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66F77-B0A4-4F4B-98A4-7EA011AA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8096C-64ED-4153-A483-5C02E44AD5C3}" type="datetime1">
              <a:rPr lang="en-US" smtClean="0"/>
              <a:t>7/30/21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ABF74-E310-E14D-AA6A-2744AA0A8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8D47C-E250-E54F-8EEC-E1CEDD2E2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21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7/30/21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0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7/30/21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66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7/30/21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2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7/30/21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8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7/30/21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54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7/30/21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3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7/30/21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6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7/30/21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3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8" r:id="rId6"/>
    <p:sldLayoutId id="2147483693" r:id="rId7"/>
    <p:sldLayoutId id="2147483694" r:id="rId8"/>
    <p:sldLayoutId id="2147483695" r:id="rId9"/>
    <p:sldLayoutId id="2147483697" r:id="rId10"/>
    <p:sldLayoutId id="214748369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A34BEB-A638-BE46-A72E-137FCDF85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6B805-B559-4E45-941E-BEEF89C8A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1C920-2FD8-774E-9F1D-3FF02F6A15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7/30/21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EDC2-5980-A54E-A1A9-9B3550C6B7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79666-9AAF-A944-B480-8D7C59C40E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51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HRcKom5_NiQ?feature=oembed" TargetMode="External"/><Relationship Id="rId4" Type="http://schemas.openxmlformats.org/officeDocument/2006/relationships/comments" Target="../comments/commen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IzuItB_lK6I?feature=oembed" TargetMode="Externa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J9slIBECva4?feature=oembed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-7T-6XdiRTw?feature=oembed" TargetMode="External"/><Relationship Id="rId5" Type="http://schemas.openxmlformats.org/officeDocument/2006/relationships/hyperlink" Target="https://www.youtube.com/channel/UCjtUS7-SZTi6pXjUbzGHQCg" TargetMode="External"/><Relationship Id="rId4" Type="http://schemas.openxmlformats.org/officeDocument/2006/relationships/image" Target="../media/image2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P_1tcJjQWmg?feature=oembed" TargetMode="External"/><Relationship Id="rId4" Type="http://schemas.openxmlformats.org/officeDocument/2006/relationships/hyperlink" Target="https://www.youtube.com/channel/UCx5eaNdkrwPglW-Mn_VES0g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_PH0IJ-_qOI?feature=oembed" TargetMode="External"/><Relationship Id="rId5" Type="http://schemas.openxmlformats.org/officeDocument/2006/relationships/hyperlink" Target="https://www.youtube.com/channel/UCKwxoDW2I3sNKX7Dm4Opy_w" TargetMode="Externa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33A6A7-E7EE-42C5-88DE-B09D16B38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1108A0F-8C78-4294-B028-9F09581FC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13489AA-CF3C-45B5-9A6B-D686CDD1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ABF1CE3-37BC-462F-BC4B-5EF9C828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21847A4-7B07-4976-81EF-E68ABFC4F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F3EBBA6-8771-481B-BACA-142F0C805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F58D94E-BB4B-436D-8172-0F5737BEE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F75AA9A-4678-41CB-AEFA-13C324B84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C95E447-C172-476B-98BE-453E404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F3BD247-696E-47F7-964F-89A5823D1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E31E4B8-694B-447A-AA13-36B0A4EEC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8321B73-1AE7-4FA0-90EB-4E969A095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15F8082-1C6D-496D-937D-964948B10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B84AF1D-3604-4213-B891-4880C86F6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3631262-5E4E-4A33-9D72-17996A538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A4C49C9-CD9F-417C-A832-DD9D6F9C4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A3BBBFA-B462-4340-82C8-3EE5CCFB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7D3C2E-F100-49BC-9F4E-DFB50B2F9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46D4A85-2FF9-491B-BBF7-4D83EB888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8F6747A-BC05-4E83-8FE8-976BBCE30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C1FEEA0-B31C-4DD8-9CC4-DAE065578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A783C12-3D0A-495D-B461-9D1FCC415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AD7D205-DA43-40B9-82B4-D570FB270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DD4F5FF-D993-454E-AB84-8634B9E53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F64AEBB-D378-4CCE-9266-B45FC822E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2217ABD-7AF1-44DF-9243-75E5C9792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D885E59-AA75-4026-972E-4DEE1AB59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AB41BAB-F8B8-402D-BC3D-82F73208A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67CC234-9EF0-4613-9013-F7F9AEC49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32D8DE3-B3FD-47EC-B6D3-90CE4F037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4218772-C699-478C-9D44-9459ABA4C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8D9E5AC-D548-0D47-9D98-BDE27F6CD4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142" y="2954226"/>
            <a:ext cx="5555624" cy="2232199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What’s in a Battery: Week 1</a:t>
            </a:r>
          </a:p>
        </p:txBody>
      </p:sp>
      <p:sp>
        <p:nvSpPr>
          <p:cNvPr id="43" name="Right Triangle 42">
            <a:extLst>
              <a:ext uri="{FF2B5EF4-FFF2-40B4-BE49-F238E27FC236}">
                <a16:creationId xmlns:a16="http://schemas.microsoft.com/office/drawing/2014/main" id="{94D786EB-944C-47D5-B631-899F4029B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893256A-B56A-4AE8-9251-7F92E1EC194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524"/>
          <a:stretch/>
        </p:blipFill>
        <p:spPr>
          <a:xfrm>
            <a:off x="6309311" y="1"/>
            <a:ext cx="5899302" cy="6862230"/>
          </a:xfrm>
          <a:custGeom>
            <a:avLst/>
            <a:gdLst/>
            <a:ahLst/>
            <a:cxnLst/>
            <a:rect l="l" t="t" r="r" b="b"/>
            <a:pathLst>
              <a:path w="5923149" h="6857997">
                <a:moveTo>
                  <a:pt x="320173" y="0"/>
                </a:moveTo>
                <a:lnTo>
                  <a:pt x="5923149" y="0"/>
                </a:lnTo>
                <a:lnTo>
                  <a:pt x="5923149" y="6857997"/>
                </a:lnTo>
                <a:lnTo>
                  <a:pt x="1111789" y="6857997"/>
                </a:lnTo>
                <a:lnTo>
                  <a:pt x="1106562" y="6546368"/>
                </a:lnTo>
                <a:cubicBezTo>
                  <a:pt x="1000021" y="3425651"/>
                  <a:pt x="-688878" y="3321843"/>
                  <a:pt x="32017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3009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9AA320-5906-B442-B8BE-4FFEA3615CD9}"/>
              </a:ext>
            </a:extLst>
          </p:cNvPr>
          <p:cNvSpPr/>
          <p:nvPr/>
        </p:nvSpPr>
        <p:spPr>
          <a:xfrm>
            <a:off x="642938" y="642938"/>
            <a:ext cx="7432675" cy="5570538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Pros</a:t>
            </a:r>
            <a:endParaRPr lang="en-US" sz="2800" dirty="0"/>
          </a:p>
          <a:p>
            <a:pPr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Very cheap</a:t>
            </a:r>
          </a:p>
          <a:p>
            <a:pPr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High capacity (only limited by availability of water</a:t>
            </a:r>
          </a:p>
          <a:p>
            <a:pPr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High efficiency (75-80%)</a:t>
            </a:r>
          </a:p>
          <a:p>
            <a:pPr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Geographically limited</a:t>
            </a:r>
          </a:p>
          <a:p>
            <a:pPr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Slow switch between charge and discharge process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54B2CB-EA65-5546-AD8A-8740F4206BA3}"/>
              </a:ext>
            </a:extLst>
          </p:cNvPr>
          <p:cNvSpPr/>
          <p:nvPr/>
        </p:nvSpPr>
        <p:spPr>
          <a:xfrm>
            <a:off x="8150225" y="642938"/>
            <a:ext cx="3397250" cy="5570538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Cons</a:t>
            </a:r>
            <a:endParaRPr lang="en-US" sz="2800"/>
          </a:p>
          <a:p>
            <a:pPr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Geographically limited</a:t>
            </a:r>
          </a:p>
          <a:p>
            <a:pPr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Slow switch between charge and discharge process</a:t>
            </a:r>
          </a:p>
        </p:txBody>
      </p:sp>
    </p:spTree>
    <p:extLst>
      <p:ext uri="{BB962C8B-B14F-4D97-AF65-F5344CB8AC3E}">
        <p14:creationId xmlns:p14="http://schemas.microsoft.com/office/powerpoint/2010/main" val="581790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07AE0-8922-9041-A252-944E84374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energy can also be stored as pressure</a:t>
            </a:r>
          </a:p>
        </p:txBody>
      </p:sp>
      <p:pic>
        <p:nvPicPr>
          <p:cNvPr id="4" name="Online Media 3" descr="Balloon flying through the air sound effect stereo HQ 96kHz">
            <a:hlinkClick r:id="" action="ppaction://media"/>
            <a:extLst>
              <a:ext uri="{FF2B5EF4-FFF2-40B4-BE49-F238E27FC236}">
                <a16:creationId xmlns:a16="http://schemas.microsoft.com/office/drawing/2014/main" id="{9ADCEFB2-0776-D443-9DDF-FE72BD508AF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76254D6-B4AC-3C42-B083-597F8CAD75C6}"/>
              </a:ext>
            </a:extLst>
          </p:cNvPr>
          <p:cNvSpPr txBox="1"/>
          <p:nvPr/>
        </p:nvSpPr>
        <p:spPr>
          <a:xfrm>
            <a:off x="9101138" y="6372225"/>
            <a:ext cx="1740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Picture to Sound</a:t>
            </a:r>
          </a:p>
        </p:txBody>
      </p:sp>
    </p:spTree>
    <p:extLst>
      <p:ext uri="{BB962C8B-B14F-4D97-AF65-F5344CB8AC3E}">
        <p14:creationId xmlns:p14="http://schemas.microsoft.com/office/powerpoint/2010/main" val="43352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7A8B3-4EA8-6349-AB38-4BE7E1300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energy with potential energy – pumped hydro</a:t>
            </a:r>
          </a:p>
        </p:txBody>
      </p:sp>
      <p:pic>
        <p:nvPicPr>
          <p:cNvPr id="4" name="Online Media 3" descr="How It Works: Compressed Air Storage">
            <a:hlinkClick r:id="" action="ppaction://media"/>
            <a:extLst>
              <a:ext uri="{FF2B5EF4-FFF2-40B4-BE49-F238E27FC236}">
                <a16:creationId xmlns:a16="http://schemas.microsoft.com/office/drawing/2014/main" id="{353571E6-A1B9-4C46-8232-06D76A82C4E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B41C77A-434B-E140-BA38-58B1D5D22B57}"/>
              </a:ext>
            </a:extLst>
          </p:cNvPr>
          <p:cNvSpPr txBox="1"/>
          <p:nvPr/>
        </p:nvSpPr>
        <p:spPr>
          <a:xfrm>
            <a:off x="10058400" y="6423580"/>
            <a:ext cx="1855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OurFuture.Energy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11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9AA320-5906-B442-B8BE-4FFEA3615CD9}"/>
              </a:ext>
            </a:extLst>
          </p:cNvPr>
          <p:cNvSpPr/>
          <p:nvPr/>
        </p:nvSpPr>
        <p:spPr>
          <a:xfrm>
            <a:off x="642938" y="642938"/>
            <a:ext cx="4519371" cy="5570538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Cheap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Technology already exists due to fracking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Utilizes depleted oil and natural gas wells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Scale only limited to size of well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Only inputs are electricity and air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54B2CB-EA65-5546-AD8A-8740F4206BA3}"/>
              </a:ext>
            </a:extLst>
          </p:cNvPr>
          <p:cNvSpPr/>
          <p:nvPr/>
        </p:nvSpPr>
        <p:spPr>
          <a:xfrm>
            <a:off x="6096000" y="642938"/>
            <a:ext cx="5451475" cy="5570538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US" sz="2800" dirty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Geographically limited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   Constant pressure changes (charge/discharge) can increase chance of seismic activity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    Slow switch between charge and discharge process</a:t>
            </a:r>
          </a:p>
        </p:txBody>
      </p:sp>
    </p:spTree>
    <p:extLst>
      <p:ext uri="{BB962C8B-B14F-4D97-AF65-F5344CB8AC3E}">
        <p14:creationId xmlns:p14="http://schemas.microsoft.com/office/powerpoint/2010/main" val="1708972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A3D71-1186-3941-AE53-1F6B2557B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energy with kinetic energy – flywheels</a:t>
            </a:r>
          </a:p>
        </p:txBody>
      </p:sp>
      <p:pic>
        <p:nvPicPr>
          <p:cNvPr id="4" name="Online Media 3" descr="How It Works: Flywheel Storage">
            <a:hlinkClick r:id="" action="ppaction://media"/>
            <a:extLst>
              <a:ext uri="{FF2B5EF4-FFF2-40B4-BE49-F238E27FC236}">
                <a16:creationId xmlns:a16="http://schemas.microsoft.com/office/drawing/2014/main" id="{FABAED7A-8DA0-BB47-A1D2-CC4B7206C5D8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B6A7A2F-EC46-304F-8595-C102A9DAF3A8}"/>
              </a:ext>
            </a:extLst>
          </p:cNvPr>
          <p:cNvSpPr txBox="1"/>
          <p:nvPr/>
        </p:nvSpPr>
        <p:spPr>
          <a:xfrm>
            <a:off x="10058400" y="6423580"/>
            <a:ext cx="1855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OurFuture.Energy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00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9AA320-5906-B442-B8BE-4FFEA3615CD9}"/>
              </a:ext>
            </a:extLst>
          </p:cNvPr>
          <p:cNvSpPr/>
          <p:nvPr/>
        </p:nvSpPr>
        <p:spPr>
          <a:xfrm>
            <a:off x="642938" y="642938"/>
            <a:ext cx="4519371" cy="5570538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3200" b="1" dirty="0"/>
              <a:t>Not sensitive to environment (can be used anywhere)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3200" b="1" dirty="0"/>
              <a:t>High energy density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3200" b="1" dirty="0"/>
              <a:t>Low maintenance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3200" b="1" dirty="0"/>
              <a:t>Rapid charge time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3200" b="1" dirty="0"/>
              <a:t>Fast charge/discharge switching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54B2CB-EA65-5546-AD8A-8740F4206BA3}"/>
              </a:ext>
            </a:extLst>
          </p:cNvPr>
          <p:cNvSpPr/>
          <p:nvPr/>
        </p:nvSpPr>
        <p:spPr>
          <a:xfrm>
            <a:off x="6096000" y="642938"/>
            <a:ext cx="5451475" cy="5570538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3200" b="1" dirty="0"/>
              <a:t>Components are costly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3200" b="1" dirty="0"/>
              <a:t>Not scalable for grid-use (would require multiple flywheels in series)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3200" b="1" dirty="0"/>
              <a:t>Short discharge times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3200" b="1" dirty="0"/>
              <a:t>Potentially hazardous failure</a:t>
            </a:r>
          </a:p>
        </p:txBody>
      </p:sp>
    </p:spTree>
    <p:extLst>
      <p:ext uri="{BB962C8B-B14F-4D97-AF65-F5344CB8AC3E}">
        <p14:creationId xmlns:p14="http://schemas.microsoft.com/office/powerpoint/2010/main" val="4119954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39AC5-AD6B-CB4A-B07A-C8BBDAB6E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energy with electrical energy – flywheels</a:t>
            </a:r>
          </a:p>
        </p:txBody>
      </p:sp>
      <p:pic>
        <p:nvPicPr>
          <p:cNvPr id="4" name="Online Media 3" descr="Supercapacitors explained - the future of energy storage?">
            <a:hlinkClick r:id="" action="ppaction://media"/>
            <a:extLst>
              <a:ext uri="{FF2B5EF4-FFF2-40B4-BE49-F238E27FC236}">
                <a16:creationId xmlns:a16="http://schemas.microsoft.com/office/drawing/2014/main" id="{7818DEAE-B394-474A-BBB2-503A1A6E079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4C28115-E16A-AC45-A047-687E9A0CD9A9}"/>
              </a:ext>
            </a:extLst>
          </p:cNvPr>
          <p:cNvSpPr/>
          <p:nvPr/>
        </p:nvSpPr>
        <p:spPr>
          <a:xfrm>
            <a:off x="7573702" y="6396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5"/>
              </a:rPr>
              <a:t>Undecided with Matt Ferrell</a:t>
            </a:r>
            <a:endParaRPr lang="en-US" dirty="0"/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99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9AA320-5906-B442-B8BE-4FFEA3615CD9}"/>
              </a:ext>
            </a:extLst>
          </p:cNvPr>
          <p:cNvSpPr/>
          <p:nvPr/>
        </p:nvSpPr>
        <p:spPr>
          <a:xfrm>
            <a:off x="642938" y="642938"/>
            <a:ext cx="4519371" cy="5570538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Long lifetimes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dirty="0">
                <a:solidFill>
                  <a:prstClr val="black"/>
                </a:solidFill>
                <a:latin typeface="Calibri" panose="020F0502020204030204"/>
              </a:rPr>
              <a:t>Very fast discharge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 be used in conjugation with batteries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54B2CB-EA65-5546-AD8A-8740F4206BA3}"/>
              </a:ext>
            </a:extLst>
          </p:cNvPr>
          <p:cNvSpPr/>
          <p:nvPr/>
        </p:nvSpPr>
        <p:spPr>
          <a:xfrm>
            <a:off x="6096000" y="642938"/>
            <a:ext cx="5451475" cy="5570538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Low energy density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dirty="0">
                <a:solidFill>
                  <a:prstClr val="black"/>
                </a:solidFill>
                <a:latin typeface="Calibri" panose="020F0502020204030204"/>
              </a:rPr>
              <a:t>Not great for long-term discharges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3475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D6E0-9ED7-564F-84F1-2776833CA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descr="Drumroll sound effect">
            <a:hlinkClick r:id="" action="ppaction://media"/>
            <a:extLst>
              <a:ext uri="{FF2B5EF4-FFF2-40B4-BE49-F238E27FC236}">
                <a16:creationId xmlns:a16="http://schemas.microsoft.com/office/drawing/2014/main" id="{2BC57AB2-D29F-1C4A-87B5-CCC1B90222B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07A2462-1C32-6645-A37F-0C5EB17754EA}"/>
              </a:ext>
            </a:extLst>
          </p:cNvPr>
          <p:cNvSpPr/>
          <p:nvPr/>
        </p:nvSpPr>
        <p:spPr>
          <a:xfrm>
            <a:off x="9252925" y="6488668"/>
            <a:ext cx="1186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Roboto" panose="02000000000000000000" pitchFamily="2" charset="0"/>
                <a:hlinkClick r:id="rId4"/>
              </a:rPr>
              <a:t>Isaac Yap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57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F6800-57E3-6544-AF48-A0CA3BA2D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energy with chemical energy – batteries!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37E89B6-A4F4-B443-A3D3-74A7FE377E8E}"/>
              </a:ext>
            </a:extLst>
          </p:cNvPr>
          <p:cNvSpPr/>
          <p:nvPr/>
        </p:nvSpPr>
        <p:spPr>
          <a:xfrm>
            <a:off x="585788" y="2643188"/>
            <a:ext cx="1014412" cy="92868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002EAC0-0BAB-0440-B651-06C316B2ABCA}"/>
              </a:ext>
            </a:extLst>
          </p:cNvPr>
          <p:cNvSpPr/>
          <p:nvPr/>
        </p:nvSpPr>
        <p:spPr>
          <a:xfrm>
            <a:off x="4052887" y="4628343"/>
            <a:ext cx="1014412" cy="928687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Callout 5">
            <a:extLst>
              <a:ext uri="{FF2B5EF4-FFF2-40B4-BE49-F238E27FC236}">
                <a16:creationId xmlns:a16="http://schemas.microsoft.com/office/drawing/2014/main" id="{46FDF91F-B4A7-E440-9C31-65FE7F78493C}"/>
              </a:ext>
            </a:extLst>
          </p:cNvPr>
          <p:cNvSpPr/>
          <p:nvPr/>
        </p:nvSpPr>
        <p:spPr>
          <a:xfrm>
            <a:off x="1928813" y="1690688"/>
            <a:ext cx="2309811" cy="1281112"/>
          </a:xfrm>
          <a:prstGeom prst="wedgeEllipseCallout">
            <a:avLst>
              <a:gd name="adj1" fmla="val -58448"/>
              <a:gd name="adj2" fmla="val 6875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 have electrons and I would like to keep them.</a:t>
            </a:r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DDF6F534-70DF-9641-A1A9-82A1624163E9}"/>
              </a:ext>
            </a:extLst>
          </p:cNvPr>
          <p:cNvSpPr/>
          <p:nvPr/>
        </p:nvSpPr>
        <p:spPr>
          <a:xfrm>
            <a:off x="2138363" y="3121817"/>
            <a:ext cx="2100261" cy="1325555"/>
          </a:xfrm>
          <a:prstGeom prst="wedgeEllipseCallout">
            <a:avLst>
              <a:gd name="adj1" fmla="val 41552"/>
              <a:gd name="adj2" fmla="val 7187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I’m perfectly happy with the number of electrons I have as well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B491105-7517-DD42-ADD1-1A4646CF9AAF}"/>
              </a:ext>
            </a:extLst>
          </p:cNvPr>
          <p:cNvSpPr/>
          <p:nvPr/>
        </p:nvSpPr>
        <p:spPr>
          <a:xfrm>
            <a:off x="7324725" y="2643188"/>
            <a:ext cx="1014412" cy="92868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FEC4CA-1227-9946-878A-04188C7C8679}"/>
              </a:ext>
            </a:extLst>
          </p:cNvPr>
          <p:cNvSpPr/>
          <p:nvPr/>
        </p:nvSpPr>
        <p:spPr>
          <a:xfrm>
            <a:off x="10846594" y="4285447"/>
            <a:ext cx="1014412" cy="928687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Callout 9">
            <a:extLst>
              <a:ext uri="{FF2B5EF4-FFF2-40B4-BE49-F238E27FC236}">
                <a16:creationId xmlns:a16="http://schemas.microsoft.com/office/drawing/2014/main" id="{0640827A-A914-DF47-8188-2CE10C3A25CA}"/>
              </a:ext>
            </a:extLst>
          </p:cNvPr>
          <p:cNvSpPr/>
          <p:nvPr/>
        </p:nvSpPr>
        <p:spPr>
          <a:xfrm>
            <a:off x="8667750" y="1857375"/>
            <a:ext cx="1557337" cy="914400"/>
          </a:xfrm>
          <a:prstGeom prst="wedgeEllipseCallout">
            <a:avLst>
              <a:gd name="adj1" fmla="val -58448"/>
              <a:gd name="adj2" fmla="val 6875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 lost my electrons and I want them back!</a:t>
            </a:r>
          </a:p>
        </p:txBody>
      </p:sp>
      <p:sp>
        <p:nvSpPr>
          <p:cNvPr id="11" name="Oval Callout 10">
            <a:extLst>
              <a:ext uri="{FF2B5EF4-FFF2-40B4-BE49-F238E27FC236}">
                <a16:creationId xmlns:a16="http://schemas.microsoft.com/office/drawing/2014/main" id="{919013BB-B087-AD4A-8595-1084230A9BED}"/>
              </a:ext>
            </a:extLst>
          </p:cNvPr>
          <p:cNvSpPr/>
          <p:nvPr/>
        </p:nvSpPr>
        <p:spPr>
          <a:xfrm>
            <a:off x="9446418" y="2971800"/>
            <a:ext cx="1557337" cy="914400"/>
          </a:xfrm>
          <a:prstGeom prst="wedgeEllipseCallout">
            <a:avLst>
              <a:gd name="adj1" fmla="val 41552"/>
              <a:gd name="adj2" fmla="val 7187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 have electrons I don’t want!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D035DB7-EE4A-CB4A-B68B-BF0D91059090}"/>
              </a:ext>
            </a:extLst>
          </p:cNvPr>
          <p:cNvCxnSpPr>
            <a:cxnSpLocks/>
          </p:cNvCxnSpPr>
          <p:nvPr/>
        </p:nvCxnSpPr>
        <p:spPr>
          <a:xfrm>
            <a:off x="4929188" y="3200400"/>
            <a:ext cx="210026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0413EB0-0AB2-A345-8F16-CBA693D2284C}"/>
              </a:ext>
            </a:extLst>
          </p:cNvPr>
          <p:cNvSpPr txBox="1"/>
          <p:nvPr/>
        </p:nvSpPr>
        <p:spPr>
          <a:xfrm>
            <a:off x="5369510" y="2738199"/>
            <a:ext cx="82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Energy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49C937-2711-B841-9405-3EB04A84EC83}"/>
              </a:ext>
            </a:extLst>
          </p:cNvPr>
          <p:cNvSpPr txBox="1"/>
          <p:nvPr/>
        </p:nvSpPr>
        <p:spPr>
          <a:xfrm>
            <a:off x="1090613" y="5366534"/>
            <a:ext cx="2912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 energy state</a:t>
            </a:r>
          </a:p>
          <a:p>
            <a:r>
              <a:rPr lang="en-US" dirty="0"/>
              <a:t>Discharged</a:t>
            </a:r>
          </a:p>
          <a:p>
            <a:r>
              <a:rPr lang="en-US" dirty="0"/>
              <a:t>Battery is “dead”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E82448-0AB8-104B-8D5B-114787267B74}"/>
              </a:ext>
            </a:extLst>
          </p:cNvPr>
          <p:cNvSpPr txBox="1"/>
          <p:nvPr/>
        </p:nvSpPr>
        <p:spPr>
          <a:xfrm>
            <a:off x="7643813" y="5270476"/>
            <a:ext cx="2912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 energy state</a:t>
            </a:r>
          </a:p>
          <a:p>
            <a:r>
              <a:rPr lang="en-US" dirty="0"/>
              <a:t>Charged</a:t>
            </a:r>
          </a:p>
          <a:p>
            <a:r>
              <a:rPr lang="en-US" dirty="0"/>
              <a:t>Battery is “full”</a:t>
            </a:r>
          </a:p>
        </p:txBody>
      </p:sp>
    </p:spTree>
    <p:extLst>
      <p:ext uri="{BB962C8B-B14F-4D97-AF65-F5344CB8AC3E}">
        <p14:creationId xmlns:p14="http://schemas.microsoft.com/office/powerpoint/2010/main" val="327921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641B661-AFF8-4415-AFC2-06BEDF8F17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6A92C8C7-F634-4E4E-9337-1DD729F03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6B1E1560-2494-48C4-8C7D-76B08E3455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DBBDF430-D054-4C47-A961-B75CC49E9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189E0FE1-B67D-4C0E-8B31-E16730746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45F964B7-75E5-4E43-8EDE-23C9330F3A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11D9641D-6C16-4175-AF11-74F5666B3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AC404BC8-8F76-4417-82DA-8FB9F2CD2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D3B4B165-7B21-4F29-8055-930FB5E39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8189F617-36E6-438A-A986-81F65B284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09CEBCF6-09F0-4397-BF9A-123D5FD59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362329DF-7CD0-4985-95AD-F613CBCB9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88AA8FFD-0BDD-422D-9C6E-62D532E9D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998C8D01-4470-4950-804B-431FBFE056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CC410B0D-8337-4153-B6CA-20D951C819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1E425AE0-A91B-412F-A25D-748457A36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08F9D585-72F8-447C-AC7A-FFE455C1E6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263A11EE-588A-48F0-84B7-11E692517C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E618F23C-ADF0-4C0A-BCFB-6FAB3EA3C2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5E8DE207-6E42-4BA9-8901-919BF2456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22184A20-651D-4115-821E-1EB9A6F17D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79E0DF30-30A9-42D9-A112-BF807094CE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ACD608BD-A509-4D14-A858-AEF5EE0B8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50FAF46B-3D9E-4619-A9EA-9C24D7392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D67C7DB7-C7B1-482D-A7B6-9BD3EB6EE0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5979BAAC-A99A-468C-AFAE-99CDEA9E9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3F47E8A0-6209-4A2C-9AE0-38569A32CA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22774775-2A2D-4E2A-9867-A801C4A424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C7800DC8-8337-417C-AC95-1100DF4B0F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94EB98B6-4ED1-45A4-9107-A1396F7461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908539FA-6B5F-4551-803C-60A3ACCB7C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5" name="Freeform: Shape 144">
            <a:extLst>
              <a:ext uri="{FF2B5EF4-FFF2-40B4-BE49-F238E27FC236}">
                <a16:creationId xmlns:a16="http://schemas.microsoft.com/office/drawing/2014/main" id="{242BA0AC-1FED-4500-9D9D-ADD865CC3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2237A8A1-0297-4852-9B8C-50D7B6F4C3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01D477C4-906E-4639-AFDE-8A76770F5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62F9A1BC-0A16-4F56-8BD6-73CE9D350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254D671E-EDE2-4A9E-8FA4-6D998E0190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16D782B0-8ED6-4AF5-8579-3D12685048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A59815FC-6211-435F-9A66-A73D0C4F4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764E2063-2578-438C-9195-ACB2E24D0C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0152A756-DD56-4AF2-AF34-E9B87591C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CEEEAF50-767B-4CAB-A3D2-CEA65DEAC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DADE2A59-9065-4480-B984-F65EBF088D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F2730D72-C5B6-4A05-BE63-696EAF286B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00BC8A10-22C5-4397-860C-530E5EDE1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98B8F5EA-B3C3-4404-A9E8-6A2C535B8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C5228E6E-AFB0-45E9-B796-BC67340E0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F39B436F-5C93-4C35-8F4D-C698E8A5C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54DFE4FD-36CE-4571-AF4A-53E499A7A6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A754A977-7F90-4F48-AA63-9DB2B7CB7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05FD0BB3-BED0-4E7D-913F-75BC12D0A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4BCA7483-AC83-4813-9B83-8BBF75567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39613F85-12CD-439D-9CB9-FDF5312A31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AB1675E8-3CDF-4A09-9AD8-B4C1065BC6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BE9B9D4F-BF53-40B8-A4A5-B2CBE2537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6E85F471-679E-4165-9E7E-43E502158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9D08D1BC-CD0F-4CBA-A65F-7A91898E8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D8E1DF84-5CB1-4B3E-8BE0-45171A7B4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A7265B8C-7DEC-416A-95A6-AC665E51D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AA1219E3-4DCD-4B9E-AFFD-F4945641B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BA495408-A993-4643-B6E4-DE9206ECE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DFB1CC40-D434-4175-85C5-7E01FEAD5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DB54CD09-BFDA-49C5-BB0F-6530F861F9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78" name="Rectangle 177">
            <a:extLst>
              <a:ext uri="{FF2B5EF4-FFF2-40B4-BE49-F238E27FC236}">
                <a16:creationId xmlns:a16="http://schemas.microsoft.com/office/drawing/2014/main" id="{A173122F-D466-4F08-90FA-0038F7AC2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C13640BE-2CEB-458E-A863-7F6676D21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82" name="Right Triangle 181">
            <a:extLst>
              <a:ext uri="{FF2B5EF4-FFF2-40B4-BE49-F238E27FC236}">
                <a16:creationId xmlns:a16="http://schemas.microsoft.com/office/drawing/2014/main" id="{4E389492-C82D-4928-AF98-ECEA4137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CB0BBF31-B85F-47F5-9546-84EE680360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ADB881CE-EDA1-4E88-BA08-200B212A68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4861545B-B283-4796-AFEF-742E815378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3107F75D-5478-4D48-ABE6-167AA5D87E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6C63D726-9413-4976-B2CC-13FBCBD010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D802F9C0-FB28-49C4-8485-DA3AE16A5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B4A2A61D-BD49-4603-B50C-7EC49CF950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2DDB1A32-44C4-47ED-923C-011113D1B6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47EA370F-1EA3-4E88-92C2-EB1EC55EE1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2E6FBB5B-420D-4CE8-BF93-5A01114195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BE097DD0-F08C-49DF-929F-E2A9959D31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C3AB4BC8-CD12-42BE-B0BC-18E80E9795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F2ADAED1-228B-43A3-9379-DDCD94F4C5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>
              <a:extLst>
                <a:ext uri="{FF2B5EF4-FFF2-40B4-BE49-F238E27FC236}">
                  <a16:creationId xmlns:a16="http://schemas.microsoft.com/office/drawing/2014/main" id="{07A37DA4-DA38-441D-8855-4D8C85B3EF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id="{51ED7661-0706-4142-B0CD-BBEDD89493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>
              <a:extLst>
                <a:ext uri="{FF2B5EF4-FFF2-40B4-BE49-F238E27FC236}">
                  <a16:creationId xmlns:a16="http://schemas.microsoft.com/office/drawing/2014/main" id="{9C437A2D-5A5F-427A-A21B-0215571D21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>
              <a:extLst>
                <a:ext uri="{FF2B5EF4-FFF2-40B4-BE49-F238E27FC236}">
                  <a16:creationId xmlns:a16="http://schemas.microsoft.com/office/drawing/2014/main" id="{AD6DA36F-496E-4A96-9A47-6FD2CF336C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BBBF5625-D7A1-4078-9FAB-EE5CF05697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>
              <a:extLst>
                <a:ext uri="{FF2B5EF4-FFF2-40B4-BE49-F238E27FC236}">
                  <a16:creationId xmlns:a16="http://schemas.microsoft.com/office/drawing/2014/main" id="{D8825600-0505-41D2-BDE9-0A773E81E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>
              <a:extLst>
                <a:ext uri="{FF2B5EF4-FFF2-40B4-BE49-F238E27FC236}">
                  <a16:creationId xmlns:a16="http://schemas.microsoft.com/office/drawing/2014/main" id="{16AFF556-8EEA-4B01-8A6D-48BAF81B28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>
              <a:extLst>
                <a:ext uri="{FF2B5EF4-FFF2-40B4-BE49-F238E27FC236}">
                  <a16:creationId xmlns:a16="http://schemas.microsoft.com/office/drawing/2014/main" id="{C2586420-4BB0-4D3E-A242-E83248613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>
              <a:extLst>
                <a:ext uri="{FF2B5EF4-FFF2-40B4-BE49-F238E27FC236}">
                  <a16:creationId xmlns:a16="http://schemas.microsoft.com/office/drawing/2014/main" id="{A74966B2-CDA7-40C0-BB90-D8C3D98DED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>
              <a:extLst>
                <a:ext uri="{FF2B5EF4-FFF2-40B4-BE49-F238E27FC236}">
                  <a16:creationId xmlns:a16="http://schemas.microsoft.com/office/drawing/2014/main" id="{A31575C5-6EF2-4530-98F4-766421F4F1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>
              <a:extLst>
                <a:ext uri="{FF2B5EF4-FFF2-40B4-BE49-F238E27FC236}">
                  <a16:creationId xmlns:a16="http://schemas.microsoft.com/office/drawing/2014/main" id="{F6D7C1C3-0864-486E-92D1-36BFA3730E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>
              <a:extLst>
                <a:ext uri="{FF2B5EF4-FFF2-40B4-BE49-F238E27FC236}">
                  <a16:creationId xmlns:a16="http://schemas.microsoft.com/office/drawing/2014/main" id="{D843A6D3-FDE1-4272-B247-9ED9704D1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>
              <a:extLst>
                <a:ext uri="{FF2B5EF4-FFF2-40B4-BE49-F238E27FC236}">
                  <a16:creationId xmlns:a16="http://schemas.microsoft.com/office/drawing/2014/main" id="{FD90E6AC-BCDA-4A01-BDB5-683FDCE1A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>
              <a:extLst>
                <a:ext uri="{FF2B5EF4-FFF2-40B4-BE49-F238E27FC236}">
                  <a16:creationId xmlns:a16="http://schemas.microsoft.com/office/drawing/2014/main" id="{383F1118-1D33-4403-9CD0-82D3C5CCD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>
              <a:extLst>
                <a:ext uri="{FF2B5EF4-FFF2-40B4-BE49-F238E27FC236}">
                  <a16:creationId xmlns:a16="http://schemas.microsoft.com/office/drawing/2014/main" id="{3707615A-56A4-4BC0-8FE2-CEF943ACA4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>
              <a:extLst>
                <a:ext uri="{FF2B5EF4-FFF2-40B4-BE49-F238E27FC236}">
                  <a16:creationId xmlns:a16="http://schemas.microsoft.com/office/drawing/2014/main" id="{A585019F-069E-47A2-9719-96D79345A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>
              <a:extLst>
                <a:ext uri="{FF2B5EF4-FFF2-40B4-BE49-F238E27FC236}">
                  <a16:creationId xmlns:a16="http://schemas.microsoft.com/office/drawing/2014/main" id="{01F63A65-A6A0-4D30-A2E0-C5C5A77B33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7B177584-39A4-4F82-815B-1AE406284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ABB213A5-1275-45C7-85EA-DD027F16B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20259476-8947-4958-87D5-D19876738F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F579FCF2-A276-4DD6-8F2F-E7C5B0A3D6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80452184-4C7F-4051-95D8-B9AF30970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id="{9A539965-BEEC-4B7B-A909-8F5CAEC43E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id="{230F5D3F-18F3-4E11-BC56-26648ACF1E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A7A5AF92-0378-4F99-BB6E-97F4ABA55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CE4BD154-F9D4-468C-8A2C-83AE02EA6C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8F55AD4D-32D2-4B97-95E5-2584B30680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088514B3-F091-43DE-BF3C-0F84EA3E0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062E52CA-2D6C-4265-A7D7-4323960E9E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E9756E5A-E330-4BA6-877D-4D83465BD2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id="{A2FDB44B-C9D9-4639-9328-BBB8771A6A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F1842330-EA5B-4FB2-B497-24A8DEB0CD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A00FBD0B-A188-4B8C-8CAF-CE7762398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id="{57D946D6-4829-479C-8532-764FA803B9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2" name="Straight Connector 231">
              <a:extLst>
                <a:ext uri="{FF2B5EF4-FFF2-40B4-BE49-F238E27FC236}">
                  <a16:creationId xmlns:a16="http://schemas.microsoft.com/office/drawing/2014/main" id="{DF37B284-E95E-4887-8DE5-79E7DC4E0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A745275E-EFC5-454D-A551-DD40401631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523DBC07-48C4-4910-B821-70EDE6BDC9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FF27C313-6A48-4440-AE38-39806236C9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id="{78AFA3E6-9688-48E6-A504-9017D8E99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7" name="Straight Connector 236">
              <a:extLst>
                <a:ext uri="{FF2B5EF4-FFF2-40B4-BE49-F238E27FC236}">
                  <a16:creationId xmlns:a16="http://schemas.microsoft.com/office/drawing/2014/main" id="{671305A7-E67B-4CDF-8FB5-046613316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id="{2ED5D662-D0DF-4D6C-B50D-CE7D48F599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9" name="Straight Connector 238">
              <a:extLst>
                <a:ext uri="{FF2B5EF4-FFF2-40B4-BE49-F238E27FC236}">
                  <a16:creationId xmlns:a16="http://schemas.microsoft.com/office/drawing/2014/main" id="{D510BEC4-27FB-4F86-A43C-7CE59F5CBA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id="{ADE24782-8E88-4ECB-96CE-BF8EB8387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id="{0E3AC4F5-3770-4809-8F9E-6AC7FB96D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43833AA3-AF62-4497-83BF-F73BEEBD4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AE6D185C-A04B-46E7-8418-F599C9286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id="{8BBB7AD5-7550-49A4-909F-29147C276E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solidFill>
              <a:schemeClr val="accent5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E6EB6BF-D6A2-9048-878D-CA15E7CA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142" y="732349"/>
            <a:ext cx="6542916" cy="27825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/>
              <a:t>About me</a:t>
            </a:r>
          </a:p>
        </p:txBody>
      </p:sp>
      <p:pic>
        <p:nvPicPr>
          <p:cNvPr id="2050" name="Picture 2" descr="May be an image of 1 person and outdoors">
            <a:extLst>
              <a:ext uri="{FF2B5EF4-FFF2-40B4-BE49-F238E27FC236}">
                <a16:creationId xmlns:a16="http://schemas.microsoft.com/office/drawing/2014/main" id="{EFE6E2F1-0D81-C64F-AD35-B1D105CF026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59" r="3" b="6887"/>
          <a:stretch/>
        </p:blipFill>
        <p:spPr bwMode="auto">
          <a:xfrm>
            <a:off x="3048" y="3737736"/>
            <a:ext cx="4059872" cy="3120264"/>
          </a:xfrm>
          <a:custGeom>
            <a:avLst/>
            <a:gdLst/>
            <a:ahLst/>
            <a:cxnLst/>
            <a:rect l="l" t="t" r="r" b="b"/>
            <a:pathLst>
              <a:path w="4059872" h="3120264">
                <a:moveTo>
                  <a:pt x="4059872" y="0"/>
                </a:moveTo>
                <a:lnTo>
                  <a:pt x="4059872" y="3120264"/>
                </a:lnTo>
                <a:lnTo>
                  <a:pt x="0" y="3120264"/>
                </a:lnTo>
                <a:lnTo>
                  <a:pt x="0" y="211569"/>
                </a:lnTo>
                <a:cubicBezTo>
                  <a:pt x="1523619" y="211569"/>
                  <a:pt x="2666334" y="142303"/>
                  <a:pt x="3618595" y="48242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May be an image of 1 person">
            <a:extLst>
              <a:ext uri="{FF2B5EF4-FFF2-40B4-BE49-F238E27FC236}">
                <a16:creationId xmlns:a16="http://schemas.microsoft.com/office/drawing/2014/main" id="{EBC90518-5F3B-1041-B614-A665EADE7C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2398"/>
          <a:stretch/>
        </p:blipFill>
        <p:spPr bwMode="auto">
          <a:xfrm>
            <a:off x="4062921" y="3294704"/>
            <a:ext cx="4067647" cy="3563296"/>
          </a:xfrm>
          <a:custGeom>
            <a:avLst/>
            <a:gdLst/>
            <a:ahLst/>
            <a:cxnLst/>
            <a:rect l="l" t="t" r="r" b="b"/>
            <a:pathLst>
              <a:path w="4067647" h="3563296">
                <a:moveTo>
                  <a:pt x="4067647" y="0"/>
                </a:moveTo>
                <a:lnTo>
                  <a:pt x="4067647" y="3563296"/>
                </a:lnTo>
                <a:lnTo>
                  <a:pt x="0" y="3563296"/>
                </a:lnTo>
                <a:lnTo>
                  <a:pt x="0" y="443032"/>
                </a:lnTo>
                <a:lnTo>
                  <a:pt x="240185" y="416774"/>
                </a:lnTo>
                <a:cubicBezTo>
                  <a:pt x="1543593" y="261256"/>
                  <a:pt x="2525613" y="74967"/>
                  <a:pt x="3829022" y="800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ay be an image of 4 people, including Emily Kerr and Jeff Kerr">
            <a:extLst>
              <a:ext uri="{FF2B5EF4-FFF2-40B4-BE49-F238E27FC236}">
                <a16:creationId xmlns:a16="http://schemas.microsoft.com/office/drawing/2014/main" id="{00D0BBDC-F9A6-4145-9D0C-5172C43C5F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" b="11899"/>
          <a:stretch/>
        </p:blipFill>
        <p:spPr bwMode="auto">
          <a:xfrm>
            <a:off x="8127401" y="3277176"/>
            <a:ext cx="4064599" cy="3580824"/>
          </a:xfrm>
          <a:custGeom>
            <a:avLst/>
            <a:gdLst/>
            <a:ahLst/>
            <a:cxnLst/>
            <a:rect l="l" t="t" r="r" b="b"/>
            <a:pathLst>
              <a:path w="4064599" h="3580824">
                <a:moveTo>
                  <a:pt x="446004" y="2683"/>
                </a:moveTo>
                <a:cubicBezTo>
                  <a:pt x="1398266" y="-12666"/>
                  <a:pt x="2540980" y="36135"/>
                  <a:pt x="4064599" y="193560"/>
                </a:cubicBezTo>
                <a:lnTo>
                  <a:pt x="4064599" y="3580824"/>
                </a:lnTo>
                <a:lnTo>
                  <a:pt x="0" y="3580824"/>
                </a:lnTo>
                <a:lnTo>
                  <a:pt x="0" y="1763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2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77F0-ADB7-FB45-B8C4-BE462F1EA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ahead: Next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4189F-5D03-A54B-875A-11AE63994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do batteries work?</a:t>
            </a:r>
          </a:p>
          <a:p>
            <a:pPr lvl="1"/>
            <a:r>
              <a:rPr lang="en-US" dirty="0"/>
              <a:t>How do we measure the electricity flowing through batteries</a:t>
            </a:r>
          </a:p>
          <a:p>
            <a:pPr lvl="1"/>
            <a:r>
              <a:rPr lang="en-US" dirty="0"/>
              <a:t>How to electrons and atoms work together on an atomic scale to move energy through a battery.</a:t>
            </a:r>
          </a:p>
          <a:p>
            <a:r>
              <a:rPr lang="en-US" dirty="0"/>
              <a:t>Where do we use batteries and what parameters do we care about </a:t>
            </a:r>
          </a:p>
          <a:p>
            <a:pPr lvl="1"/>
            <a:r>
              <a:rPr lang="en-US" dirty="0"/>
              <a:t>Grid storage, electric vehicles, and consumer electronics all have different requirements</a:t>
            </a:r>
          </a:p>
          <a:p>
            <a:pPr lvl="1"/>
            <a:r>
              <a:rPr lang="en-US" dirty="0"/>
              <a:t>How do we think about energy and power density, capacity fade, and other battery parameters</a:t>
            </a:r>
          </a:p>
          <a:p>
            <a:r>
              <a:rPr lang="en-US" dirty="0"/>
              <a:t>Deep Dive into lithium-ion batteries</a:t>
            </a:r>
          </a:p>
          <a:p>
            <a:pPr lvl="1"/>
            <a:r>
              <a:rPr lang="en-US" dirty="0"/>
              <a:t>How do they work</a:t>
            </a:r>
          </a:p>
          <a:p>
            <a:pPr lvl="1"/>
            <a:r>
              <a:rPr lang="en-US" dirty="0"/>
              <a:t>Why are they suddenly everywhere</a:t>
            </a:r>
          </a:p>
          <a:p>
            <a:pPr lvl="1"/>
            <a:r>
              <a:rPr lang="en-US" dirty="0"/>
              <a:t>Where are areas of ongoing research?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83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B1B87-6D53-FE4E-9E38-1F2479271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9787" y="6451623"/>
            <a:ext cx="2867025" cy="647700"/>
          </a:xfrm>
        </p:spPr>
        <p:txBody>
          <a:bodyPr>
            <a:normAutofit/>
          </a:bodyPr>
          <a:lstStyle/>
          <a:p>
            <a:r>
              <a:rPr lang="en-US" sz="1200" dirty="0" err="1"/>
              <a:t>Gringer</a:t>
            </a:r>
            <a:r>
              <a:rPr lang="en-US" sz="1200" dirty="0"/>
              <a:t>, </a:t>
            </a:r>
            <a:r>
              <a:rPr lang="en-US" sz="1200" dirty="0" err="1"/>
              <a:t>wikicommons</a:t>
            </a:r>
            <a:endParaRPr lang="en-US" sz="12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55CA6810-C042-DB42-97E8-E2B121CA41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82526"/>
            <a:ext cx="6307138" cy="6692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F9CE2D08-3DC7-894C-9BE6-3A2DFFA8A386}"/>
              </a:ext>
            </a:extLst>
          </p:cNvPr>
          <p:cNvSpPr/>
          <p:nvPr/>
        </p:nvSpPr>
        <p:spPr>
          <a:xfrm>
            <a:off x="3128962" y="5300663"/>
            <a:ext cx="757238" cy="67151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Cu</a:t>
            </a:r>
            <a:r>
              <a:rPr lang="en-US" sz="1600" baseline="30000" dirty="0"/>
              <a:t>2+</a:t>
            </a:r>
            <a:endParaRPr lang="en-US" sz="1600" dirty="0"/>
          </a:p>
        </p:txBody>
      </p:sp>
      <p:cxnSp>
        <p:nvCxnSpPr>
          <p:cNvPr id="6" name="Curved Connector 5">
            <a:extLst>
              <a:ext uri="{FF2B5EF4-FFF2-40B4-BE49-F238E27FC236}">
                <a16:creationId xmlns:a16="http://schemas.microsoft.com/office/drawing/2014/main" id="{8BFA4A4C-B38B-9E41-8AD0-879EC0D40EA8}"/>
              </a:ext>
            </a:extLst>
          </p:cNvPr>
          <p:cNvCxnSpPr>
            <a:cxnSpLocks/>
          </p:cNvCxnSpPr>
          <p:nvPr/>
        </p:nvCxnSpPr>
        <p:spPr>
          <a:xfrm rot="10800000">
            <a:off x="2886076" y="4914903"/>
            <a:ext cx="385763" cy="385761"/>
          </a:xfrm>
          <a:prstGeom prst="curvedConnector3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33E879E1-B4FA-4445-A421-618D6F85D742}"/>
              </a:ext>
            </a:extLst>
          </p:cNvPr>
          <p:cNvSpPr/>
          <p:nvPr/>
        </p:nvSpPr>
        <p:spPr>
          <a:xfrm>
            <a:off x="5717381" y="5300663"/>
            <a:ext cx="757238" cy="67151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Zn</a:t>
            </a:r>
            <a:r>
              <a:rPr lang="en-US" sz="1600" baseline="30000" dirty="0"/>
              <a:t>2+</a:t>
            </a:r>
            <a:endParaRPr lang="en-US" sz="1600" dirty="0"/>
          </a:p>
        </p:txBody>
      </p:sp>
      <p:cxnSp>
        <p:nvCxnSpPr>
          <p:cNvPr id="11" name="Curved Connector 10">
            <a:extLst>
              <a:ext uri="{FF2B5EF4-FFF2-40B4-BE49-F238E27FC236}">
                <a16:creationId xmlns:a16="http://schemas.microsoft.com/office/drawing/2014/main" id="{C6258C53-B4A4-4A4F-B1C8-3D3E1982DFE2}"/>
              </a:ext>
            </a:extLst>
          </p:cNvPr>
          <p:cNvCxnSpPr>
            <a:cxnSpLocks/>
          </p:cNvCxnSpPr>
          <p:nvPr/>
        </p:nvCxnSpPr>
        <p:spPr>
          <a:xfrm rot="10800000">
            <a:off x="6474619" y="5468541"/>
            <a:ext cx="540734" cy="335756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>
            <a:extLst>
              <a:ext uri="{FF2B5EF4-FFF2-40B4-BE49-F238E27FC236}">
                <a16:creationId xmlns:a16="http://schemas.microsoft.com/office/drawing/2014/main" id="{FE92FA09-D811-1D4B-9487-44F83BB87985}"/>
              </a:ext>
            </a:extLst>
          </p:cNvPr>
          <p:cNvSpPr/>
          <p:nvPr/>
        </p:nvSpPr>
        <p:spPr>
          <a:xfrm>
            <a:off x="5793582" y="885825"/>
            <a:ext cx="2085975" cy="1685925"/>
          </a:xfrm>
          <a:prstGeom prst="arc">
            <a:avLst>
              <a:gd name="adj1" fmla="val 16200000"/>
              <a:gd name="adj2" fmla="val 1800295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BADA648-30BE-D94D-87B7-C13D4D0200B1}"/>
              </a:ext>
            </a:extLst>
          </p:cNvPr>
          <p:cNvCxnSpPr/>
          <p:nvPr/>
        </p:nvCxnSpPr>
        <p:spPr>
          <a:xfrm flipV="1">
            <a:off x="6809184" y="685800"/>
            <a:ext cx="242888" cy="20002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5EE5887-AB30-0742-B8E8-C2CD1BE125A2}"/>
              </a:ext>
            </a:extLst>
          </p:cNvPr>
          <p:cNvCxnSpPr>
            <a:cxnSpLocks/>
          </p:cNvCxnSpPr>
          <p:nvPr/>
        </p:nvCxnSpPr>
        <p:spPr>
          <a:xfrm flipH="1" flipV="1">
            <a:off x="6809184" y="881061"/>
            <a:ext cx="139898" cy="2476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82BD5D4-5E5F-DE44-A278-BAD4AC7116E7}"/>
              </a:ext>
            </a:extLst>
          </p:cNvPr>
          <p:cNvSpPr txBox="1"/>
          <p:nvPr/>
        </p:nvSpPr>
        <p:spPr>
          <a:xfrm>
            <a:off x="7356485" y="635553"/>
            <a:ext cx="1422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Electron flow</a:t>
            </a:r>
          </a:p>
        </p:txBody>
      </p:sp>
    </p:spTree>
    <p:extLst>
      <p:ext uri="{BB962C8B-B14F-4D97-AF65-F5344CB8AC3E}">
        <p14:creationId xmlns:p14="http://schemas.microsoft.com/office/powerpoint/2010/main" val="52159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BF3378-C49E-4B97-A883-6393FBF18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A3D4001-286E-4CB2-B293-3058BDDC8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F81F6D9A-C297-4D43-A56B-E097477E9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BBD5299F-3CBD-431D-A276-1F6EBDE63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0579A460-D36C-4808-99FD-224968EC8D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FACC58E-31A5-41E4-BCE1-9A0FF26F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43EE866F-1BA5-4009-983D-0A270F2651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E7DADAE-DB0C-47E3-AE16-C7B09A326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EAB89127-DBEE-47FB-951F-C4FEBC41E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368F6061-E9B4-4C8B-B421-CB81EF3715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4F431D3-EEE6-4416-BA2B-7B8942561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3A1230D-F162-470F-B26A-44F48789F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1128856B-8BFD-40E1-993B-93F4DDEEC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AD4C0C2-878C-4A6F-998A-CDDC31ACD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7EE0349E-7D03-4F4E-BCAA-D6BAC3E057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D4A5BD7-7EA2-4F4A-A88B-240C626054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A5DE89C9-D993-4FE5-9E60-4816CB1A6F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574CA6C-639F-41A6-AED3-15C0E0E1B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B3864BFB-5F88-4311-A2A0-12D067F91E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09B3E436-97A2-4763-9E55-2C470DF17D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8462A8CC-9918-4941-9B4A-36FB3F853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B0671973-544E-4370-8DB9-174DAB82F9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B5505BD9-45DD-4763-90CB-FB9DB0661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3022B701-1894-49C5-A67C-6B8377C7C5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90501CD9-45DC-4009-A410-08DB27A87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00BD35CA-BF52-4F44-B789-E3B98042D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25AED4B0-30B1-4E36-86A4-42C2A9181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A1A0260-34D8-4474-8C33-ED80F83092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FDCCA183-C630-4855-8BD6-0E4EEE59F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843E8B9F-C809-423A-ADAA-80CE5C0711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621EBC9-CEB1-4BA5-82D6-9944A3C12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EB68BB96-3C54-47CE-A559-16FC5968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BDDD9304-3AB6-4BE9-833E-9C1B3EC42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C7756000-2285-4D38-AD2B-91F47CF8B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2F7A36A8-4BBE-49D8-94DA-606561AC09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961EE45E-0342-4F26-8CD3-85CDDF7E5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89C5DC0E-03C0-4CEB-AD10-3A3C99994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2E1CE081-E685-46D4-BAF7-54C65BD82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486C88F-30DD-46C8-9B05-F885D4EB07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90BAD11-B30B-49DE-A566-E21BCDDCFA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31F821CC-6C37-4415-8DA6-EF6B42D876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C9ECD1FB-7FE8-477E-8E90-648AE4E9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381C9DD8-7FF3-44E6-9887-1CE07DBD95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654D87AF-08CE-4125-AF4B-8C8A9D340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F3C9C908-1A58-4E28-969E-48E9BA61BB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3530AEF7-35DB-44E3-93EB-B3F0FBA9E5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6108D15E-72F2-45D7-9050-8322CB1F8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CC764F43-FB23-49CB-B2CA-ACFBFB412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64C60457-68FC-4E1F-9ABB-E79094AEB1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22C915FB-0611-4283-8EC1-88510A69FC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3CF80AC6-E542-456F-BEE8-E9CF46AC21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9EC6EED6-01FF-4941-A4AB-224D26EE11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F8D16FF7-D5D7-4A97-BB5E-A069EF13A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D703DF22-27D8-481B-95B5-A4A7A62066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F7256DA-C9DD-498F-A3B4-789819FE4C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EBEBA9FF-8036-4656-B1F1-87953464D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575DABD2-EA79-4547-AFC6-53720AB60E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3060E1B5-52C7-4314-98B0-3AE8A0B630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033D416E-D8B5-4097-B7F0-1BA0357D3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A5862DFC-3406-4DC9-AA41-0CE64748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3C908427-368C-4792-A5E5-313F77FF28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88CB189E-908B-495D-B023-05D3D2C1B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AF152BFE-7BA8-4007-AD9C-F4DC95E43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6" name="Right Triangle 115">
            <a:extLst>
              <a:ext uri="{FF2B5EF4-FFF2-40B4-BE49-F238E27FC236}">
                <a16:creationId xmlns:a16="http://schemas.microsoft.com/office/drawing/2014/main" id="{7BCC6446-8462-4A63-9B6F-8F57EC40F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65271" y="2673521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lowchart: Document 117">
            <a:extLst>
              <a:ext uri="{FF2B5EF4-FFF2-40B4-BE49-F238E27FC236}">
                <a16:creationId xmlns:a16="http://schemas.microsoft.com/office/drawing/2014/main" id="{B6DE7CCF-F894-44DD-9FA3-8BD0D5CE2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819901" y="1485903"/>
            <a:ext cx="6858000" cy="3886199"/>
          </a:xfrm>
          <a:prstGeom prst="flowChartDocument">
            <a:avLst/>
          </a:prstGeom>
          <a:solidFill>
            <a:schemeClr val="accent1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8118ECEF-CA6A-4CB6-BCA5-59B2DB40C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CDC2A251-C28C-4A72-BAFF-511640FB2E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DDDB2429-3E01-4CD5-998D-8F5716A098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1E26953B-4BE7-4AD0-B471-088DBB23D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E9D9ED6D-9817-4272-9FEF-E674FBCCC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8718C0DE-4596-4A70-AA4F-E678AC7FB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D8B48095-74C2-4053-872D-D3F70910C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6224D0B6-A4CB-4D98-A1DC-2770B95F9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CB39DE9C-23C1-4ABA-BD0D-B76BDC963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19DDAAE0-966C-4350-8819-857CF524F3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BEE6C021-FBD3-42F3-9A9C-69C4E7198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F02961B9-65E1-4B12-AD98-9845BC3F4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B22ABFE0-D700-4FD9-9CC8-D138B29AB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46FFF1A3-B8BF-470C-9436-D5B7818535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198B6551-FF5D-49F5-8D3E-757AEC357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0F3BFE5-573C-42C0-94D5-E5513CCC5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357931AB-4B07-4E0E-B3E4-84E2452E0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CC4789DB-7083-4597-9FC7-6336EA0BE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9E0B4F1D-D11A-4023-BE6B-6679ABB2B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28633D7A-F6FC-418F-AD87-0EE148C1A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A0FC8FCC-6F69-4802-995C-903AE44162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86ABFCE7-4796-4186-8EDC-DB6CE87BC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E1935BF2-A804-46BA-940A-DDAD7888F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ED012DA9-8D67-483A-8071-2903F2E3B2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109163DC-956E-44BE-B55A-E6C2C851D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76CDE9FD-1880-483F-A039-BEB3AB0D37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38DDB23B-71E7-42A3-B055-5740EE14C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7245B63-D771-461D-A625-4B49966D2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CF1DF9FF-1F61-4B4F-8993-6897DE09C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4092F139-6734-46F3-B176-11741F1F7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4415A35-E049-474E-939C-8BDFD4424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369" y="1852846"/>
            <a:ext cx="5414255" cy="278449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>
                <a:solidFill>
                  <a:schemeClr val="tx2"/>
                </a:solidFill>
              </a:rPr>
              <a:t>What do batteries do?</a:t>
            </a:r>
          </a:p>
        </p:txBody>
      </p:sp>
      <p:pic>
        <p:nvPicPr>
          <p:cNvPr id="6" name="Graphic 5" descr="Battery Charging">
            <a:extLst>
              <a:ext uri="{FF2B5EF4-FFF2-40B4-BE49-F238E27FC236}">
                <a16:creationId xmlns:a16="http://schemas.microsoft.com/office/drawing/2014/main" id="{CC762E29-14CC-4A39-9D50-3BE65A7269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89158" y="988340"/>
            <a:ext cx="4997188" cy="499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62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374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9A0D6220-3DFE-4182-9152-9135493A6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4C729BC-90F1-4823-A305-F6F124E93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40014BD-8822-4EFD-B887-1E95DBBB4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E9445DF-509C-4993-834C-4A95C90E3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FDCB110E-203A-4D63-810B-7AB453AB9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F264073E-6737-44FE-BC04-BFEE371334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DA24A7E-F63B-4B87-ABA5-BDD8F8F65F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CC2C5D2-CEDF-4390-A89D-71DBD7C37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956D0DF-B8DD-44AB-A831-329B2973E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AB17CF4-098C-43B0-A0E0-235CEB55FB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D3CA7C27-06AF-4DB3-A3B2-F81C41D52B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8BD2BB17-7774-4215-872F-9CF37633BB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22E1C172-AA18-42F1-B952-4791B50351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C9D5EBAC-D904-4410-A575-1A2B810D8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8B38425E-0189-47B9-9F42-67DC5386E3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6584C8E-A8AC-49AB-8E5B-337E14D4F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E8FCDC21-75B9-4F36-AEB4-186CDD994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79AAC1FD-FBB6-4E21-A267-E4B9029BB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20FDEAF3-AB6A-41DF-BF11-245120818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29F9892F-F26B-4C6F-A949-097D3EBC7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CCA59EA-5156-402B-82A4-AAE14B2D9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1E175D8-17F1-46B8-807F-89A75CD4D9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5AE169C4-F6B2-44D0-A73C-88C304E8A3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2CE19136-3F8D-4350-A424-8241923BC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CF937350-E379-4C45-BC56-20808BBED3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FE4F6988-3981-46A0-B744-EE972197D4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DB419A9-FCB9-4B39-8D9E-91CC0B8E77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7D6861DB-43A8-4624-9ECC-5A96BE3AF1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4AFBD701-C20E-441D-8596-4BBBF4955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73C41C88-00F9-45AF-8D64-37BA70969B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E6420BDA-21B9-4B17-A82E-A9EB28138A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4E1EF4E8-5513-4BF5-BC41-04645281C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3848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Wind farm at twilight">
            <a:extLst>
              <a:ext uri="{FF2B5EF4-FFF2-40B4-BE49-F238E27FC236}">
                <a16:creationId xmlns:a16="http://schemas.microsoft.com/office/drawing/2014/main" id="{852C42B6-7D58-4FC6-BF22-ADAE32CC1B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462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grpSp>
        <p:nvGrpSpPr>
          <p:cNvPr id="80" name="Group 79">
            <a:extLst>
              <a:ext uri="{FF2B5EF4-FFF2-40B4-BE49-F238E27FC236}">
                <a16:creationId xmlns:a16="http://schemas.microsoft.com/office/drawing/2014/main" id="{20C61190-C3C6-470C-AD7E-DE1774D3B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FBA79076-09E2-42F2-AB53-2AC97BBF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56EFE7B6-A678-4080-8095-C35AC6E627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4F819F03-C610-41AD-8191-AA9D0505B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1C3F4891-5EFC-4D18-A624-398BDF1CA0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6B7416C3-B1E9-4255-96DF-4E177FC3E1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27C17DC8-7DA5-4B05-966A-FB28DD872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C1CE5E79-B59D-401A-BCC0-2D95B96A6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03BD0973-E146-44AE-8BD5-6659260605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E0B00FB7-2DA7-477B-8D71-0F3C3442F1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EB9C836F-E0FA-4F43-8595-37B03CFFB7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56D2723-3E4D-48B1-A6D2-1A24F3DA37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FE33C010-3B40-4B74-AFED-9A12421E80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B75A24DA-3AD1-4146-9C36-1FF666EDB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AC312543-C4C1-48AB-A32C-CEBC25977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A3B4AB31-8C5A-4150-95D6-D57F6C25CB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2D04B4EB-7F4A-4631-8A31-10795C50E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1F7E2406-347A-4008-A837-B169329A8B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83A29D85-8791-40DE-8AC1-55E01EF5FB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5456E209-65A9-41F0-95CA-06832E2C62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248FBE92-306C-410A-A46C-78FA64751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BDEEC058-0746-4C6F-B438-432F7C5BB6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405675A2-165F-45F4-B82A-CADDAC635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A7B04075-3949-4CE8-BC5D-8CC7C69B49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52095348-F370-432D-AB24-DF01B3569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80338639-8676-4CBD-A1C3-38D647AC94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48CD5D49-5B76-4AC2-AC0F-021E858B67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7F0315B3-012B-4122-9034-0EA1ED049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A7F3B018-21CC-4BB8-B439-99AEF58B1F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C0B51FB9-22BD-46DF-BE69-B2A00DA04C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" name="Rectangle 110">
            <a:extLst>
              <a:ext uri="{FF2B5EF4-FFF2-40B4-BE49-F238E27FC236}">
                <a16:creationId xmlns:a16="http://schemas.microsoft.com/office/drawing/2014/main" id="{406D8C29-9DDA-48D0-AF70-905FDB2CE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1775"/>
            <a:ext cx="12191999" cy="5479852"/>
          </a:xfrm>
          <a:prstGeom prst="rect">
            <a:avLst/>
          </a:prstGeom>
          <a:gradFill flip="none" rotWithShape="1">
            <a:gsLst>
              <a:gs pos="50000">
                <a:schemeClr val="tx1">
                  <a:alpha val="30000"/>
                </a:schemeClr>
              </a:gs>
              <a:gs pos="80000">
                <a:schemeClr val="tx1">
                  <a:alpha val="15000"/>
                </a:schemeClr>
              </a:gs>
              <a:gs pos="0">
                <a:schemeClr val="tx1">
                  <a:alpha val="0"/>
                </a:schemeClr>
              </a:gs>
              <a:gs pos="20000">
                <a:schemeClr val="tx1">
                  <a:alpha val="15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F40A00-966E-164C-AB12-8FBA0221D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728905"/>
            <a:ext cx="9144000" cy="318427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/>
              <a:t>They store energy!</a:t>
            </a:r>
          </a:p>
        </p:txBody>
      </p:sp>
    </p:spTree>
    <p:extLst>
      <p:ext uri="{BB962C8B-B14F-4D97-AF65-F5344CB8AC3E}">
        <p14:creationId xmlns:p14="http://schemas.microsoft.com/office/powerpoint/2010/main" val="327477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C4F0DF2-1EED-4581-B655-8C14C5BAB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0BFC5BA-6DE6-44CA-ABB3-B3608F58C0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6656511-A030-4BD3-B325-1BB18F815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C288CC28-AA87-4D27-96EF-0FFCD724F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5E4EED0-F089-45CF-93AD-B362A35368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6741D08-7088-4217-A44C-71AA51EB7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5503FB3-BAAD-42C0-8EBA-5CDA10D2F9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8E834AF4-3015-4DFE-9107-2D8A8C1DEE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3F5DF72A-DF3A-46F8-A252-EB9075F1DC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25FA523-17DE-4F0E-AD5D-46E16BE2E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E8F81B53-3405-410E-B95B-5D3BF478EC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3020D03C-4244-490F-8F17-E4DC7E06E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9B546E31-ADB4-4DD3-97D0-D2CE65864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C54ECBE7-87BE-418C-84CB-2C97150E0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CEAE0C6-BE06-4829-A726-C4B971DAD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65A106A-1280-46B8-BF3F-92B96089B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A2FF9BB2-1860-41A2-BDB7-4B84B6B66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34F039B0-F4E2-4CEE-BB91-B488F5F5E0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F37B5B6-7EB3-45F8-AEB1-E0BDD46A1F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DA43C65D-FC4F-4A94-A282-ED8E1A6C49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920901A-BF5A-4C3B-A332-5D109BC1C8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FD346FF-7553-4C8C-AB82-B5D088B717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0F345494-DD47-4C04-8561-5119CAED9B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E1A247E-68D6-4B2E-86F4-C700638B9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7B1D562A-57F9-43DF-8017-07335A77E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0182C29E-C640-414F-AF33-00A361628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C49C7892-2496-4688-B3A1-AA5A3A835D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0FE2C122-E284-413F-B53A-9D26F8EDC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B1C98336-118A-47E3-AF37-8E4520535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0AF93011-FD27-4868-BCBA-9231F5C46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F0FC9123-238F-43D0-8CB7-E86E3C5965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C81816BF-4EE2-4CE9-99A7-4F75A91681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88FCC076-1793-49D4-A8A1-873C7CCB2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A529D05F-B140-4D92-9E87-C3F0F281E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7CEBE85D-0EDF-40A3-AE79-56B4F4DD1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BADB3876-0961-4778-9C1E-5ED919FE1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D31ECC70-1F06-4512-813E-25CC529EF4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C22CA859-AA14-4974-B43C-E90849AC0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D7FB4066-EE5E-488F-80D9-3D0EDC3552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494ADAD6-5CA4-439F-ABCF-86BC0C4D6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50F50FDC-FDD4-484B-A31D-811BEA3D53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7AF0100B-9CF4-4BB6-A807-C4CB17123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8721CF6D-5708-4E6A-971C-07774C148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1F54838E-8781-4EBE-A17B-27E33F3984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C41F26D3-B871-4E21-9004-D11EF96A12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31EA105-0F81-4105-ABD9-662C08BD0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4F247CA8-D22C-4FC6-8092-7CA85B3D1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C65C7FD0-94F8-474C-921B-DE2055394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CA00FBC9-4B2B-4604-A291-0EDF9122B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2C505161-0F33-4BF2-B26E-5C354EC2B1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1CB375BD-F040-4D3C-95AF-74CC630B0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03FCF0DA-7EC1-4D00-8966-DD0269E5DD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3A40679-7185-439E-B23A-E902EE6278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6F9FA972-C678-4339-9B2F-BB98235C3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923882E-7639-4A11-B9F3-F0914D3107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5C1E82D7-7767-48C5-AEF1-1771C448F7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1D9B93F4-3298-40CA-A2E4-69BC0BCC9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2F39121C-5BEE-4CE8-8CC8-9C5CBF082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16600740-557C-4C80-9CDC-FE7A56D754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30E50F3D-0F5E-4A5C-B02B-258D00C1E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0F4520DB-3692-4FE7-A82C-223D24DEA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AF9F4596-27D0-4999-8E68-55E591E24D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19" name="Rectangle 118">
            <a:extLst>
              <a:ext uri="{FF2B5EF4-FFF2-40B4-BE49-F238E27FC236}">
                <a16:creationId xmlns:a16="http://schemas.microsoft.com/office/drawing/2014/main" id="{A173122F-D466-4F08-90FA-0038F7AC2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4A929113-1368-4B1B-9C6F-140F47CBF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3" name="Right Triangle 122">
            <a:extLst>
              <a:ext uri="{FF2B5EF4-FFF2-40B4-BE49-F238E27FC236}">
                <a16:creationId xmlns:a16="http://schemas.microsoft.com/office/drawing/2014/main" id="{C24346C5-B1C8-4C83-846B-122A3B4B2F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65270" y="1555699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0B6C48B2-8296-4312-8901-93BB7735D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4114802"/>
            <a:ext cx="12197916" cy="2743198"/>
          </a:xfrm>
          <a:custGeom>
            <a:avLst/>
            <a:gdLst>
              <a:gd name="connsiteX0" fmla="*/ 8951169 w 12178450"/>
              <a:gd name="connsiteY0" fmla="*/ 32 h 2001622"/>
              <a:gd name="connsiteX1" fmla="*/ 11653845 w 12178450"/>
              <a:gd name="connsiteY1" fmla="*/ 209874 h 2001622"/>
              <a:gd name="connsiteX2" fmla="*/ 12178450 w 12178450"/>
              <a:gd name="connsiteY2" fmla="*/ 286723 h 2001622"/>
              <a:gd name="connsiteX3" fmla="*/ 12178450 w 12178450"/>
              <a:gd name="connsiteY3" fmla="*/ 2001622 h 2001622"/>
              <a:gd name="connsiteX4" fmla="*/ 0 w 12178450"/>
              <a:gd name="connsiteY4" fmla="*/ 2001622 h 2001622"/>
              <a:gd name="connsiteX5" fmla="*/ 0 w 12178450"/>
              <a:gd name="connsiteY5" fmla="*/ 1010979 h 2001622"/>
              <a:gd name="connsiteX6" fmla="*/ 8951169 w 12178450"/>
              <a:gd name="connsiteY6" fmla="*/ 32 h 2001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78450" h="2001622">
                <a:moveTo>
                  <a:pt x="8951169" y="32"/>
                </a:moveTo>
                <a:cubicBezTo>
                  <a:pt x="9704520" y="1593"/>
                  <a:pt x="10578586" y="62133"/>
                  <a:pt x="11653845" y="209874"/>
                </a:cubicBezTo>
                <a:lnTo>
                  <a:pt x="12178450" y="286723"/>
                </a:lnTo>
                <a:lnTo>
                  <a:pt x="12178450" y="2001622"/>
                </a:lnTo>
                <a:lnTo>
                  <a:pt x="0" y="2001622"/>
                </a:lnTo>
                <a:lnTo>
                  <a:pt x="0" y="1010979"/>
                </a:lnTo>
                <a:cubicBezTo>
                  <a:pt x="4768989" y="1010979"/>
                  <a:pt x="5812206" y="-6472"/>
                  <a:pt x="8951169" y="32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90F28F7A-4F2F-4C1B-AF1C-A6E7C7953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B23CC870-B5E9-475F-A625-9E862A629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42A6B08C-017D-4B4D-95EC-4BB83C5541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94599402-E1B8-4E3B-A56D-68606FC1E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B720C48A-E9A0-4B85-A954-39375E0996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B0E26956-FF2A-412E-ACC4-29CCD02599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FB31E652-49AC-4108-85B8-75122A48A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DC1DB29F-0624-4035-B188-640616D5DE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1D27221C-2427-4C99-89DC-1A38A5405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2DBF1D76-8076-4BAE-B627-F1861C9E0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8E930E41-FC2F-4319-9C28-32C2784300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C0936C1B-0C10-464B-85C8-345095AAB3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DB90EC61-FD0C-434A-9D1B-A20035C21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A5F5CC56-1FDA-4D3E-9C6E-8E996026C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272B8FB2-B735-480F-9A88-48AADB222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85B46C1B-4FC4-4E24-AC43-07940BE1E6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C34915AF-0AE3-4EDD-8681-4C3F2C592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5C35A3F3-714E-4F69-9BDF-8ED284EF2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03D561AC-B0B1-47EB-BE05-209F5612B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D3508E52-4FD9-4E6D-AFEA-69A88ED26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C69DDE76-16F7-472F-B6D7-84AE8FFF3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B2D87BEF-8844-4A3E-B130-B7D26740CC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BB381129-2089-4EAA-AE6C-2BAA96BC82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5B69BF7A-FA63-4706-8066-DF15018E66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6A3ECB71-0CCD-403F-B14B-ABC48D78C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D9095BBA-0FE1-49E5-89F7-22125BAF87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B55351D8-6F27-4B82-968B-581B177CB4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351025A5-EB5A-4057-A85E-69AF0E6BE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5030318B-EEB9-4D92-BC50-D11510989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417FC0E3-7CC7-4188-BC7A-7E8FB5564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17E9A16-7DA8-2F4B-B750-90E405CFD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142" y="168275"/>
            <a:ext cx="6542916" cy="257492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dirty="0">
                <a:solidFill>
                  <a:schemeClr val="tx2"/>
                </a:solidFill>
              </a:rPr>
              <a:t>How does energy work?</a:t>
            </a:r>
          </a:p>
        </p:txBody>
      </p:sp>
      <p:pic>
        <p:nvPicPr>
          <p:cNvPr id="5" name="Graphic 4" descr="Building with solid fill">
            <a:extLst>
              <a:ext uri="{FF2B5EF4-FFF2-40B4-BE49-F238E27FC236}">
                <a16:creationId xmlns:a16="http://schemas.microsoft.com/office/drawing/2014/main" id="{59C10C59-1635-6F46-9507-1B1E2CE7F5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48" y="3507970"/>
            <a:ext cx="2756516" cy="2756516"/>
          </a:xfrm>
          <a:prstGeom prst="rect">
            <a:avLst/>
          </a:prstGeom>
        </p:spPr>
      </p:pic>
      <p:pic>
        <p:nvPicPr>
          <p:cNvPr id="7" name="Graphic 6" descr="Soccer with solid fill">
            <a:extLst>
              <a:ext uri="{FF2B5EF4-FFF2-40B4-BE49-F238E27FC236}">
                <a16:creationId xmlns:a16="http://schemas.microsoft.com/office/drawing/2014/main" id="{DB8F2CF9-8671-D549-9CF6-7080AC487B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23115" y="3507970"/>
            <a:ext cx="2756516" cy="2756516"/>
          </a:xfrm>
          <a:prstGeom prst="rect">
            <a:avLst/>
          </a:prstGeom>
        </p:spPr>
      </p:pic>
      <p:pic>
        <p:nvPicPr>
          <p:cNvPr id="9" name="Graphic 8" descr="Electric Tower with solid fill">
            <a:extLst>
              <a:ext uri="{FF2B5EF4-FFF2-40B4-BE49-F238E27FC236}">
                <a16:creationId xmlns:a16="http://schemas.microsoft.com/office/drawing/2014/main" id="{887DC7C7-82FC-F94E-9C88-1C2D9C82F0F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95782" y="3507970"/>
            <a:ext cx="2756516" cy="2756516"/>
          </a:xfrm>
          <a:prstGeom prst="rect">
            <a:avLst/>
          </a:prstGeom>
        </p:spPr>
      </p:pic>
      <p:pic>
        <p:nvPicPr>
          <p:cNvPr id="11" name="Graphic 10" descr="Chemicals with solid fill">
            <a:extLst>
              <a:ext uri="{FF2B5EF4-FFF2-40B4-BE49-F238E27FC236}">
                <a16:creationId xmlns:a16="http://schemas.microsoft.com/office/drawing/2014/main" id="{C3877052-5C8B-B246-8534-458D97CE85D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168448" y="3507970"/>
            <a:ext cx="2756516" cy="275651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1E36FD9-7F16-9944-99C3-E4C49B7DE99A}"/>
              </a:ext>
            </a:extLst>
          </p:cNvPr>
          <p:cNvSpPr txBox="1"/>
          <p:nvPr/>
        </p:nvSpPr>
        <p:spPr>
          <a:xfrm>
            <a:off x="681908" y="6320393"/>
            <a:ext cx="1893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Potential Energy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509BB6E2-7440-7C42-BC10-8F4893471D04}"/>
              </a:ext>
            </a:extLst>
          </p:cNvPr>
          <p:cNvSpPr txBox="1"/>
          <p:nvPr/>
        </p:nvSpPr>
        <p:spPr>
          <a:xfrm>
            <a:off x="3688872" y="6264486"/>
            <a:ext cx="1696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Kinetic Energy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F32AC4DB-80D4-924D-BC19-E60C52EB999F}"/>
              </a:ext>
            </a:extLst>
          </p:cNvPr>
          <p:cNvSpPr txBox="1"/>
          <p:nvPr/>
        </p:nvSpPr>
        <p:spPr>
          <a:xfrm>
            <a:off x="6806191" y="6291923"/>
            <a:ext cx="1934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Electrical Energy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C5282F3E-E447-0949-A954-A025AF4D69B0}"/>
              </a:ext>
            </a:extLst>
          </p:cNvPr>
          <p:cNvSpPr txBox="1"/>
          <p:nvPr/>
        </p:nvSpPr>
        <p:spPr>
          <a:xfrm>
            <a:off x="9692662" y="6320393"/>
            <a:ext cx="1972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Chemical Energy</a:t>
            </a:r>
          </a:p>
        </p:txBody>
      </p:sp>
    </p:spTree>
    <p:extLst>
      <p:ext uri="{BB962C8B-B14F-4D97-AF65-F5344CB8AC3E}">
        <p14:creationId xmlns:p14="http://schemas.microsoft.com/office/powerpoint/2010/main" val="2271450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57B14-289B-374D-A53F-4473EE7A2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of these types of energy can be used </a:t>
            </a:r>
            <a:r>
              <a:rPr lang="en-US"/>
              <a:t>for </a:t>
            </a:r>
            <a:r>
              <a:rPr lang="en-US" i="1"/>
              <a:t>storage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9FFA0-FF8D-0D4C-BBEE-AF6949DBC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287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8B5D86C-27CF-2B4A-ADF9-84FA3A4BA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20676"/>
            <a:ext cx="7021513" cy="230832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All of them!</a:t>
            </a:r>
          </a:p>
        </p:txBody>
      </p:sp>
    </p:spTree>
    <p:extLst>
      <p:ext uri="{BB962C8B-B14F-4D97-AF65-F5344CB8AC3E}">
        <p14:creationId xmlns:p14="http://schemas.microsoft.com/office/powerpoint/2010/main" val="4005383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E7D97-563A-9C4F-8F24-46DF790AB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energy with potential energy – pumped hydro</a:t>
            </a:r>
          </a:p>
        </p:txBody>
      </p:sp>
      <p:pic>
        <p:nvPicPr>
          <p:cNvPr id="4" name="Online Media 3" descr="What is Pumped Hydro">
            <a:hlinkClick r:id="" action="ppaction://media"/>
            <a:extLst>
              <a:ext uri="{FF2B5EF4-FFF2-40B4-BE49-F238E27FC236}">
                <a16:creationId xmlns:a16="http://schemas.microsoft.com/office/drawing/2014/main" id="{81D6BB27-63E4-D841-ACD8-3B898BBF725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60550" y="1690688"/>
            <a:ext cx="7700962" cy="435133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C80E7BC-6B5E-D341-9FC2-DA8258F2D939}"/>
              </a:ext>
            </a:extLst>
          </p:cNvPr>
          <p:cNvSpPr/>
          <p:nvPr/>
        </p:nvSpPr>
        <p:spPr>
          <a:xfrm>
            <a:off x="10131213" y="6308209"/>
            <a:ext cx="1816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Roboto" panose="02000000000000000000" pitchFamily="2" charset="0"/>
                <a:hlinkClick r:id="rId5"/>
              </a:rPr>
              <a:t>HydroTasmania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97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neVTI">
  <a:themeElements>
    <a:clrScheme name="AnalogousFromLightSeedLeftStep">
      <a:dk1>
        <a:srgbClr val="000000"/>
      </a:dk1>
      <a:lt1>
        <a:srgbClr val="FFFFFF"/>
      </a:lt1>
      <a:dk2>
        <a:srgbClr val="242C41"/>
      </a:dk2>
      <a:lt2>
        <a:srgbClr val="E8E6E2"/>
      </a:lt2>
      <a:accent1>
        <a:srgbClr val="6E92EE"/>
      </a:accent1>
      <a:accent2>
        <a:srgbClr val="2AAEE7"/>
      </a:accent2>
      <a:accent3>
        <a:srgbClr val="37B4A6"/>
      </a:accent3>
      <a:accent4>
        <a:srgbClr val="32B870"/>
      </a:accent4>
      <a:accent5>
        <a:srgbClr val="2DBB34"/>
      </a:accent5>
      <a:accent6>
        <a:srgbClr val="67B43A"/>
      </a:accent6>
      <a:hlink>
        <a:srgbClr val="918158"/>
      </a:hlink>
      <a:folHlink>
        <a:srgbClr val="7F7F7F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1819</TotalTime>
  <Words>444</Words>
  <Application>Microsoft Macintosh PowerPoint</Application>
  <PresentationFormat>Widescreen</PresentationFormat>
  <Paragraphs>96</Paragraphs>
  <Slides>21</Slides>
  <Notes>5</Notes>
  <HiddenSlides>0</HiddenSlides>
  <MMClips>6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Avenir Next LT Pro</vt:lpstr>
      <vt:lpstr>Calibri</vt:lpstr>
      <vt:lpstr>Calibri Light</vt:lpstr>
      <vt:lpstr>Posterama</vt:lpstr>
      <vt:lpstr>Roboto</vt:lpstr>
      <vt:lpstr>SineVTI</vt:lpstr>
      <vt:lpstr>Office Theme</vt:lpstr>
      <vt:lpstr>What’s in a Battery: Week 1</vt:lpstr>
      <vt:lpstr>About me</vt:lpstr>
      <vt:lpstr>What do batteries do?</vt:lpstr>
      <vt:lpstr>PowerPoint Presentation</vt:lpstr>
      <vt:lpstr>They store energy!</vt:lpstr>
      <vt:lpstr>How does energy work?</vt:lpstr>
      <vt:lpstr>Which of these types of energy can be used for storage</vt:lpstr>
      <vt:lpstr>All of them!</vt:lpstr>
      <vt:lpstr>Storing energy with potential energy – pumped hydro</vt:lpstr>
      <vt:lpstr>PowerPoint Presentation</vt:lpstr>
      <vt:lpstr>Potential energy can also be stored as pressure</vt:lpstr>
      <vt:lpstr>Storing energy with potential energy – pumped hydro</vt:lpstr>
      <vt:lpstr>PowerPoint Presentation</vt:lpstr>
      <vt:lpstr>Storing energy with kinetic energy – flywheels</vt:lpstr>
      <vt:lpstr>PowerPoint Presentation</vt:lpstr>
      <vt:lpstr>Storing energy with electrical energy – flywheels</vt:lpstr>
      <vt:lpstr>PowerPoint Presentation</vt:lpstr>
      <vt:lpstr>PowerPoint Presentation</vt:lpstr>
      <vt:lpstr>Storing energy with chemical energy – batteries!</vt:lpstr>
      <vt:lpstr>Looking ahead: Next Week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in a Battery: Week 1</dc:title>
  <dc:creator>Kerr, Emily</dc:creator>
  <cp:lastModifiedBy>Kerr, Emily</cp:lastModifiedBy>
  <cp:revision>9</cp:revision>
  <dcterms:created xsi:type="dcterms:W3CDTF">2021-05-21T02:01:16Z</dcterms:created>
  <dcterms:modified xsi:type="dcterms:W3CDTF">2021-07-31T13:39:59Z</dcterms:modified>
</cp:coreProperties>
</file>