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6" r:id="rId27"/>
    <p:sldId id="287" r:id="rId28"/>
    <p:sldId id="284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279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E93-3A20-42BA-B352-794FB5261FBD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A509-372A-4C24-AA8A-B36EE28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Egyptian Mythology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apyrus" pitchFamily="66" charset="0"/>
              </a:rPr>
              <a:t>Creation to Contendings </a:t>
            </a:r>
            <a:endParaRPr lang="en-US" dirty="0">
              <a:solidFill>
                <a:schemeClr val="tx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Set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6" name="Content Placeholder 5" descr="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5715000" y="1143000"/>
            <a:ext cx="2590800" cy="5011152"/>
          </a:xfrm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57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600200"/>
            <a:ext cx="388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3200" dirty="0" smtClean="0">
                <a:latin typeface="Papyrus" pitchFamily="66" charset="0"/>
              </a:rPr>
              <a:t> He Whom Before the Sky Shakes</a:t>
            </a:r>
          </a:p>
          <a:p>
            <a:pPr>
              <a:buBlip>
                <a:blip r:embed="rId4"/>
              </a:buBlip>
            </a:pPr>
            <a:r>
              <a:rPr lang="en-US" sz="3200" dirty="0" smtClean="0">
                <a:latin typeface="Papyrus" pitchFamily="66" charset="0"/>
              </a:rPr>
              <a:t> God of storms, the desert, chaos, rage</a:t>
            </a:r>
          </a:p>
          <a:p>
            <a:pPr>
              <a:buBlip>
                <a:blip r:embed="rId4"/>
              </a:buBlip>
            </a:pPr>
            <a:r>
              <a:rPr lang="en-US" sz="3200" dirty="0" smtClean="0">
                <a:latin typeface="Papyrus" pitchFamily="66" charset="0"/>
              </a:rPr>
              <a:t> Vilified  after 20</a:t>
            </a:r>
            <a:r>
              <a:rPr lang="en-US" sz="3200" baseline="30000" dirty="0" smtClean="0">
                <a:latin typeface="Papyrus" pitchFamily="66" charset="0"/>
              </a:rPr>
              <a:t>th</a:t>
            </a:r>
            <a:r>
              <a:rPr lang="en-US" sz="3200" dirty="0" smtClean="0">
                <a:latin typeface="Papyrus" pitchFamily="66" charset="0"/>
              </a:rPr>
              <a:t> Dynasty, called ‘evil’</a:t>
            </a:r>
          </a:p>
          <a:p>
            <a:pPr>
              <a:buBlip>
                <a:blip r:embed="rId4"/>
              </a:buBlip>
            </a:pPr>
            <a:r>
              <a:rPr lang="en-US" sz="3200" dirty="0" smtClean="0">
                <a:latin typeface="Papyrus" pitchFamily="66" charset="0"/>
              </a:rPr>
              <a:t> Set animal- curved snout, tall squared ears, arrow-like forked tail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Aset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Isis, Great of Magic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Center of worship: Philae, </a:t>
            </a:r>
            <a:r>
              <a:rPr lang="en-US" dirty="0" err="1" smtClean="0">
                <a:latin typeface="Papyrus" pitchFamily="66" charset="0"/>
              </a:rPr>
              <a:t>Iseion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Goddess of magic, love, the dead, mother of the king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Often cited for </a:t>
            </a:r>
            <a:r>
              <a:rPr lang="en-US" dirty="0" smtClean="0">
                <a:latin typeface="Papyrus" pitchFamily="66" charset="0"/>
              </a:rPr>
              <a:t>Her </a:t>
            </a:r>
            <a:r>
              <a:rPr lang="en-US" dirty="0" smtClean="0">
                <a:latin typeface="Papyrus" pitchFamily="66" charset="0"/>
              </a:rPr>
              <a:t>extreme cleverness, used to trick other gods for </a:t>
            </a:r>
            <a:r>
              <a:rPr lang="en-US" dirty="0" smtClean="0">
                <a:latin typeface="Papyrus" pitchFamily="66" charset="0"/>
              </a:rPr>
              <a:t>Her </a:t>
            </a:r>
            <a:r>
              <a:rPr lang="en-US" dirty="0" smtClean="0">
                <a:latin typeface="Papyrus" pitchFamily="66" charset="0"/>
              </a:rPr>
              <a:t>benefit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252788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81000"/>
            <a:ext cx="114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Heru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Heru-</a:t>
            </a:r>
            <a:r>
              <a:rPr lang="en-US" dirty="0" err="1" smtClean="0">
                <a:latin typeface="Papyrus" pitchFamily="66" charset="0"/>
              </a:rPr>
              <a:t>sa</a:t>
            </a:r>
            <a:r>
              <a:rPr lang="en-US" dirty="0" smtClean="0">
                <a:latin typeface="Papyrus" pitchFamily="66" charset="0"/>
              </a:rPr>
              <a:t>-</a:t>
            </a:r>
            <a:r>
              <a:rPr lang="en-US" dirty="0" err="1" smtClean="0">
                <a:latin typeface="Papyrus" pitchFamily="66" charset="0"/>
              </a:rPr>
              <a:t>Aset</a:t>
            </a:r>
            <a:r>
              <a:rPr lang="en-US" dirty="0" smtClean="0">
                <a:latin typeface="Papyrus" pitchFamily="66" charset="0"/>
              </a:rPr>
              <a:t>, Horus the Younger, Lord of the Sky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Center of worship: </a:t>
            </a:r>
            <a:r>
              <a:rPr lang="en-US" dirty="0" err="1" smtClean="0">
                <a:latin typeface="Papyrus" pitchFamily="66" charset="0"/>
              </a:rPr>
              <a:t>Hierakonpolis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 of the sky, associated with kingship</a:t>
            </a:r>
          </a:p>
          <a:p>
            <a:pPr>
              <a:buBlip>
                <a:blip r:embed="rId2"/>
              </a:buBlip>
            </a:pP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5" descr="He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43000"/>
            <a:ext cx="2313766" cy="526732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"/>
            <a:ext cx="2362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Shu</a:t>
            </a:r>
            <a:r>
              <a:rPr lang="en-US" dirty="0" smtClean="0">
                <a:latin typeface="Papyrus" pitchFamily="66" charset="0"/>
              </a:rPr>
              <a:t> and </a:t>
            </a:r>
            <a:r>
              <a:rPr lang="en-US" dirty="0" err="1" smtClean="0">
                <a:latin typeface="Papyrus" pitchFamily="66" charset="0"/>
              </a:rPr>
              <a:t>Tefnut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 of air and goddess of moisture</a:t>
            </a:r>
          </a:p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Shu</a:t>
            </a:r>
            <a:r>
              <a:rPr lang="en-US" dirty="0" smtClean="0">
                <a:latin typeface="Papyrus" pitchFamily="66" charset="0"/>
              </a:rPr>
              <a:t>- ‘emptiness’; clouds are His bones</a:t>
            </a:r>
          </a:p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Tefnut</a:t>
            </a:r>
            <a:r>
              <a:rPr lang="en-US" dirty="0" smtClean="0">
                <a:latin typeface="Papyrus" pitchFamily="66" charset="0"/>
              </a:rPr>
              <a:t>- </a:t>
            </a:r>
            <a:r>
              <a:rPr lang="en-US" dirty="0" smtClean="0">
                <a:latin typeface="Papyrus" pitchFamily="66" charset="0"/>
              </a:rPr>
              <a:t>rules </a:t>
            </a:r>
            <a:r>
              <a:rPr lang="en-US" dirty="0" smtClean="0">
                <a:latin typeface="Papyrus" pitchFamily="66" charset="0"/>
              </a:rPr>
              <a:t>over all moisture: rain, sweat, tears, dew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Picture 3" descr="Tefnut S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3974690" cy="3733800"/>
          </a:xfrm>
          <a:prstGeom prst="rect">
            <a:avLst/>
          </a:prstGeom>
        </p:spPr>
      </p:pic>
      <p:pic>
        <p:nvPicPr>
          <p:cNvPr id="6" name="Picture 5" descr="Shu hi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000"/>
            <a:ext cx="994833" cy="762000"/>
          </a:xfrm>
          <a:prstGeom prst="rect">
            <a:avLst/>
          </a:prstGeom>
        </p:spPr>
      </p:pic>
      <p:pic>
        <p:nvPicPr>
          <p:cNvPr id="8" name="Picture 7" descr="Tefnu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57200"/>
            <a:ext cx="111442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Geb</a:t>
            </a:r>
            <a:r>
              <a:rPr lang="en-US" dirty="0" smtClean="0">
                <a:latin typeface="Papyrus" pitchFamily="66" charset="0"/>
              </a:rPr>
              <a:t> and Nut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 of earth and goddess of sky</a:t>
            </a:r>
          </a:p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Geb</a:t>
            </a:r>
            <a:r>
              <a:rPr lang="en-US" dirty="0" smtClean="0">
                <a:latin typeface="Papyrus" pitchFamily="66" charset="0"/>
              </a:rPr>
              <a:t>- His laughter </a:t>
            </a:r>
            <a:r>
              <a:rPr lang="en-US" dirty="0" smtClean="0">
                <a:latin typeface="Papyrus" pitchFamily="66" charset="0"/>
              </a:rPr>
              <a:t>causes </a:t>
            </a:r>
            <a:r>
              <a:rPr lang="en-US" dirty="0" smtClean="0">
                <a:latin typeface="Papyrus" pitchFamily="66" charset="0"/>
              </a:rPr>
              <a:t>earthquakes, the dead ‘sleep in His house (</a:t>
            </a:r>
            <a:r>
              <a:rPr lang="en-US" dirty="0" err="1" smtClean="0">
                <a:latin typeface="Papyrus" pitchFamily="66" charset="0"/>
              </a:rPr>
              <a:t>ie</a:t>
            </a:r>
            <a:r>
              <a:rPr lang="en-US" dirty="0" smtClean="0">
                <a:latin typeface="Papyrus" pitchFamily="66" charset="0"/>
              </a:rPr>
              <a:t>, are buried)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Nut- protector of the dead, gives birth to Ra each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71450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eb hi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57200"/>
            <a:ext cx="1076325" cy="609600"/>
          </a:xfrm>
          <a:prstGeom prst="rect">
            <a:avLst/>
          </a:prstGeom>
        </p:spPr>
      </p:pic>
      <p:pic>
        <p:nvPicPr>
          <p:cNvPr id="7" name="Picture 6" descr="Nut hie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81000"/>
            <a:ext cx="913350" cy="738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Heru-</a:t>
            </a:r>
            <a:r>
              <a:rPr lang="en-US" dirty="0" err="1" smtClean="0">
                <a:latin typeface="Papyrus" pitchFamily="66" charset="0"/>
              </a:rPr>
              <a:t>wer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Horus the Elder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Similar to Heru, god of the sky, associated with kingship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Said to have united Upper and Lower Egypt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5000" y="1447800"/>
            <a:ext cx="23976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eru_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57200"/>
            <a:ext cx="93345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Djehuty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Thoth, </a:t>
            </a:r>
            <a:r>
              <a:rPr lang="en-US" dirty="0" smtClean="0">
                <a:latin typeface="Papyrus" pitchFamily="66" charset="0"/>
              </a:rPr>
              <a:t>Lord of Scribes and Magicians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 of the moon, scribes, knowledge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Invented hieroglyphs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‘Peace of the gods’ is in Him, often acts as a mediator/judge between fighting gods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57800" y="1371600"/>
            <a:ext cx="3124200" cy="489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jehu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81000"/>
            <a:ext cx="861934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Khonsu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Khonsu</a:t>
            </a:r>
            <a:r>
              <a:rPr lang="en-US" dirty="0" smtClean="0">
                <a:latin typeface="Papyrus" pitchFamily="66" charset="0"/>
              </a:rPr>
              <a:t>- ‘wanderer’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 of the moon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Center of worship: Thebes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Son of </a:t>
            </a:r>
            <a:r>
              <a:rPr lang="en-US" dirty="0" err="1" smtClean="0">
                <a:latin typeface="Papyrus" pitchFamily="66" charset="0"/>
              </a:rPr>
              <a:t>Amun</a:t>
            </a:r>
            <a:r>
              <a:rPr lang="en-US" dirty="0" smtClean="0">
                <a:latin typeface="Papyrus" pitchFamily="66" charset="0"/>
              </a:rPr>
              <a:t> and </a:t>
            </a:r>
            <a:r>
              <a:rPr lang="en-US" dirty="0" err="1" smtClean="0">
                <a:latin typeface="Papyrus" pitchFamily="66" charset="0"/>
              </a:rPr>
              <a:t>Mut</a:t>
            </a:r>
            <a:r>
              <a:rPr lang="en-US" dirty="0" smtClean="0">
                <a:latin typeface="Papyrus" pitchFamily="66" charset="0"/>
              </a:rPr>
              <a:t>, often depicted as child with </a:t>
            </a:r>
            <a:r>
              <a:rPr lang="en-US" dirty="0" err="1" smtClean="0">
                <a:latin typeface="Papyrus" pitchFamily="66" charset="0"/>
              </a:rPr>
              <a:t>sidelock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Or hawk-headed</a:t>
            </a:r>
          </a:p>
          <a:p>
            <a:pPr>
              <a:buBlip>
                <a:blip r:embed="rId2"/>
              </a:buBlip>
            </a:pPr>
            <a:endParaRPr lang="en-US" dirty="0">
              <a:latin typeface="Papyrus" pitchFamily="66" charset="0"/>
            </a:endParaRPr>
          </a:p>
        </p:txBody>
      </p:sp>
      <p:pic>
        <p:nvPicPr>
          <p:cNvPr id="5" name="Picture 4" descr="Khon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19200"/>
            <a:ext cx="2362200" cy="5172701"/>
          </a:xfrm>
          <a:prstGeom prst="rect">
            <a:avLst/>
          </a:prstGeom>
        </p:spPr>
      </p:pic>
      <p:pic>
        <p:nvPicPr>
          <p:cNvPr id="6" name="Picture 5" descr="Khonsu hi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57200"/>
            <a:ext cx="1295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Nebthet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Nephtys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smtClean="0">
                <a:latin typeface="Papyrus" pitchFamily="66" charset="0"/>
              </a:rPr>
              <a:t>‘Mistress of the House’, Friend </a:t>
            </a:r>
            <a:r>
              <a:rPr lang="en-US" dirty="0" smtClean="0">
                <a:latin typeface="Papyrus" pitchFamily="66" charset="0"/>
              </a:rPr>
              <a:t>and Protector of the Dead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No temples of Her own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Funerary goddess, mourner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Mother of Yinepu by </a:t>
            </a:r>
            <a:r>
              <a:rPr lang="en-US" dirty="0" err="1" smtClean="0">
                <a:latin typeface="Papyrus" pitchFamily="66" charset="0"/>
              </a:rPr>
              <a:t>Wesir</a:t>
            </a:r>
            <a:r>
              <a:rPr lang="en-US" dirty="0" smtClean="0">
                <a:latin typeface="Papyrus" pitchFamily="66" charset="0"/>
              </a:rPr>
              <a:t>, despite being Set’s wife…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0"/>
            <a:ext cx="2831624" cy="466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bth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81000"/>
            <a:ext cx="890588" cy="795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Yinepu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Anubis, ‘Royal Child’, Foremost of the Westerns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 of mummification, guide of the dead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Weighs </a:t>
            </a:r>
            <a:r>
              <a:rPr lang="en-US" dirty="0" smtClean="0">
                <a:latin typeface="Papyrus" pitchFamily="66" charset="0"/>
              </a:rPr>
              <a:t>the </a:t>
            </a:r>
            <a:r>
              <a:rPr lang="en-US" dirty="0" smtClean="0">
                <a:latin typeface="Papyrus" pitchFamily="66" charset="0"/>
              </a:rPr>
              <a:t>deceased’s </a:t>
            </a:r>
            <a:r>
              <a:rPr lang="en-US" dirty="0" smtClean="0">
                <a:latin typeface="Papyrus" pitchFamily="66" charset="0"/>
              </a:rPr>
              <a:t>heart against </a:t>
            </a:r>
            <a:r>
              <a:rPr lang="en-US" dirty="0" err="1" smtClean="0">
                <a:latin typeface="Papyrus" pitchFamily="66" charset="0"/>
              </a:rPr>
              <a:t>Ma’at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" name="Picture 4" descr="Yine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66800"/>
            <a:ext cx="2462956" cy="5257800"/>
          </a:xfrm>
          <a:prstGeom prst="rect">
            <a:avLst/>
          </a:prstGeom>
        </p:spPr>
      </p:pic>
      <p:pic>
        <p:nvPicPr>
          <p:cNvPr id="6" name="Picture 5" descr="Yinepu hi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33400"/>
            <a:ext cx="136207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Before </a:t>
            </a:r>
            <a:r>
              <a:rPr lang="en-US" dirty="0">
                <a:latin typeface="Papyrus" pitchFamily="66" charset="0"/>
              </a:rPr>
              <a:t>W</a:t>
            </a:r>
            <a:r>
              <a:rPr lang="en-US" dirty="0" smtClean="0">
                <a:latin typeface="Papyrus" pitchFamily="66" charset="0"/>
              </a:rPr>
              <a:t>e Begin…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Important concepts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Polyvalent logic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Netjer</a:t>
            </a:r>
          </a:p>
          <a:p>
            <a:pPr lvl="1"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Ma’at</a:t>
            </a:r>
            <a:endParaRPr lang="en-US" dirty="0" smtClean="0">
              <a:latin typeface="Papyru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Isfet</a:t>
            </a:r>
            <a:endParaRPr lang="en-US" dirty="0" smtClean="0">
              <a:latin typeface="Papyru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Nun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Nit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Neith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One of the most ancient </a:t>
            </a:r>
            <a:r>
              <a:rPr lang="en-US" dirty="0" err="1" smtClean="0">
                <a:latin typeface="Papyrus" pitchFamily="66" charset="0"/>
              </a:rPr>
              <a:t>dieties</a:t>
            </a:r>
            <a:r>
              <a:rPr lang="en-US" dirty="0" smtClean="0">
                <a:latin typeface="Papyrus" pitchFamily="66" charset="0"/>
              </a:rPr>
              <a:t>, worshipped since the 1</a:t>
            </a:r>
            <a:r>
              <a:rPr lang="en-US" baseline="30000" dirty="0" smtClean="0">
                <a:latin typeface="Papyrus" pitchFamily="66" charset="0"/>
              </a:rPr>
              <a:t>st</a:t>
            </a:r>
            <a:r>
              <a:rPr lang="en-US" dirty="0" smtClean="0">
                <a:latin typeface="Papyrus" pitchFamily="66" charset="0"/>
              </a:rPr>
              <a:t> dynasty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Warrior/mother/ funerary goddess, </a:t>
            </a:r>
            <a:r>
              <a:rPr lang="en-US" dirty="0" err="1" smtClean="0">
                <a:latin typeface="Papyrus" pitchFamily="66" charset="0"/>
              </a:rPr>
              <a:t>creatrix</a:t>
            </a:r>
            <a:r>
              <a:rPr lang="en-US" dirty="0" smtClean="0">
                <a:latin typeface="Papyrus" pitchFamily="66" charset="0"/>
              </a:rPr>
              <a:t>; goddess of Lower Egypt</a:t>
            </a:r>
          </a:p>
          <a:p>
            <a:pPr>
              <a:buBlip>
                <a:blip r:embed="rId2"/>
              </a:buBlip>
            </a:pPr>
            <a:endParaRPr lang="en-US" dirty="0">
              <a:latin typeface="Papyrus" pitchFamily="66" charset="0"/>
            </a:endParaRPr>
          </a:p>
        </p:txBody>
      </p:sp>
      <p:pic>
        <p:nvPicPr>
          <p:cNvPr id="4" name="Picture 3" descr="N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43600" y="1524000"/>
            <a:ext cx="2271713" cy="47528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3400"/>
            <a:ext cx="130713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Hethert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Hathor</a:t>
            </a:r>
            <a:r>
              <a:rPr lang="en-US" dirty="0" smtClean="0">
                <a:latin typeface="Papyrus" pitchFamily="66" charset="0"/>
              </a:rPr>
              <a:t>, ‘House of Heru’; wife of Heru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Center of worship: </a:t>
            </a:r>
            <a:r>
              <a:rPr lang="en-US" dirty="0" err="1" smtClean="0">
                <a:latin typeface="Papyrus" pitchFamily="66" charset="0"/>
              </a:rPr>
              <a:t>Dendera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Goddess of magic, women, love, the arts, happiness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‘Eye of Ra’, His daughter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3295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5720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Sekhmet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‘Powerful One’, Lady of Slaughter, Mistress of Life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Goddess of plague/healing, warrior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Was once ordered to punish humans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‘Eye of Ra’, His daughter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6" name="Picture 5" descr="Sekhm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95400"/>
            <a:ext cx="2226415" cy="4832053"/>
          </a:xfrm>
          <a:prstGeom prst="rect">
            <a:avLst/>
          </a:prstGeom>
        </p:spPr>
      </p:pic>
      <p:pic>
        <p:nvPicPr>
          <p:cNvPr id="7" name="Picture 6" descr="Sekhmet hi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1000"/>
            <a:ext cx="95334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Ra’s Children: </a:t>
            </a:r>
            <a:r>
              <a:rPr lang="en-US" dirty="0" err="1" smtClean="0">
                <a:latin typeface="Papyrus" pitchFamily="66" charset="0"/>
              </a:rPr>
              <a:t>Shu</a:t>
            </a:r>
            <a:r>
              <a:rPr lang="en-US" dirty="0" smtClean="0">
                <a:latin typeface="Papyrus" pitchFamily="66" charset="0"/>
              </a:rPr>
              <a:t> and </a:t>
            </a:r>
            <a:r>
              <a:rPr lang="en-US" dirty="0" err="1" smtClean="0">
                <a:latin typeface="Papyrus" pitchFamily="66" charset="0"/>
              </a:rPr>
              <a:t>Tefnut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6" name="Content Placeholder 5" descr="Netjeru_She's Hot 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362200"/>
            <a:ext cx="8186465" cy="2633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Shu</a:t>
            </a:r>
            <a:r>
              <a:rPr lang="en-US" dirty="0" smtClean="0">
                <a:latin typeface="Papyrus" pitchFamily="66" charset="0"/>
              </a:rPr>
              <a:t> and </a:t>
            </a:r>
            <a:r>
              <a:rPr lang="en-US" dirty="0" err="1" smtClean="0">
                <a:latin typeface="Papyrus" pitchFamily="66" charset="0"/>
              </a:rPr>
              <a:t>Tefnut’s</a:t>
            </a:r>
            <a:r>
              <a:rPr lang="en-US" dirty="0" smtClean="0">
                <a:latin typeface="Papyrus" pitchFamily="66" charset="0"/>
              </a:rPr>
              <a:t> Children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486400" cy="424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The Separation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718" y="1600200"/>
            <a:ext cx="55285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Curses Indeed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ur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47800"/>
            <a:ext cx="6087442" cy="4697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Games are Serious Business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5 Day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24000"/>
            <a:ext cx="5989122" cy="4611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One Big Happy Family!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Family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73319"/>
            <a:ext cx="6477000" cy="4328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Couples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She's H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6663766" cy="2210149"/>
          </a:xfrm>
        </p:spPr>
      </p:pic>
      <p:pic>
        <p:nvPicPr>
          <p:cNvPr id="5" name="Picture 4" descr="Netjeru_She's Also 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038600"/>
            <a:ext cx="676469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Polyvalent Logic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re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5400"/>
            <a:ext cx="6705600" cy="5208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Aset’s</a:t>
            </a:r>
            <a:r>
              <a:rPr lang="en-US" dirty="0" smtClean="0">
                <a:latin typeface="Papyrus" pitchFamily="66" charset="0"/>
              </a:rPr>
              <a:t> a Clever Girl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Ra's Secret N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24000"/>
            <a:ext cx="6096000" cy="4693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The Accident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The Accid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79330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Wait, What?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Expec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859" y="1371600"/>
            <a:ext cx="7008961" cy="495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Kids Ask the </a:t>
            </a:r>
            <a:r>
              <a:rPr lang="en-US" dirty="0" err="1" smtClean="0">
                <a:latin typeface="Papyrus" pitchFamily="66" charset="0"/>
              </a:rPr>
              <a:t>Darnest</a:t>
            </a:r>
            <a:r>
              <a:rPr lang="en-US" dirty="0" smtClean="0">
                <a:latin typeface="Papyrus" pitchFamily="66" charset="0"/>
              </a:rPr>
              <a:t> Things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Mom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673103" cy="472678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The Beginning of the End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600200"/>
            <a:ext cx="6136105" cy="48577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God to God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86000"/>
            <a:ext cx="7801429" cy="3276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Deal? No? Darn…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524000"/>
            <a:ext cx="6020803" cy="476646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She Did What?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177796"/>
            <a:ext cx="7696200" cy="323240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Exiled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3600"/>
            <a:ext cx="7530354" cy="32004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Aset’s</a:t>
            </a:r>
            <a:r>
              <a:rPr lang="en-US" dirty="0" smtClean="0">
                <a:latin typeface="Papyrus" pitchFamily="66" charset="0"/>
              </a:rPr>
              <a:t> Still Clever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76400"/>
            <a:ext cx="5907505" cy="46767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Netjer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Translated as ‘god’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Can be feminine ‘</a:t>
            </a:r>
            <a:r>
              <a:rPr lang="en-US" dirty="0" err="1" smtClean="0">
                <a:latin typeface="Papyrus" pitchFamily="66" charset="0"/>
              </a:rPr>
              <a:t>netjert</a:t>
            </a:r>
            <a:r>
              <a:rPr lang="en-US" dirty="0" smtClean="0">
                <a:latin typeface="Papyrus" pitchFamily="66" charset="0"/>
              </a:rPr>
              <a:t>’ or plural ‘</a:t>
            </a:r>
            <a:r>
              <a:rPr lang="en-US" dirty="0" err="1" smtClean="0">
                <a:latin typeface="Papyrus" pitchFamily="66" charset="0"/>
              </a:rPr>
              <a:t>netjeru</a:t>
            </a:r>
            <a:r>
              <a:rPr lang="en-US" dirty="0" smtClean="0">
                <a:latin typeface="Papyrus" pitchFamily="66" charset="0"/>
              </a:rPr>
              <a:t>’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Monolarty: “One godhead, many gods and goddesses”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Individual gods- Names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Syncretized Names: </a:t>
            </a:r>
            <a:r>
              <a:rPr lang="en-US" dirty="0" err="1" smtClean="0">
                <a:latin typeface="Papyrus" pitchFamily="66" charset="0"/>
              </a:rPr>
              <a:t>Amun</a:t>
            </a:r>
            <a:r>
              <a:rPr lang="en-US" dirty="0" smtClean="0">
                <a:latin typeface="Papyrus" pitchFamily="66" charset="0"/>
              </a:rPr>
              <a:t>-Ra, </a:t>
            </a:r>
            <a:r>
              <a:rPr lang="en-US" dirty="0" err="1" smtClean="0">
                <a:latin typeface="Papyrus" pitchFamily="66" charset="0"/>
              </a:rPr>
              <a:t>Sekhmet-Mut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Aset-Serqet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And More Clever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V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86000"/>
            <a:ext cx="7572450" cy="318042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And Most Clever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V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09800"/>
            <a:ext cx="7033846" cy="33528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Unhelpful Help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I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6324600" cy="398449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Awkward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7467600" cy="344754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Inherited Craftiness 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X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401983" cy="3886041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Not Amused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X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7395029" cy="388239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All’s Well That Ends Well?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Content Placeholder 3" descr="Netjeru_Contendings X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7772400" cy="408051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Books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i="1" dirty="0" smtClean="0">
                <a:latin typeface="Papyrus" pitchFamily="66" charset="0"/>
              </a:rPr>
              <a:t>Conceptions of God in Ancient Egypt: The One and the Many</a:t>
            </a:r>
            <a:r>
              <a:rPr lang="en-US" dirty="0" smtClean="0">
                <a:latin typeface="Papyrus" pitchFamily="66" charset="0"/>
              </a:rPr>
              <a:t>, Erik </a:t>
            </a:r>
            <a:r>
              <a:rPr lang="en-US" dirty="0" err="1" smtClean="0">
                <a:latin typeface="Papyrus" pitchFamily="66" charset="0"/>
              </a:rPr>
              <a:t>Hornung</a:t>
            </a:r>
            <a:endParaRPr lang="en-US" i="1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endParaRPr lang="en-US" i="1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i="1" dirty="0" smtClean="0">
                <a:latin typeface="Papyrus" pitchFamily="66" charset="0"/>
              </a:rPr>
              <a:t>Egyptian Gods and Goddess</a:t>
            </a:r>
            <a:r>
              <a:rPr lang="en-US" dirty="0" smtClean="0">
                <a:latin typeface="Papyrus" pitchFamily="66" charset="0"/>
              </a:rPr>
              <a:t>, George Hart</a:t>
            </a:r>
          </a:p>
          <a:p>
            <a:pPr>
              <a:buNone/>
            </a:pPr>
            <a:endParaRPr lang="en-US" i="1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i="1" dirty="0" smtClean="0">
                <a:latin typeface="Papyrus" pitchFamily="66" charset="0"/>
              </a:rPr>
              <a:t>The Complete Gods and Goddess of Ancient Egypt</a:t>
            </a:r>
            <a:r>
              <a:rPr lang="en-US" dirty="0" smtClean="0">
                <a:latin typeface="Papyrus" pitchFamily="66" charset="0"/>
              </a:rPr>
              <a:t>, Richard H. Wilkinson</a:t>
            </a:r>
          </a:p>
          <a:p>
            <a:pPr>
              <a:buBlip>
                <a:blip r:embed="rId2"/>
              </a:buBlip>
            </a:pPr>
            <a:endParaRPr lang="en-US" i="1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i="1" dirty="0" smtClean="0">
                <a:latin typeface="Papyrus" pitchFamily="66" charset="0"/>
              </a:rPr>
              <a:t>The Egyptian Book of the Dead: The Book of Going Forth by Day, </a:t>
            </a:r>
            <a:r>
              <a:rPr lang="en-US" dirty="0" smtClean="0">
                <a:latin typeface="Papyrus" pitchFamily="66" charset="0"/>
              </a:rPr>
              <a:t>Raymond Faulkner</a:t>
            </a:r>
          </a:p>
          <a:p>
            <a:pPr>
              <a:buNone/>
            </a:pPr>
            <a:endParaRPr lang="en-US" i="1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i="1" dirty="0" smtClean="0">
                <a:latin typeface="Papyrus" pitchFamily="66" charset="0"/>
              </a:rPr>
              <a:t>Daily Life of the Egyptian Gods, </a:t>
            </a:r>
            <a:r>
              <a:rPr lang="en-US" dirty="0" err="1" smtClean="0">
                <a:latin typeface="Papyrus" pitchFamily="66" charset="0"/>
              </a:rPr>
              <a:t>Dimitri</a:t>
            </a:r>
            <a:r>
              <a:rPr lang="en-US" dirty="0" smtClean="0">
                <a:latin typeface="Papyrus" pitchFamily="66" charset="0"/>
              </a:rPr>
              <a:t> Meeks</a:t>
            </a:r>
            <a:endParaRPr lang="en-US" i="1" dirty="0" smtClean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Thanks to: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Jade, for convincing me to do this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Josh </a:t>
            </a:r>
            <a:r>
              <a:rPr lang="en-US" dirty="0" err="1" smtClean="0">
                <a:latin typeface="Papyrus" pitchFamily="66" charset="0"/>
              </a:rPr>
              <a:t>Shaine</a:t>
            </a:r>
            <a:r>
              <a:rPr lang="en-US" dirty="0" smtClean="0">
                <a:latin typeface="Papyrus" pitchFamily="66" charset="0"/>
              </a:rPr>
              <a:t>, for helping with logistics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Jenny </a:t>
            </a:r>
            <a:r>
              <a:rPr lang="en-US" dirty="0" err="1" smtClean="0">
                <a:latin typeface="Papyrus" pitchFamily="66" charset="0"/>
              </a:rPr>
              <a:t>Mattiasson</a:t>
            </a:r>
            <a:r>
              <a:rPr lang="en-US" dirty="0" smtClean="0">
                <a:latin typeface="Papyrus" pitchFamily="66" charset="0"/>
              </a:rPr>
              <a:t> (</a:t>
            </a:r>
            <a:r>
              <a:rPr lang="en-US" dirty="0" err="1" smtClean="0">
                <a:latin typeface="Papyrus" pitchFamily="66" charset="0"/>
              </a:rPr>
              <a:t>Temwa</a:t>
            </a:r>
            <a:r>
              <a:rPr lang="en-US" dirty="0" smtClean="0">
                <a:latin typeface="Papyrus" pitchFamily="66" charset="0"/>
              </a:rPr>
              <a:t>), for letting me use her adorable comic strips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And you, wonderful students, for coming! Without your interest, the myths of Egypt would remain unknown~</a:t>
            </a:r>
          </a:p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Senebty</a:t>
            </a:r>
            <a:r>
              <a:rPr lang="en-US" dirty="0" smtClean="0">
                <a:latin typeface="Papyrus" pitchFamily="66" charset="0"/>
              </a:rPr>
              <a:t>!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Ma’at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Order/truth/balance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“perfect state of things towards which one should strive and which is in harmony with </a:t>
            </a:r>
            <a:r>
              <a:rPr lang="en-US" dirty="0" err="1" smtClean="0">
                <a:latin typeface="Papyrus" pitchFamily="66" charset="0"/>
              </a:rPr>
              <a:t>Netjer’s</a:t>
            </a:r>
            <a:r>
              <a:rPr lang="en-US" dirty="0" smtClean="0">
                <a:latin typeface="Papyrus" pitchFamily="66" charset="0"/>
              </a:rPr>
              <a:t> intentions” </a:t>
            </a:r>
            <a:r>
              <a:rPr lang="en-US" sz="1300" dirty="0" smtClean="0">
                <a:latin typeface="Papyrus" pitchFamily="66" charset="0"/>
              </a:rPr>
              <a:t>(</a:t>
            </a:r>
            <a:r>
              <a:rPr lang="en-US" sz="1300" dirty="0" err="1" smtClean="0">
                <a:latin typeface="Papyrus" pitchFamily="66" charset="0"/>
              </a:rPr>
              <a:t>Hornung</a:t>
            </a:r>
            <a:r>
              <a:rPr lang="en-US" sz="1300" dirty="0" smtClean="0">
                <a:latin typeface="Papyrus" pitchFamily="66" charset="0"/>
              </a:rPr>
              <a:t> 1982: 214, 215)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Can </a:t>
            </a:r>
            <a:r>
              <a:rPr lang="en-US" dirty="0" smtClean="0">
                <a:latin typeface="Papyrus" pitchFamily="66" charset="0"/>
              </a:rPr>
              <a:t>be offered to Netjer, symbolizes partnership of Netjer and man as they work towards ‘maintaining their existence… building a living order that allows space for creative breath</a:t>
            </a:r>
            <a:r>
              <a:rPr lang="en-US" dirty="0" smtClean="0">
                <a:latin typeface="Papyrus" pitchFamily="66" charset="0"/>
              </a:rPr>
              <a:t>’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Constantly being disturbed, must constantly be maintained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Papyru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Isfet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Disorder/chaos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Acts of </a:t>
            </a:r>
            <a:r>
              <a:rPr lang="en-US" dirty="0" err="1" smtClean="0">
                <a:latin typeface="Papyrus" pitchFamily="66" charset="0"/>
              </a:rPr>
              <a:t>uncreation</a:t>
            </a:r>
            <a:endParaRPr lang="en-US" dirty="0" smtClean="0">
              <a:latin typeface="Papyru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Gereg</a:t>
            </a:r>
            <a:r>
              <a:rPr lang="en-US" dirty="0" smtClean="0">
                <a:latin typeface="Papyrus" pitchFamily="66" charset="0"/>
              </a:rPr>
              <a:t>- lying</a:t>
            </a:r>
          </a:p>
          <a:p>
            <a:pPr lvl="1"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Binet</a:t>
            </a:r>
            <a:r>
              <a:rPr lang="en-US" dirty="0" smtClean="0">
                <a:latin typeface="Papyrus" pitchFamily="66" charset="0"/>
              </a:rPr>
              <a:t>- oppression</a:t>
            </a:r>
          </a:p>
          <a:p>
            <a:pPr>
              <a:buBlip>
                <a:blip r:embed="rId2"/>
              </a:buBlip>
            </a:pPr>
            <a:r>
              <a:rPr lang="en-US" dirty="0" err="1" smtClean="0">
                <a:latin typeface="Papyrus" pitchFamily="66" charset="0"/>
              </a:rPr>
              <a:t>Apep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42 Purifications 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Do not steal, do not distort speech, do not murder, do not have sex with another’s spouse, do not damage myself with lies, do not argue without reason</a:t>
            </a:r>
          </a:p>
        </p:txBody>
      </p:sp>
      <p:pic>
        <p:nvPicPr>
          <p:cNvPr id="4" name="Picture 3" descr="Apep_D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394447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Nun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Primordial watery abyss, from which all gods originated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Possesses healing and dissolving powers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The timeless nonexistent returned to the world when the Nile flooded “The earth is Nun”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Every night darkness returns, “obliterates faces” and dissolves the outlines the existent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Sleeper, who live ‘as if dead’ dwell in Nun, where dreams come from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Groundwater was considered to be a part of Nun</a:t>
            </a:r>
          </a:p>
          <a:p>
            <a:pPr>
              <a:buBlip>
                <a:blip r:embed="rId2"/>
              </a:buBlip>
            </a:pP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Ra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00" y="884831"/>
            <a:ext cx="2600325" cy="561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latin typeface="Papyrus" pitchFamily="66" charset="0"/>
              </a:rPr>
              <a:t>Lord of All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Papyrus" pitchFamily="66" charset="0"/>
              </a:rPr>
              <a:t>Center of worship at </a:t>
            </a:r>
            <a:r>
              <a:rPr lang="en-US" dirty="0" err="1" smtClean="0">
                <a:latin typeface="Papyrus" pitchFamily="66" charset="0"/>
              </a:rPr>
              <a:t>Iunu</a:t>
            </a:r>
            <a:r>
              <a:rPr lang="en-US" dirty="0" smtClean="0">
                <a:latin typeface="Papyrus" pitchFamily="66" charset="0"/>
              </a:rPr>
              <a:t> (Heliopolis)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Papyrus" pitchFamily="66" charset="0"/>
              </a:rPr>
              <a:t>Appears in all three realms: earth, heavens, underworld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Papyrus" pitchFamily="66" charset="0"/>
              </a:rPr>
              <a:t>Kings were called ‘sons of Ra’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81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apyrus" pitchFamily="66" charset="0"/>
              </a:rPr>
              <a:t>Wesir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Osiris, Ruler of Eternity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Center of worship at Abydos, </a:t>
            </a:r>
            <a:r>
              <a:rPr lang="en-US" dirty="0" err="1" smtClean="0">
                <a:latin typeface="Papyrus" pitchFamily="66" charset="0"/>
              </a:rPr>
              <a:t>Busiris</a:t>
            </a:r>
            <a:endParaRPr lang="en-US" dirty="0" smtClean="0">
              <a:latin typeface="Papyru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Originally a fertility god associated with Nile flood/harvest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Papyrus" pitchFamily="66" charset="0"/>
              </a:rPr>
              <a:t>Represented  physical salvation</a:t>
            </a:r>
          </a:p>
          <a:p>
            <a:pPr>
              <a:buBlip>
                <a:blip r:embed="rId2"/>
              </a:buBlip>
            </a:pPr>
            <a:endParaRPr lang="en-US" dirty="0">
              <a:latin typeface="Papyru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02665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913</Words>
  <Application>Microsoft Office PowerPoint</Application>
  <PresentationFormat>On-screen Show (4:3)</PresentationFormat>
  <Paragraphs>147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Egyptian Mythology</vt:lpstr>
      <vt:lpstr>Before We Begin…</vt:lpstr>
      <vt:lpstr>Polyvalent Logic</vt:lpstr>
      <vt:lpstr>Netjer</vt:lpstr>
      <vt:lpstr>Ma’at</vt:lpstr>
      <vt:lpstr>Isfet</vt:lpstr>
      <vt:lpstr>Nun</vt:lpstr>
      <vt:lpstr>Ra</vt:lpstr>
      <vt:lpstr>Wesir</vt:lpstr>
      <vt:lpstr>Set</vt:lpstr>
      <vt:lpstr>Aset</vt:lpstr>
      <vt:lpstr>Heru</vt:lpstr>
      <vt:lpstr>Shu and Tefnut</vt:lpstr>
      <vt:lpstr>Geb and Nut</vt:lpstr>
      <vt:lpstr>Heru-wer</vt:lpstr>
      <vt:lpstr>Djehuty</vt:lpstr>
      <vt:lpstr>Khonsu</vt:lpstr>
      <vt:lpstr>Nebthet</vt:lpstr>
      <vt:lpstr>Yinepu</vt:lpstr>
      <vt:lpstr>Nit</vt:lpstr>
      <vt:lpstr>Hethert</vt:lpstr>
      <vt:lpstr>Sekhmet</vt:lpstr>
      <vt:lpstr>Ra’s Children: Shu and Tefnut</vt:lpstr>
      <vt:lpstr>Shu and Tefnut’s Children</vt:lpstr>
      <vt:lpstr>The Separation</vt:lpstr>
      <vt:lpstr>Curses Indeed</vt:lpstr>
      <vt:lpstr>Games are Serious Business</vt:lpstr>
      <vt:lpstr>One Big Happy Family!</vt:lpstr>
      <vt:lpstr>Couples</vt:lpstr>
      <vt:lpstr>Aset’s a Clever Girl</vt:lpstr>
      <vt:lpstr>The Accident</vt:lpstr>
      <vt:lpstr>Wait, What?</vt:lpstr>
      <vt:lpstr>Kids Ask the Darnest Things</vt:lpstr>
      <vt:lpstr>The Beginning of the End</vt:lpstr>
      <vt:lpstr>God to God</vt:lpstr>
      <vt:lpstr>Deal? No? Darn…</vt:lpstr>
      <vt:lpstr>She Did What?</vt:lpstr>
      <vt:lpstr>Exiled</vt:lpstr>
      <vt:lpstr>Aset’s Still Clever</vt:lpstr>
      <vt:lpstr>And More Clever</vt:lpstr>
      <vt:lpstr>And Most Clever</vt:lpstr>
      <vt:lpstr>Unhelpful Help</vt:lpstr>
      <vt:lpstr>Awkward</vt:lpstr>
      <vt:lpstr>Inherited Craftiness </vt:lpstr>
      <vt:lpstr>Not Amused</vt:lpstr>
      <vt:lpstr>All’s Well That Ends Well?</vt:lpstr>
      <vt:lpstr>Books</vt:lpstr>
      <vt:lpstr>Thanks to: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Mythology</dc:title>
  <dc:creator>Raisa E. Lardie</dc:creator>
  <cp:lastModifiedBy>Raisa E. Lardie</cp:lastModifiedBy>
  <cp:revision>129</cp:revision>
  <dcterms:created xsi:type="dcterms:W3CDTF">2009-11-05T21:45:27Z</dcterms:created>
  <dcterms:modified xsi:type="dcterms:W3CDTF">2009-11-21T03:47:41Z</dcterms:modified>
</cp:coreProperties>
</file>