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7" r:id="rId3"/>
    <p:sldId id="310" r:id="rId4"/>
    <p:sldId id="258" r:id="rId5"/>
    <p:sldId id="259" r:id="rId6"/>
    <p:sldId id="260" r:id="rId7"/>
    <p:sldId id="277" r:id="rId8"/>
    <p:sldId id="276" r:id="rId9"/>
    <p:sldId id="278" r:id="rId10"/>
    <p:sldId id="288" r:id="rId11"/>
    <p:sldId id="261" r:id="rId12"/>
    <p:sldId id="279" r:id="rId13"/>
    <p:sldId id="283" r:id="rId14"/>
    <p:sldId id="284" r:id="rId15"/>
    <p:sldId id="285" r:id="rId16"/>
    <p:sldId id="286" r:id="rId17"/>
    <p:sldId id="262" r:id="rId18"/>
    <p:sldId id="287" r:id="rId19"/>
    <p:sldId id="289" r:id="rId20"/>
    <p:sldId id="311" r:id="rId21"/>
    <p:sldId id="290" r:id="rId22"/>
    <p:sldId id="263" r:id="rId23"/>
    <p:sldId id="266" r:id="rId24"/>
    <p:sldId id="269" r:id="rId25"/>
    <p:sldId id="291" r:id="rId26"/>
    <p:sldId id="268" r:id="rId27"/>
    <p:sldId id="270" r:id="rId28"/>
    <p:sldId id="292" r:id="rId29"/>
    <p:sldId id="271" r:id="rId30"/>
    <p:sldId id="293" r:id="rId31"/>
    <p:sldId id="294" r:id="rId32"/>
    <p:sldId id="272" r:id="rId33"/>
    <p:sldId id="295" r:id="rId34"/>
    <p:sldId id="296" r:id="rId35"/>
    <p:sldId id="297" r:id="rId36"/>
    <p:sldId id="300" r:id="rId37"/>
    <p:sldId id="302" r:id="rId38"/>
    <p:sldId id="301" r:id="rId39"/>
    <p:sldId id="303" r:id="rId40"/>
    <p:sldId id="304" r:id="rId41"/>
    <p:sldId id="305" r:id="rId42"/>
    <p:sldId id="274" r:id="rId43"/>
    <p:sldId id="307" r:id="rId44"/>
    <p:sldId id="308" r:id="rId45"/>
    <p:sldId id="309" r:id="rId46"/>
    <p:sldId id="2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8"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BA919A5-ABE6-4C18-984D-C4FC30608CF4}" type="datetimeFigureOut">
              <a:rPr lang="en-US" smtClean="0"/>
              <a:pPr/>
              <a:t>10/9/2010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14BB33D-46A8-477F-B330-895051DD62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A919A5-ABE6-4C18-984D-C4FC30608CF4}"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A919A5-ABE6-4C18-984D-C4FC30608CF4}"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A919A5-ABE6-4C18-984D-C4FC30608CF4}"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A919A5-ABE6-4C18-984D-C4FC30608CF4}"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BB33D-46A8-477F-B330-895051DD62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A919A5-ABE6-4C18-984D-C4FC30608CF4}"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A919A5-ABE6-4C18-984D-C4FC30608CF4}" type="datetimeFigureOut">
              <a:rPr lang="en-US" smtClean="0"/>
              <a:pPr/>
              <a:t>10/9/2010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A919A5-ABE6-4C18-984D-C4FC30608CF4}" type="datetimeFigureOut">
              <a:rPr lang="en-US" smtClean="0"/>
              <a:pPr/>
              <a:t>10/9/2010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19A5-ABE6-4C18-984D-C4FC30608CF4}" type="datetimeFigureOut">
              <a:rPr lang="en-US" smtClean="0"/>
              <a:pPr/>
              <a:t>10/9/2010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A919A5-ABE6-4C18-984D-C4FC30608CF4}"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BB33D-46A8-477F-B330-895051DD62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A919A5-ABE6-4C18-984D-C4FC30608CF4}"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14BB33D-46A8-477F-B330-895051DD62D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A919A5-ABE6-4C18-984D-C4FC30608CF4}" type="datetimeFigureOut">
              <a:rPr lang="en-US" smtClean="0"/>
              <a:pPr/>
              <a:t>10/9/2010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4BB33D-46A8-477F-B330-895051DD62D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arknotes.com/biology/" TargetMode="External"/><Relationship Id="rId2" Type="http://schemas.openxmlformats.org/officeDocument/2006/relationships/hyperlink" Target="http://exploringorigins.org/" TargetMode="External"/><Relationship Id="rId1" Type="http://schemas.openxmlformats.org/officeDocument/2006/relationships/slideLayout" Target="../slideLayouts/slideLayout2.xml"/><Relationship Id="rId4" Type="http://schemas.openxmlformats.org/officeDocument/2006/relationships/hyperlink" Target="http://en.wikipedia.org/wiki/DNA_methylation"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dIZpb93NYl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WsofH466lqk"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www.youtube.com/watch?v=41_Ne5mS2l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YjWuVrzvZY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user/ndsuvirtualcell#p/u/9/FVuAwBGw_pQ"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5bLEDd-PSTQ&amp;feature=related"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hyperlink" Target="http://www.youtube.com/watch?v=41_Ne5mS2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u9dhO0iCLw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ygpqVr7_x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oBwtxdI1zvk" TargetMode="Externa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Mitosis" TargetMode="External"/><Relationship Id="rId3" Type="http://schemas.openxmlformats.org/officeDocument/2006/relationships/hyperlink" Target="http://en.wikipedia.org/wiki/Phenotype" TargetMode="External"/><Relationship Id="rId7" Type="http://schemas.openxmlformats.org/officeDocument/2006/relationships/hyperlink" Target="http://en.wikipedia.org/wiki/Cell_(biology)" TargetMode="External"/><Relationship Id="rId2" Type="http://schemas.openxmlformats.org/officeDocument/2006/relationships/hyperlink" Target="http://en.wikipedia.org/wiki/Heredity" TargetMode="External"/><Relationship Id="rId1" Type="http://schemas.openxmlformats.org/officeDocument/2006/relationships/slideLayout" Target="../slideLayouts/slideLayout2.xml"/><Relationship Id="rId6" Type="http://schemas.openxmlformats.org/officeDocument/2006/relationships/hyperlink" Target="http://en.wikipedia.org/wiki/Genetics" TargetMode="External"/><Relationship Id="rId5" Type="http://schemas.openxmlformats.org/officeDocument/2006/relationships/hyperlink" Target="http://en.wikipedia.org/wiki/DNA" TargetMode="External"/><Relationship Id="rId10" Type="http://schemas.openxmlformats.org/officeDocument/2006/relationships/hyperlink" Target="http://en.wikipedia.org/wiki/Epigenetics" TargetMode="External"/><Relationship Id="rId4" Type="http://schemas.openxmlformats.org/officeDocument/2006/relationships/hyperlink" Target="http://en.wikipedia.org/wiki/Gene_expression" TargetMode="External"/><Relationship Id="rId9" Type="http://schemas.openxmlformats.org/officeDocument/2006/relationships/hyperlink" Target="http://en.wikipedia.org/wiki/Epigenetics#cite_note-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E8NHcQesYl8&amp;feature=related" TargetMode="External"/><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hyperlink" Target="http://www.youtube.com/watch?v=eYrQ0EhVCY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n_VDMKpxaXw"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p53.free.f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eV62zrm2P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mtLXpgjHL0&amp;feature=related"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youtube.com/watch?v=4jtmOZaIvS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fontScale="90000"/>
          </a:bodyPr>
          <a:lstStyle/>
          <a:p>
            <a:r>
              <a:rPr lang="en-US" dirty="0" smtClean="0"/>
              <a:t>Last Week’s Reading Assignments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Macromolecules, Cellular Components and RNA World Hypothesis, Read </a:t>
            </a:r>
            <a:r>
              <a:rPr lang="en-US" dirty="0" smtClean="0">
                <a:hlinkClick r:id="rId2"/>
              </a:rPr>
              <a:t>http://exploringorigins.org/</a:t>
            </a:r>
            <a:endParaRPr lang="en-US" dirty="0" smtClean="0"/>
          </a:p>
          <a:p>
            <a:r>
              <a:rPr lang="en-US" dirty="0" smtClean="0"/>
              <a:t>Preview: Central Dogma- Replication, Transcription and Translation. Structure of DNA, RNA and Protein</a:t>
            </a:r>
          </a:p>
          <a:p>
            <a:r>
              <a:rPr lang="en-US" dirty="0" smtClean="0"/>
              <a:t>The Lac </a:t>
            </a:r>
            <a:r>
              <a:rPr lang="en-US" dirty="0" err="1" smtClean="0"/>
              <a:t>Operon</a:t>
            </a:r>
            <a:r>
              <a:rPr lang="en-US" dirty="0" smtClean="0"/>
              <a:t>, Transcription factors. </a:t>
            </a:r>
          </a:p>
          <a:p>
            <a:r>
              <a:rPr lang="en-US" dirty="0" smtClean="0"/>
              <a:t>DNA wrapping, </a:t>
            </a:r>
            <a:r>
              <a:rPr lang="en-US" dirty="0" err="1" smtClean="0"/>
              <a:t>histone</a:t>
            </a:r>
            <a:r>
              <a:rPr lang="en-US" dirty="0" smtClean="0"/>
              <a:t> protein, DNA </a:t>
            </a:r>
            <a:r>
              <a:rPr lang="en-US" dirty="0" err="1" smtClean="0"/>
              <a:t>methylation</a:t>
            </a:r>
            <a:r>
              <a:rPr lang="en-US" dirty="0" smtClean="0"/>
              <a:t>, DNA </a:t>
            </a:r>
            <a:r>
              <a:rPr lang="en-US" dirty="0" err="1" smtClean="0"/>
              <a:t>acetylation</a:t>
            </a:r>
            <a:endParaRPr lang="en-US" dirty="0" smtClean="0"/>
          </a:p>
          <a:p>
            <a:r>
              <a:rPr lang="en-US" dirty="0" smtClean="0"/>
              <a:t>What is mutation and what causes it? How does the cell try to fix this? </a:t>
            </a:r>
          </a:p>
          <a:p>
            <a:r>
              <a:rPr lang="en-US" dirty="0" smtClean="0">
                <a:hlinkClick r:id="rId3"/>
              </a:rPr>
              <a:t>http://www.sparknotes.com/biology/</a:t>
            </a:r>
            <a:endParaRPr lang="en-US" dirty="0" smtClean="0"/>
          </a:p>
          <a:p>
            <a:r>
              <a:rPr lang="en-US" dirty="0" smtClean="0">
                <a:hlinkClick r:id="rId4"/>
              </a:rPr>
              <a:t>http://en.wikipedia.org/wiki/DNA_methylation</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 Song!</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http://www.youtube.com/watch?v=dIZpb93NYlw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pic>
        <p:nvPicPr>
          <p:cNvPr id="13314" name="Picture 2" descr="http://www.scientificpsychic.com/fitness/transcription.gif"/>
          <p:cNvPicPr>
            <a:picLocks noChangeAspect="1" noChangeArrowheads="1"/>
          </p:cNvPicPr>
          <p:nvPr/>
        </p:nvPicPr>
        <p:blipFill>
          <a:blip r:embed="rId2" cstate="print"/>
          <a:srcRect/>
          <a:stretch>
            <a:fillRect/>
          </a:stretch>
        </p:blipFill>
        <p:spPr bwMode="auto">
          <a:xfrm>
            <a:off x="838200" y="2092334"/>
            <a:ext cx="7315200" cy="47656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ccessexcellence.org/RC/VL/GG/ecb/ecb_images/08_10_transcription_factors.jpg"/>
          <p:cNvPicPr>
            <a:picLocks noChangeAspect="1" noChangeArrowheads="1"/>
          </p:cNvPicPr>
          <p:nvPr/>
        </p:nvPicPr>
        <p:blipFill>
          <a:blip r:embed="rId2" cstate="print"/>
          <a:srcRect/>
          <a:stretch>
            <a:fillRect/>
          </a:stretch>
        </p:blipFill>
        <p:spPr bwMode="auto">
          <a:xfrm>
            <a:off x="457199" y="0"/>
            <a:ext cx="8300545" cy="6172200"/>
          </a:xfrm>
          <a:prstGeom prst="rect">
            <a:avLst/>
          </a:prstGeom>
          <a:noFill/>
        </p:spPr>
      </p:pic>
      <p:sp>
        <p:nvSpPr>
          <p:cNvPr id="5" name="Rectangle 4"/>
          <p:cNvSpPr/>
          <p:nvPr/>
        </p:nvSpPr>
        <p:spPr>
          <a:xfrm>
            <a:off x="381000" y="6019800"/>
            <a:ext cx="6553200" cy="369332"/>
          </a:xfrm>
          <a:prstGeom prst="rect">
            <a:avLst/>
          </a:prstGeom>
        </p:spPr>
        <p:txBody>
          <a:bodyPr wrap="square">
            <a:spAutoFit/>
          </a:bodyPr>
          <a:lstStyle/>
          <a:p>
            <a:r>
              <a:rPr lang="en-US" dirty="0" smtClean="0">
                <a:hlinkClick r:id="rId3"/>
              </a:rPr>
              <a:t>http://www.youtube.com/watch?v=WsofH466lqk</a:t>
            </a:r>
            <a:endParaRPr lang="en-US" dirty="0"/>
          </a:p>
        </p:txBody>
      </p:sp>
      <p:sp>
        <p:nvSpPr>
          <p:cNvPr id="6" name="Rectangle 5"/>
          <p:cNvSpPr/>
          <p:nvPr/>
        </p:nvSpPr>
        <p:spPr>
          <a:xfrm>
            <a:off x="381000" y="6488668"/>
            <a:ext cx="6553200" cy="369332"/>
          </a:xfrm>
          <a:prstGeom prst="rect">
            <a:avLst/>
          </a:prstGeom>
        </p:spPr>
        <p:txBody>
          <a:bodyPr wrap="square">
            <a:spAutoFit/>
          </a:bodyPr>
          <a:lstStyle/>
          <a:p>
            <a:r>
              <a:rPr lang="en-US" dirty="0" smtClean="0">
                <a:hlinkClick r:id="rId4"/>
              </a:rPr>
              <a:t>http://www.youtube.com/watch?v=41_Ne5mS2ls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mRNA Processing- Cap and Tail</a:t>
            </a:r>
            <a:endParaRPr lang="en-US" dirty="0"/>
          </a:p>
        </p:txBody>
      </p:sp>
      <p:sp>
        <p:nvSpPr>
          <p:cNvPr id="3" name="Content Placeholder 2"/>
          <p:cNvSpPr>
            <a:spLocks noGrp="1"/>
          </p:cNvSpPr>
          <p:nvPr>
            <p:ph idx="1"/>
          </p:nvPr>
        </p:nvSpPr>
        <p:spPr/>
        <p:txBody>
          <a:bodyPr/>
          <a:lstStyle/>
          <a:p>
            <a:r>
              <a:rPr lang="en-US" dirty="0" smtClean="0"/>
              <a:t>5’ Modified Guanine Cap</a:t>
            </a:r>
          </a:p>
          <a:p>
            <a:r>
              <a:rPr lang="en-US" dirty="0" smtClean="0"/>
              <a:t>3’ Poly-A Tail</a:t>
            </a:r>
          </a:p>
          <a:p>
            <a:endParaRPr lang="en-US" dirty="0" smtClean="0"/>
          </a:p>
          <a:p>
            <a:r>
              <a:rPr lang="en-US" dirty="0" smtClean="0">
                <a:hlinkClick r:id="rId2"/>
              </a:rPr>
              <a:t>http://www.youtube.com/watch?v=YjWuVrzvZYA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Introns</a:t>
            </a:r>
            <a:r>
              <a:rPr lang="en-US" dirty="0" smtClean="0"/>
              <a:t> vs. </a:t>
            </a:r>
            <a:r>
              <a:rPr lang="en-US" dirty="0" err="1" smtClean="0"/>
              <a:t>Exons</a:t>
            </a:r>
            <a:endParaRPr lang="en-US" dirty="0"/>
          </a:p>
        </p:txBody>
      </p:sp>
      <p:pic>
        <p:nvPicPr>
          <p:cNvPr id="36866" name="Picture 2" descr="http://de.academic.ru/pictures/dewiki/68/DNA_exons_introns.gif"/>
          <p:cNvPicPr>
            <a:picLocks noChangeAspect="1" noChangeArrowheads="1"/>
          </p:cNvPicPr>
          <p:nvPr/>
        </p:nvPicPr>
        <p:blipFill>
          <a:blip r:embed="rId2" cstate="print"/>
          <a:srcRect/>
          <a:stretch>
            <a:fillRect/>
          </a:stretch>
        </p:blipFill>
        <p:spPr bwMode="auto">
          <a:xfrm>
            <a:off x="0" y="2743200"/>
            <a:ext cx="8610600" cy="249480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mRNA Processing- Splicing</a:t>
            </a:r>
            <a:endParaRPr lang="en-US" dirty="0"/>
          </a:p>
        </p:txBody>
      </p:sp>
      <p:pic>
        <p:nvPicPr>
          <p:cNvPr id="38914" name="Picture 2" descr="http://www.phschool.com/science/biology_place/biocoach/images/transcription/eusplice.gif"/>
          <p:cNvPicPr>
            <a:picLocks noChangeAspect="1" noChangeArrowheads="1"/>
          </p:cNvPicPr>
          <p:nvPr/>
        </p:nvPicPr>
        <p:blipFill>
          <a:blip r:embed="rId2" cstate="print"/>
          <a:srcRect/>
          <a:stretch>
            <a:fillRect/>
          </a:stretch>
        </p:blipFill>
        <p:spPr bwMode="auto">
          <a:xfrm>
            <a:off x="1600200" y="1981200"/>
            <a:ext cx="5257800" cy="4068707"/>
          </a:xfrm>
          <a:prstGeom prst="rect">
            <a:avLst/>
          </a:prstGeom>
          <a:noFill/>
        </p:spPr>
      </p:pic>
      <p:sp>
        <p:nvSpPr>
          <p:cNvPr id="4" name="Rectangle 3"/>
          <p:cNvSpPr/>
          <p:nvPr/>
        </p:nvSpPr>
        <p:spPr>
          <a:xfrm>
            <a:off x="0" y="6211669"/>
            <a:ext cx="8839200" cy="369332"/>
          </a:xfrm>
          <a:prstGeom prst="rect">
            <a:avLst/>
          </a:prstGeom>
        </p:spPr>
        <p:txBody>
          <a:bodyPr wrap="square">
            <a:spAutoFit/>
          </a:bodyPr>
          <a:lstStyle/>
          <a:p>
            <a:r>
              <a:rPr lang="en-US" dirty="0" smtClean="0">
                <a:hlinkClick r:id="rId3"/>
              </a:rPr>
              <a:t>http://www.youtube.com/user/ndsuvirtualcell#p/u/9/FVuAwBGw_pQ</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Splicing</a:t>
            </a:r>
            <a:endParaRPr lang="en-US" dirty="0"/>
          </a:p>
        </p:txBody>
      </p:sp>
      <p:pic>
        <p:nvPicPr>
          <p:cNvPr id="37890" name="Picture 2" descr="http://onthuhlist.files.wordpress.com/2008/02/alternative_splicing.jpg"/>
          <p:cNvPicPr>
            <a:picLocks noChangeAspect="1" noChangeArrowheads="1"/>
          </p:cNvPicPr>
          <p:nvPr/>
        </p:nvPicPr>
        <p:blipFill>
          <a:blip r:embed="rId2" cstate="print"/>
          <a:srcRect/>
          <a:stretch>
            <a:fillRect/>
          </a:stretch>
        </p:blipFill>
        <p:spPr bwMode="auto">
          <a:xfrm>
            <a:off x="1219200" y="1981200"/>
            <a:ext cx="6477000" cy="47192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pic>
        <p:nvPicPr>
          <p:cNvPr id="12290" name="Picture 2" descr="http://oregonstate.edu/instruct/bb331/lecture12/fi5p20.gif"/>
          <p:cNvPicPr>
            <a:picLocks noChangeAspect="1" noChangeArrowheads="1"/>
          </p:cNvPicPr>
          <p:nvPr/>
        </p:nvPicPr>
        <p:blipFill>
          <a:blip r:embed="rId2" cstate="print"/>
          <a:srcRect/>
          <a:stretch>
            <a:fillRect/>
          </a:stretch>
        </p:blipFill>
        <p:spPr bwMode="auto">
          <a:xfrm>
            <a:off x="3886200" y="0"/>
            <a:ext cx="4800600" cy="6792850"/>
          </a:xfrm>
          <a:prstGeom prst="rect">
            <a:avLst/>
          </a:prstGeom>
          <a:noFill/>
        </p:spPr>
      </p:pic>
      <p:sp>
        <p:nvSpPr>
          <p:cNvPr id="5" name="Rectangle 4"/>
          <p:cNvSpPr/>
          <p:nvPr/>
        </p:nvSpPr>
        <p:spPr>
          <a:xfrm>
            <a:off x="304800" y="1981200"/>
            <a:ext cx="3429000" cy="923330"/>
          </a:xfrm>
          <a:prstGeom prst="rect">
            <a:avLst/>
          </a:prstGeom>
        </p:spPr>
        <p:txBody>
          <a:bodyPr wrap="square">
            <a:spAutoFit/>
          </a:bodyPr>
          <a:lstStyle/>
          <a:p>
            <a:r>
              <a:rPr lang="en-US" dirty="0" smtClean="0">
                <a:hlinkClick r:id="rId3"/>
              </a:rPr>
              <a:t>http://www.youtube.com/watch?v=5bLEDd-PSTQ&amp;feature=related</a:t>
            </a:r>
            <a:endParaRPr lang="en-US" dirty="0"/>
          </a:p>
        </p:txBody>
      </p:sp>
      <p:sp>
        <p:nvSpPr>
          <p:cNvPr id="6" name="Rectangle 5"/>
          <p:cNvSpPr/>
          <p:nvPr/>
        </p:nvSpPr>
        <p:spPr>
          <a:xfrm>
            <a:off x="304800" y="3429000"/>
            <a:ext cx="3124200" cy="646331"/>
          </a:xfrm>
          <a:prstGeom prst="rect">
            <a:avLst/>
          </a:prstGeom>
        </p:spPr>
        <p:txBody>
          <a:bodyPr wrap="square">
            <a:spAutoFit/>
          </a:bodyPr>
          <a:lstStyle/>
          <a:p>
            <a:r>
              <a:rPr lang="en-US" dirty="0" smtClean="0">
                <a:hlinkClick r:id="rId4"/>
              </a:rPr>
              <a:t>http://www.youtube.com/watch?v=41_Ne5mS2ls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pic>
        <p:nvPicPr>
          <p:cNvPr id="45058" name="Picture 2" descr="http://www.ncbi.nlm.nih.gov/bookshelf/picrender.fcgi?book=cooper&amp;part=A1167&amp;blobname=ch7f12.jpg"/>
          <p:cNvPicPr>
            <a:picLocks noChangeAspect="1" noChangeArrowheads="1"/>
          </p:cNvPicPr>
          <p:nvPr/>
        </p:nvPicPr>
        <p:blipFill>
          <a:blip r:embed="rId2" cstate="print"/>
          <a:srcRect/>
          <a:stretch>
            <a:fillRect/>
          </a:stretch>
        </p:blipFill>
        <p:spPr bwMode="auto">
          <a:xfrm>
            <a:off x="0" y="2286000"/>
            <a:ext cx="5185499" cy="3886200"/>
          </a:xfrm>
          <a:prstGeom prst="rect">
            <a:avLst/>
          </a:prstGeom>
          <a:noFill/>
        </p:spPr>
      </p:pic>
      <p:pic>
        <p:nvPicPr>
          <p:cNvPr id="45060" name="Picture 4" descr="An external file that holds a picture, illustration, etc., usually as some form of binary object. The name of referred object is ch7f11.jpg. "/>
          <p:cNvPicPr>
            <a:picLocks noChangeAspect="1" noChangeArrowheads="1"/>
          </p:cNvPicPr>
          <p:nvPr/>
        </p:nvPicPr>
        <p:blipFill>
          <a:blip r:embed="rId3" cstate="print"/>
          <a:srcRect/>
          <a:stretch>
            <a:fillRect/>
          </a:stretch>
        </p:blipFill>
        <p:spPr bwMode="auto">
          <a:xfrm>
            <a:off x="6629400" y="0"/>
            <a:ext cx="206213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rpi.edu/dept/bcbp/molbiochem/MBWeb/mb2/part1/images/protsyn.jpg"/>
          <p:cNvPicPr>
            <a:picLocks noChangeAspect="1" noChangeArrowheads="1"/>
          </p:cNvPicPr>
          <p:nvPr/>
        </p:nvPicPr>
        <p:blipFill>
          <a:blip r:embed="rId2" cstate="print"/>
          <a:srcRect/>
          <a:stretch>
            <a:fillRect/>
          </a:stretch>
        </p:blipFill>
        <p:spPr bwMode="auto">
          <a:xfrm>
            <a:off x="914400" y="0"/>
            <a:ext cx="7094482"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848600" cy="1698625"/>
          </a:xfrm>
        </p:spPr>
        <p:txBody>
          <a:bodyPr>
            <a:normAutofit fontScale="90000"/>
          </a:bodyPr>
          <a:lstStyle/>
          <a:p>
            <a:r>
              <a:rPr lang="en-US" dirty="0" smtClean="0"/>
              <a:t>S3690 The Biology of Cancer</a:t>
            </a:r>
            <a:endParaRPr lang="en-US" dirty="0"/>
          </a:p>
        </p:txBody>
      </p:sp>
      <p:sp>
        <p:nvSpPr>
          <p:cNvPr id="3" name="Subtitle 2"/>
          <p:cNvSpPr>
            <a:spLocks noGrp="1"/>
          </p:cNvSpPr>
          <p:nvPr>
            <p:ph type="subTitle" idx="1"/>
          </p:nvPr>
        </p:nvSpPr>
        <p:spPr>
          <a:xfrm>
            <a:off x="1371600" y="4114800"/>
            <a:ext cx="6400800" cy="1752600"/>
          </a:xfrm>
        </p:spPr>
        <p:txBody>
          <a:bodyPr/>
          <a:lstStyle/>
          <a:p>
            <a:pPr algn="r"/>
            <a:r>
              <a:rPr lang="en-US" dirty="0" smtClean="0">
                <a:solidFill>
                  <a:schemeClr val="tx1"/>
                </a:solidFill>
              </a:rPr>
              <a:t>Lecture 2: The Culprit</a:t>
            </a:r>
          </a:p>
          <a:p>
            <a:pPr algn="r"/>
            <a:r>
              <a:rPr lang="en-US" dirty="0" err="1" smtClean="0">
                <a:solidFill>
                  <a:schemeClr val="tx1"/>
                </a:solidFill>
              </a:rPr>
              <a:t>Zhi</a:t>
            </a:r>
            <a:r>
              <a:rPr lang="en-US" dirty="0" smtClean="0">
                <a:solidFill>
                  <a:schemeClr val="tx1"/>
                </a:solidFill>
              </a:rPr>
              <a:t> Dong</a:t>
            </a:r>
            <a:endParaRPr lang="en-US" dirty="0">
              <a:solidFill>
                <a:schemeClr val="tx1"/>
              </a:solidFill>
            </a:endParaRPr>
          </a:p>
        </p:txBody>
      </p:sp>
      <p:sp>
        <p:nvSpPr>
          <p:cNvPr id="4" name="Title 1"/>
          <p:cNvSpPr txBox="1">
            <a:spLocks/>
          </p:cNvSpPr>
          <p:nvPr/>
        </p:nvSpPr>
        <p:spPr>
          <a:xfrm>
            <a:off x="1066800" y="2743200"/>
            <a:ext cx="7239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HSSP @ Harvard Fall 2010</a:t>
            </a:r>
          </a:p>
        </p:txBody>
      </p:sp>
      <p:pic>
        <p:nvPicPr>
          <p:cNvPr id="5" name="Picture 2" descr="http://www.chrismadden.co.uk/wordpress/wp-content/uploads/2008/08/gene-dna-climb.gif"/>
          <p:cNvPicPr>
            <a:picLocks noChangeAspect="1" noChangeArrowheads="1"/>
          </p:cNvPicPr>
          <p:nvPr/>
        </p:nvPicPr>
        <p:blipFill>
          <a:blip r:embed="rId2" cstate="print"/>
          <a:srcRect/>
          <a:stretch>
            <a:fillRect/>
          </a:stretch>
        </p:blipFill>
        <p:spPr bwMode="auto">
          <a:xfrm>
            <a:off x="1143000" y="3657600"/>
            <a:ext cx="2438400" cy="29595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p:txBody>
          <a:bodyPr/>
          <a:lstStyle/>
          <a:p>
            <a:r>
              <a:rPr lang="en-US" dirty="0" smtClean="0"/>
              <a:t>An epic on the cellular level!</a:t>
            </a:r>
          </a:p>
          <a:p>
            <a:endParaRPr lang="en-US" dirty="0" smtClean="0"/>
          </a:p>
          <a:p>
            <a:r>
              <a:rPr lang="en-US" dirty="0" smtClean="0">
                <a:hlinkClick r:id="rId2"/>
              </a:rPr>
              <a:t>http://www.youtube.com/watch?v=u9dhO0iCLww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r>
              <a:rPr lang="en-US" dirty="0" smtClean="0"/>
              <a:t>The proteins work like machines!</a:t>
            </a:r>
          </a:p>
          <a:p>
            <a:endParaRPr lang="en-US" dirty="0" smtClean="0"/>
          </a:p>
          <a:p>
            <a:r>
              <a:rPr lang="en-US" dirty="0" smtClean="0">
                <a:hlinkClick r:id="rId2"/>
              </a:rPr>
              <a:t>http://www.youtube.com/watch?v=-ygpqVr7_xs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Regulation</a:t>
            </a:r>
            <a:endParaRPr lang="en-US" dirty="0"/>
          </a:p>
        </p:txBody>
      </p:sp>
      <p:pic>
        <p:nvPicPr>
          <p:cNvPr id="11266" name="Picture 2" descr="http://www.nature.com/nrg/journal/v9/n1/images/nrg2223-f4.jpg"/>
          <p:cNvPicPr>
            <a:picLocks noChangeAspect="1" noChangeArrowheads="1"/>
          </p:cNvPicPr>
          <p:nvPr/>
        </p:nvPicPr>
        <p:blipFill>
          <a:blip r:embed="rId2" cstate="print"/>
          <a:srcRect/>
          <a:stretch>
            <a:fillRect/>
          </a:stretch>
        </p:blipFill>
        <p:spPr bwMode="auto">
          <a:xfrm>
            <a:off x="1219200" y="2009775"/>
            <a:ext cx="6715125" cy="48482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Lac </a:t>
            </a:r>
            <a:r>
              <a:rPr lang="en-US" dirty="0" err="1" smtClean="0"/>
              <a:t>Operon</a:t>
            </a:r>
            <a:endParaRPr lang="en-US" dirty="0"/>
          </a:p>
        </p:txBody>
      </p:sp>
      <p:pic>
        <p:nvPicPr>
          <p:cNvPr id="10242" name="Picture 2" descr="http://1.bp.blogspot.com/_NHHTvTVxCmc/SwtVnJU_dPI/AAAAAAAAAfc/1qzbX8spyDw/s1600/lac-operon.gif"/>
          <p:cNvPicPr>
            <a:picLocks noChangeAspect="1" noChangeArrowheads="1"/>
          </p:cNvPicPr>
          <p:nvPr/>
        </p:nvPicPr>
        <p:blipFill>
          <a:blip r:embed="rId2" cstate="print"/>
          <a:srcRect/>
          <a:stretch>
            <a:fillRect/>
          </a:stretch>
        </p:blipFill>
        <p:spPr bwMode="auto">
          <a:xfrm>
            <a:off x="1219200" y="1891605"/>
            <a:ext cx="6705600" cy="49663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a:t>
            </a:r>
            <a:r>
              <a:rPr lang="en-US" dirty="0" err="1" smtClean="0"/>
              <a:t>Operon</a:t>
            </a:r>
            <a:endParaRPr lang="en-US" dirty="0"/>
          </a:p>
        </p:txBody>
      </p:sp>
      <p:pic>
        <p:nvPicPr>
          <p:cNvPr id="8194" name="Picture 2" descr="http://www.web-books.com/MoBio/Free/images/Ch4H1.gif"/>
          <p:cNvPicPr>
            <a:picLocks noChangeAspect="1" noChangeArrowheads="1"/>
          </p:cNvPicPr>
          <p:nvPr/>
        </p:nvPicPr>
        <p:blipFill>
          <a:blip r:embed="rId2" cstate="print"/>
          <a:srcRect/>
          <a:stretch>
            <a:fillRect/>
          </a:stretch>
        </p:blipFill>
        <p:spPr bwMode="auto">
          <a:xfrm>
            <a:off x="1219200" y="1752600"/>
            <a:ext cx="6324600" cy="3663984"/>
          </a:xfrm>
          <a:prstGeom prst="rect">
            <a:avLst/>
          </a:prstGeom>
          <a:noFill/>
        </p:spPr>
      </p:pic>
      <p:sp>
        <p:nvSpPr>
          <p:cNvPr id="5" name="Rectangle 4"/>
          <p:cNvSpPr/>
          <p:nvPr/>
        </p:nvSpPr>
        <p:spPr>
          <a:xfrm>
            <a:off x="381000" y="5791200"/>
            <a:ext cx="6858000" cy="369332"/>
          </a:xfrm>
          <a:prstGeom prst="rect">
            <a:avLst/>
          </a:prstGeom>
        </p:spPr>
        <p:txBody>
          <a:bodyPr wrap="square">
            <a:spAutoFit/>
          </a:bodyPr>
          <a:lstStyle/>
          <a:p>
            <a:r>
              <a:rPr lang="en-US" dirty="0" smtClean="0">
                <a:hlinkClick r:id="rId3"/>
              </a:rPr>
              <a:t>http://www.youtube.com/watch?v=oBwtxdI1zvk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Control of Lac </a:t>
            </a:r>
            <a:r>
              <a:rPr lang="en-US" dirty="0" err="1" smtClean="0"/>
              <a:t>Operon</a:t>
            </a:r>
            <a:endParaRPr lang="en-US" dirty="0"/>
          </a:p>
        </p:txBody>
      </p:sp>
      <p:pic>
        <p:nvPicPr>
          <p:cNvPr id="6" name="Picture 2" descr="http://www.ncbi.nlm.nih.gov/bookshelf/picrender.fcgi?book=mboc4&amp;part=A1269&amp;blobname=ch7f38.jpg"/>
          <p:cNvPicPr>
            <a:picLocks noChangeAspect="1" noChangeArrowheads="1"/>
          </p:cNvPicPr>
          <p:nvPr/>
        </p:nvPicPr>
        <p:blipFill>
          <a:blip r:embed="rId2" cstate="print"/>
          <a:srcRect/>
          <a:stretch>
            <a:fillRect/>
          </a:stretch>
        </p:blipFill>
        <p:spPr bwMode="auto">
          <a:xfrm>
            <a:off x="1600200" y="1812219"/>
            <a:ext cx="6248400" cy="504578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 Control</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Epigenetics</a:t>
            </a:r>
            <a:r>
              <a:rPr lang="en-US" dirty="0" smtClean="0"/>
              <a:t> is the study of </a:t>
            </a:r>
            <a:r>
              <a:rPr lang="en-US" dirty="0" smtClean="0">
                <a:hlinkClick r:id="rId2" tooltip="Heredity"/>
              </a:rPr>
              <a:t>inherited</a:t>
            </a:r>
            <a:r>
              <a:rPr lang="en-US" dirty="0" smtClean="0"/>
              <a:t> changes in </a:t>
            </a:r>
            <a:r>
              <a:rPr lang="en-US" dirty="0" smtClean="0">
                <a:hlinkClick r:id="rId3" tooltip="Phenotype"/>
              </a:rPr>
              <a:t>phenotype</a:t>
            </a:r>
            <a:r>
              <a:rPr lang="en-US" dirty="0" smtClean="0"/>
              <a:t> (appearance) or </a:t>
            </a:r>
            <a:r>
              <a:rPr lang="en-US" dirty="0" smtClean="0">
                <a:hlinkClick r:id="rId4" tooltip="Gene expression"/>
              </a:rPr>
              <a:t>gene expression</a:t>
            </a:r>
            <a:r>
              <a:rPr lang="en-US" dirty="0" smtClean="0"/>
              <a:t> caused by mechanisms other than changes in the underlying </a:t>
            </a:r>
            <a:r>
              <a:rPr lang="en-US" dirty="0" smtClean="0">
                <a:hlinkClick r:id="rId5" tooltip="DNA"/>
              </a:rPr>
              <a:t>DNA</a:t>
            </a:r>
            <a:r>
              <a:rPr lang="en-US" dirty="0" smtClean="0"/>
              <a:t> sequence, hence the name </a:t>
            </a:r>
            <a:r>
              <a:rPr lang="en-US" i="1" dirty="0" err="1" smtClean="0"/>
              <a:t>epi</a:t>
            </a:r>
            <a:r>
              <a:rPr lang="en-US" i="1" dirty="0" smtClean="0"/>
              <a:t>-</a:t>
            </a:r>
            <a:r>
              <a:rPr lang="en-US" dirty="0" smtClean="0"/>
              <a:t> (Greek: </a:t>
            </a:r>
            <a:r>
              <a:rPr lang="en-US" i="1" dirty="0" err="1" smtClean="0"/>
              <a:t>επί</a:t>
            </a:r>
            <a:r>
              <a:rPr lang="en-US" dirty="0" smtClean="0"/>
              <a:t>- over, above) </a:t>
            </a:r>
            <a:r>
              <a:rPr lang="en-US" i="1" dirty="0" smtClean="0"/>
              <a:t>-</a:t>
            </a:r>
            <a:r>
              <a:rPr lang="en-US" i="1" dirty="0" smtClean="0">
                <a:hlinkClick r:id="rId6" tooltip="Genetics"/>
              </a:rPr>
              <a:t>genetics</a:t>
            </a:r>
            <a:r>
              <a:rPr lang="en-US" dirty="0" smtClean="0"/>
              <a:t>. These changes may remain through </a:t>
            </a:r>
            <a:r>
              <a:rPr lang="en-US" dirty="0" smtClean="0">
                <a:hlinkClick r:id="rId7" tooltip="Cell (biology)"/>
              </a:rPr>
              <a:t>cell</a:t>
            </a:r>
            <a:r>
              <a:rPr lang="en-US" dirty="0" smtClean="0"/>
              <a:t> </a:t>
            </a:r>
            <a:r>
              <a:rPr lang="en-US" dirty="0" smtClean="0">
                <a:hlinkClick r:id="rId8" tooltip="Mitosis"/>
              </a:rPr>
              <a:t>divisions</a:t>
            </a:r>
            <a:r>
              <a:rPr lang="en-US" dirty="0" smtClean="0"/>
              <a:t> for the remainder of the cell's life and may also last for multiple generations. However, there is no change in the underlying </a:t>
            </a:r>
            <a:r>
              <a:rPr lang="en-US" dirty="0" smtClean="0">
                <a:hlinkClick r:id="rId5" tooltip="DNA"/>
              </a:rPr>
              <a:t>DNA</a:t>
            </a:r>
            <a:r>
              <a:rPr lang="en-US" dirty="0" smtClean="0"/>
              <a:t> sequence of the organism;</a:t>
            </a:r>
            <a:r>
              <a:rPr lang="en-US" baseline="30000" dirty="0" smtClean="0">
                <a:hlinkClick r:id="rId9"/>
              </a:rPr>
              <a:t>[1]</a:t>
            </a:r>
            <a:r>
              <a:rPr lang="en-US" dirty="0" smtClean="0"/>
              <a:t> instead, non-genetic factors cause the organism's genes to behave (or "express themselves") differently.</a:t>
            </a:r>
            <a:endParaRPr lang="en-US" dirty="0"/>
          </a:p>
        </p:txBody>
      </p:sp>
      <p:sp>
        <p:nvSpPr>
          <p:cNvPr id="4" name="Rectangle 3"/>
          <p:cNvSpPr/>
          <p:nvPr/>
        </p:nvSpPr>
        <p:spPr>
          <a:xfrm>
            <a:off x="685800" y="6172200"/>
            <a:ext cx="4267900" cy="369332"/>
          </a:xfrm>
          <a:prstGeom prst="rect">
            <a:avLst/>
          </a:prstGeom>
        </p:spPr>
        <p:txBody>
          <a:bodyPr wrap="none">
            <a:spAutoFit/>
          </a:bodyPr>
          <a:lstStyle/>
          <a:p>
            <a:r>
              <a:rPr lang="en-US" dirty="0" smtClean="0">
                <a:hlinkClick r:id="rId10"/>
              </a:rPr>
              <a:t>http://en.wikipedia.org/wiki/Epigenetics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Wrapping and </a:t>
            </a:r>
            <a:r>
              <a:rPr lang="en-US" dirty="0" err="1" smtClean="0"/>
              <a:t>Acetylation</a:t>
            </a:r>
            <a:endParaRPr lang="en-US" dirty="0"/>
          </a:p>
        </p:txBody>
      </p:sp>
      <p:pic>
        <p:nvPicPr>
          <p:cNvPr id="6146" name="Picture 2" descr="http://scienceblogs.com/transcript/upload/2006/08/nucleosome.gif"/>
          <p:cNvPicPr>
            <a:picLocks noChangeAspect="1" noChangeArrowheads="1"/>
          </p:cNvPicPr>
          <p:nvPr/>
        </p:nvPicPr>
        <p:blipFill>
          <a:blip r:embed="rId2" cstate="print"/>
          <a:srcRect/>
          <a:stretch>
            <a:fillRect/>
          </a:stretch>
        </p:blipFill>
        <p:spPr bwMode="auto">
          <a:xfrm>
            <a:off x="2590800" y="2286000"/>
            <a:ext cx="4400550" cy="2428875"/>
          </a:xfrm>
          <a:prstGeom prst="rect">
            <a:avLst/>
          </a:prstGeom>
          <a:noFill/>
        </p:spPr>
      </p:pic>
      <p:sp>
        <p:nvSpPr>
          <p:cNvPr id="5" name="Rectangle 4"/>
          <p:cNvSpPr/>
          <p:nvPr/>
        </p:nvSpPr>
        <p:spPr>
          <a:xfrm>
            <a:off x="533400" y="5029200"/>
            <a:ext cx="7924800" cy="1477328"/>
          </a:xfrm>
          <a:prstGeom prst="rect">
            <a:avLst/>
          </a:prstGeom>
        </p:spPr>
        <p:txBody>
          <a:bodyPr wrap="square">
            <a:spAutoFit/>
          </a:bodyPr>
          <a:lstStyle/>
          <a:p>
            <a:r>
              <a:rPr lang="en-US" dirty="0" smtClean="0"/>
              <a:t>DNA Wrapping</a:t>
            </a:r>
          </a:p>
          <a:p>
            <a:r>
              <a:rPr lang="en-US" dirty="0" smtClean="0">
                <a:hlinkClick r:id="rId3"/>
              </a:rPr>
              <a:t>http://www.youtube.com/watch?v=E8NHcQesYl8&amp;feature=related</a:t>
            </a:r>
            <a:endParaRPr lang="en-US" dirty="0" smtClean="0"/>
          </a:p>
          <a:p>
            <a:endParaRPr lang="en-US" dirty="0" smtClean="0"/>
          </a:p>
          <a:p>
            <a:r>
              <a:rPr lang="en-US" dirty="0" smtClean="0"/>
              <a:t>DNA </a:t>
            </a:r>
            <a:r>
              <a:rPr lang="en-US" dirty="0" err="1" smtClean="0"/>
              <a:t>Acetylation</a:t>
            </a:r>
            <a:endParaRPr lang="en-US" dirty="0" smtClean="0"/>
          </a:p>
          <a:p>
            <a:r>
              <a:rPr lang="en-US" dirty="0" smtClean="0">
                <a:hlinkClick r:id="rId4"/>
              </a:rPr>
              <a:t>http://www.youtube.com/watch?v=eYrQ0EhVCYA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missinglink.ucsf.edu/lm/genes_and_genomes/images/acetylation.png"/>
          <p:cNvPicPr>
            <a:picLocks noChangeAspect="1" noChangeArrowheads="1"/>
          </p:cNvPicPr>
          <p:nvPr/>
        </p:nvPicPr>
        <p:blipFill>
          <a:blip r:embed="rId2" cstate="print"/>
          <a:srcRect/>
          <a:stretch>
            <a:fillRect/>
          </a:stretch>
        </p:blipFill>
        <p:spPr bwMode="auto">
          <a:xfrm>
            <a:off x="228600" y="990600"/>
            <a:ext cx="8686800" cy="534130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t>
            </a:r>
            <a:r>
              <a:rPr lang="en-US" dirty="0" err="1" smtClean="0"/>
              <a:t>Methylation</a:t>
            </a:r>
            <a:endParaRPr lang="en-US" dirty="0"/>
          </a:p>
        </p:txBody>
      </p:sp>
      <p:pic>
        <p:nvPicPr>
          <p:cNvPr id="5122" name="Picture 2" descr="http://www.hgu.mrc.ac.uk/img/researchers_img/meehan/DNA_Methylation_in_Vertebrates_a.jpg"/>
          <p:cNvPicPr>
            <a:picLocks noChangeAspect="1" noChangeArrowheads="1"/>
          </p:cNvPicPr>
          <p:nvPr/>
        </p:nvPicPr>
        <p:blipFill>
          <a:blip r:embed="rId2" cstate="print"/>
          <a:srcRect/>
          <a:stretch>
            <a:fillRect/>
          </a:stretch>
        </p:blipFill>
        <p:spPr bwMode="auto">
          <a:xfrm>
            <a:off x="685800" y="1981200"/>
            <a:ext cx="3246032" cy="1981200"/>
          </a:xfrm>
          <a:prstGeom prst="rect">
            <a:avLst/>
          </a:prstGeom>
          <a:noFill/>
        </p:spPr>
      </p:pic>
      <p:pic>
        <p:nvPicPr>
          <p:cNvPr id="5124" name="Picture 4" descr="http://www.web-books.com/MoBio/Free/images/Ch7F2.gif"/>
          <p:cNvPicPr>
            <a:picLocks noChangeAspect="1" noChangeArrowheads="1"/>
          </p:cNvPicPr>
          <p:nvPr/>
        </p:nvPicPr>
        <p:blipFill>
          <a:blip r:embed="rId3" cstate="print"/>
          <a:srcRect/>
          <a:stretch>
            <a:fillRect/>
          </a:stretch>
        </p:blipFill>
        <p:spPr bwMode="auto">
          <a:xfrm>
            <a:off x="4295775" y="762000"/>
            <a:ext cx="4848225" cy="5448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upload.wikimedia.org/wikipedia/commons/b/bb/P53.png"/>
          <p:cNvPicPr>
            <a:picLocks noChangeAspect="1" noChangeArrowheads="1"/>
          </p:cNvPicPr>
          <p:nvPr/>
        </p:nvPicPr>
        <p:blipFill>
          <a:blip r:embed="rId2" cstate="print"/>
          <a:srcRect/>
          <a:stretch>
            <a:fillRect/>
          </a:stretch>
        </p:blipFill>
        <p:spPr bwMode="auto">
          <a:xfrm>
            <a:off x="1600200" y="-2178"/>
            <a:ext cx="5257800" cy="6860178"/>
          </a:xfrm>
          <a:prstGeom prst="rect">
            <a:avLst/>
          </a:prstGeom>
          <a:noFill/>
        </p:spPr>
      </p:pic>
      <p:sp>
        <p:nvSpPr>
          <p:cNvPr id="7" name="TextBox 6"/>
          <p:cNvSpPr txBox="1"/>
          <p:nvPr/>
        </p:nvSpPr>
        <p:spPr>
          <a:xfrm>
            <a:off x="7315200" y="5638800"/>
            <a:ext cx="1325619" cy="369332"/>
          </a:xfrm>
          <a:prstGeom prst="rect">
            <a:avLst/>
          </a:prstGeom>
          <a:noFill/>
        </p:spPr>
        <p:txBody>
          <a:bodyPr wrap="none" rtlCol="0">
            <a:spAutoFit/>
          </a:bodyPr>
          <a:lstStyle/>
          <a:p>
            <a:r>
              <a:rPr lang="en-US" dirty="0" smtClean="0"/>
              <a:t>P53 Protein</a:t>
            </a:r>
            <a:endParaRPr lang="en-US" dirty="0"/>
          </a:p>
        </p:txBody>
      </p:sp>
      <p:sp>
        <p:nvSpPr>
          <p:cNvPr id="4" name="TextBox 3"/>
          <p:cNvSpPr txBox="1"/>
          <p:nvPr/>
        </p:nvSpPr>
        <p:spPr>
          <a:xfrm>
            <a:off x="7315200" y="1828800"/>
            <a:ext cx="1595437" cy="369332"/>
          </a:xfrm>
          <a:prstGeom prst="rect">
            <a:avLst/>
          </a:prstGeom>
          <a:noFill/>
        </p:spPr>
        <p:txBody>
          <a:bodyPr wrap="none" rtlCol="0">
            <a:spAutoFit/>
          </a:bodyPr>
          <a:lstStyle/>
          <a:p>
            <a:r>
              <a:rPr lang="en-US" dirty="0" smtClean="0"/>
              <a:t>Review Game!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t>
            </a:r>
            <a:r>
              <a:rPr lang="en-US" dirty="0" err="1" smtClean="0"/>
              <a:t>Methylation</a:t>
            </a:r>
            <a:endParaRPr lang="en-US" dirty="0"/>
          </a:p>
        </p:txBody>
      </p:sp>
      <p:sp>
        <p:nvSpPr>
          <p:cNvPr id="3" name="Content Placeholder 2"/>
          <p:cNvSpPr>
            <a:spLocks noGrp="1"/>
          </p:cNvSpPr>
          <p:nvPr>
            <p:ph idx="1"/>
          </p:nvPr>
        </p:nvSpPr>
        <p:spPr/>
        <p:txBody>
          <a:bodyPr/>
          <a:lstStyle/>
          <a:p>
            <a:r>
              <a:rPr lang="en-US" dirty="0" smtClean="0"/>
              <a:t>Does not change sequence of DNA</a:t>
            </a:r>
          </a:p>
          <a:p>
            <a:r>
              <a:rPr lang="en-US" dirty="0" smtClean="0"/>
              <a:t>Can be passed on after cell division</a:t>
            </a:r>
          </a:p>
          <a:p>
            <a:r>
              <a:rPr lang="en-US" dirty="0" smtClean="0"/>
              <a:t>DNA </a:t>
            </a:r>
            <a:r>
              <a:rPr lang="en-US" dirty="0" err="1" smtClean="0"/>
              <a:t>methylation</a:t>
            </a:r>
            <a:r>
              <a:rPr lang="en-US" dirty="0" smtClean="0"/>
              <a:t> pattern in human is set early in development</a:t>
            </a:r>
          </a:p>
          <a:p>
            <a:r>
              <a:rPr lang="en-US" dirty="0" smtClean="0"/>
              <a:t>Can silence transcription by preventing TF binding</a:t>
            </a:r>
          </a:p>
          <a:p>
            <a:r>
              <a:rPr lang="en-US" dirty="0" smtClean="0"/>
              <a:t>Recruit additional protein (such as HAT and chromatin remodeling protein) to modify </a:t>
            </a:r>
            <a:r>
              <a:rPr lang="en-US" dirty="0" err="1" smtClean="0"/>
              <a:t>histones</a:t>
            </a:r>
            <a:endParaRPr lang="en-US" dirty="0" smtClean="0"/>
          </a:p>
          <a:p>
            <a:r>
              <a:rPr lang="en-US" dirty="0" smtClean="0"/>
              <a:t>Tutor suppressor can be </a:t>
            </a:r>
            <a:r>
              <a:rPr lang="en-US" dirty="0" err="1" smtClean="0"/>
              <a:t>methylated</a:t>
            </a:r>
            <a:r>
              <a:rPr lang="en-US" dirty="0" smtClean="0"/>
              <a:t> in cancer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egulation of gene expression"/>
          <p:cNvPicPr>
            <a:picLocks noChangeAspect="1" noChangeArrowheads="1"/>
          </p:cNvPicPr>
          <p:nvPr/>
        </p:nvPicPr>
        <p:blipFill>
          <a:blip r:embed="rId2" cstate="print"/>
          <a:srcRect/>
          <a:stretch>
            <a:fillRect/>
          </a:stretch>
        </p:blipFill>
        <p:spPr bwMode="auto">
          <a:xfrm>
            <a:off x="0" y="1143000"/>
            <a:ext cx="9015930" cy="5029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Mutations</a:t>
            </a:r>
            <a:endParaRPr lang="en-US" dirty="0"/>
          </a:p>
        </p:txBody>
      </p:sp>
      <p:pic>
        <p:nvPicPr>
          <p:cNvPr id="4098" name="Picture 2" descr="http://www.schenectady.k12.ny.us/TechResources/EETT/evolutionsoftchalk/evolution/mutations.jpg"/>
          <p:cNvPicPr>
            <a:picLocks noChangeAspect="1" noChangeArrowheads="1"/>
          </p:cNvPicPr>
          <p:nvPr/>
        </p:nvPicPr>
        <p:blipFill>
          <a:blip r:embed="rId2" cstate="print"/>
          <a:srcRect/>
          <a:stretch>
            <a:fillRect/>
          </a:stretch>
        </p:blipFill>
        <p:spPr bwMode="auto">
          <a:xfrm>
            <a:off x="533400" y="2362200"/>
            <a:ext cx="4572000" cy="4038602"/>
          </a:xfrm>
          <a:prstGeom prst="rect">
            <a:avLst/>
          </a:prstGeom>
          <a:noFill/>
        </p:spPr>
      </p:pic>
      <p:pic>
        <p:nvPicPr>
          <p:cNvPr id="4100" name="Picture 4" descr="http://www.worldofmolecules.com/life/dna.gif"/>
          <p:cNvPicPr>
            <a:picLocks noChangeAspect="1" noChangeArrowheads="1"/>
          </p:cNvPicPr>
          <p:nvPr/>
        </p:nvPicPr>
        <p:blipFill>
          <a:blip r:embed="rId3" cstate="print"/>
          <a:srcRect/>
          <a:stretch>
            <a:fillRect/>
          </a:stretch>
        </p:blipFill>
        <p:spPr bwMode="auto">
          <a:xfrm>
            <a:off x="5410200" y="3124200"/>
            <a:ext cx="3581400" cy="26723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are the different causes of mutation?</a:t>
            </a:r>
          </a:p>
          <a:p>
            <a:r>
              <a:rPr lang="en-US" dirty="0" smtClean="0"/>
              <a:t>Can mutation be beneficial?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Mutation</a:t>
            </a:r>
            <a:endParaRPr lang="en-US" dirty="0"/>
          </a:p>
        </p:txBody>
      </p:sp>
      <p:sp>
        <p:nvSpPr>
          <p:cNvPr id="3" name="Content Placeholder 2"/>
          <p:cNvSpPr>
            <a:spLocks noGrp="1"/>
          </p:cNvSpPr>
          <p:nvPr>
            <p:ph idx="1"/>
          </p:nvPr>
        </p:nvSpPr>
        <p:spPr/>
        <p:txBody>
          <a:bodyPr>
            <a:normAutofit/>
          </a:bodyPr>
          <a:lstStyle/>
          <a:p>
            <a:r>
              <a:rPr lang="en-US" dirty="0" smtClean="0"/>
              <a:t>“</a:t>
            </a:r>
            <a:r>
              <a:rPr lang="en-US" i="1" dirty="0" smtClean="0"/>
              <a:t>If the DNA were copied badly, we would have diseases such as cancer at a much higher frequency, and we would not get a faithful copy of our parental inheritance. Our species would not be preserved, and we would not live long. If the DNA were copied perfectly, there would be no room for evolution, and the basis for creation of new species with better environmental adaptation would have vanished long ago. The DNA repair system allows a happy medium.…”</a:t>
            </a:r>
          </a:p>
          <a:p>
            <a:r>
              <a:rPr lang="en-US" dirty="0" smtClean="0"/>
              <a:t>Dan </a:t>
            </a:r>
            <a:r>
              <a:rPr lang="en-US" dirty="0" err="1" smtClean="0"/>
              <a:t>Koshland</a:t>
            </a:r>
            <a:r>
              <a:rPr lang="en-US" dirty="0" smtClean="0"/>
              <a:t> former editor of </a:t>
            </a:r>
            <a:r>
              <a:rPr lang="en-US" i="1" dirty="0" err="1" smtClean="0"/>
              <a:t>Sciencemagazine</a:t>
            </a:r>
            <a:r>
              <a:rPr lang="en-US" i="1"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Polymerase proofreads its work</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2209800"/>
            <a:ext cx="3105150" cy="281940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cstate="print"/>
          <a:srcRect/>
          <a:stretch>
            <a:fillRect/>
          </a:stretch>
        </p:blipFill>
        <p:spPr bwMode="auto">
          <a:xfrm>
            <a:off x="3124200" y="2133600"/>
            <a:ext cx="2971800" cy="32004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cstate="print"/>
          <a:srcRect/>
          <a:stretch>
            <a:fillRect/>
          </a:stretch>
        </p:blipFill>
        <p:spPr bwMode="auto">
          <a:xfrm>
            <a:off x="5905500" y="2209800"/>
            <a:ext cx="32385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Mutation</a:t>
            </a:r>
            <a:endParaRPr lang="en-US" dirty="0"/>
          </a:p>
        </p:txBody>
      </p:sp>
      <p:sp>
        <p:nvSpPr>
          <p:cNvPr id="3" name="Content Placeholder 2"/>
          <p:cNvSpPr>
            <a:spLocks noGrp="1"/>
          </p:cNvSpPr>
          <p:nvPr>
            <p:ph idx="1"/>
          </p:nvPr>
        </p:nvSpPr>
        <p:spPr/>
        <p:txBody>
          <a:bodyPr/>
          <a:lstStyle/>
          <a:p>
            <a:r>
              <a:rPr lang="en-US" dirty="0" smtClean="0"/>
              <a:t>Not all replication errors are caught by proofreading</a:t>
            </a:r>
          </a:p>
          <a:p>
            <a:r>
              <a:rPr lang="en-US" dirty="0" smtClean="0"/>
              <a:t>Chemical damage to DNA</a:t>
            </a:r>
          </a:p>
          <a:p>
            <a:r>
              <a:rPr lang="en-US" dirty="0" smtClean="0"/>
              <a:t>Water damage to DNA</a:t>
            </a:r>
          </a:p>
          <a:p>
            <a:r>
              <a:rPr lang="en-US" dirty="0" smtClean="0"/>
              <a:t>Ultraviolet light damage to DNA</a:t>
            </a:r>
          </a:p>
          <a:p>
            <a:r>
              <a:rPr lang="en-US" dirty="0" smtClean="0"/>
              <a:t>Radiation (such as X-Ray) cause break in DNA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cell fix it?</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609600" y="1828800"/>
            <a:ext cx="3524250" cy="481965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4572000" y="2362200"/>
            <a:ext cx="3238500"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UV Radiation cause </a:t>
            </a:r>
            <a:r>
              <a:rPr lang="en-US" dirty="0" err="1" smtClean="0"/>
              <a:t>dimers</a:t>
            </a:r>
            <a:r>
              <a:rPr lang="en-US" dirty="0" smtClean="0"/>
              <a:t> to form</a:t>
            </a:r>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838200" y="2133600"/>
            <a:ext cx="6858000" cy="40054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685800" y="0"/>
            <a:ext cx="3388126" cy="622935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5029200" y="1447800"/>
            <a:ext cx="375285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Question: What’s wrong with the cancer cell?</a:t>
            </a:r>
          </a:p>
          <a:p>
            <a:r>
              <a:rPr lang="en-US" dirty="0" smtClean="0"/>
              <a:t>Fundamentals of Biology</a:t>
            </a:r>
          </a:p>
          <a:p>
            <a:pPr lvl="1"/>
            <a:r>
              <a:rPr lang="en-US" dirty="0" smtClean="0"/>
              <a:t>Central Dogma</a:t>
            </a:r>
          </a:p>
          <a:p>
            <a:pPr lvl="2"/>
            <a:r>
              <a:rPr lang="en-US" dirty="0" smtClean="0"/>
              <a:t>DNA Replication</a:t>
            </a:r>
          </a:p>
          <a:p>
            <a:pPr lvl="2"/>
            <a:r>
              <a:rPr lang="en-US" dirty="0" smtClean="0"/>
              <a:t>Transcription</a:t>
            </a:r>
          </a:p>
          <a:p>
            <a:pPr lvl="2"/>
            <a:r>
              <a:rPr lang="en-US" dirty="0" smtClean="0"/>
              <a:t>Translation</a:t>
            </a:r>
          </a:p>
          <a:p>
            <a:pPr lvl="1"/>
            <a:r>
              <a:rPr lang="en-US" dirty="0" smtClean="0"/>
              <a:t>Gene regulation</a:t>
            </a:r>
          </a:p>
          <a:p>
            <a:pPr lvl="2"/>
            <a:r>
              <a:rPr lang="en-US" dirty="0" smtClean="0"/>
              <a:t>The Lac </a:t>
            </a:r>
            <a:r>
              <a:rPr lang="en-US" dirty="0" err="1" smtClean="0"/>
              <a:t>Operon</a:t>
            </a:r>
            <a:endParaRPr lang="en-US" dirty="0" smtClean="0"/>
          </a:p>
          <a:p>
            <a:pPr lvl="2"/>
            <a:r>
              <a:rPr lang="en-US" dirty="0" err="1" smtClean="0"/>
              <a:t>Epigenetics</a:t>
            </a:r>
            <a:r>
              <a:rPr lang="en-US" dirty="0" smtClean="0"/>
              <a:t> (DNA wrapping, DNA </a:t>
            </a:r>
            <a:r>
              <a:rPr lang="en-US" dirty="0" err="1" smtClean="0"/>
              <a:t>methylation</a:t>
            </a:r>
            <a:r>
              <a:rPr lang="en-US" dirty="0" smtClean="0"/>
              <a:t>, DNA </a:t>
            </a:r>
            <a:r>
              <a:rPr lang="en-US" dirty="0" err="1" smtClean="0"/>
              <a:t>acetylation</a:t>
            </a:r>
            <a:r>
              <a:rPr lang="en-US" dirty="0" smtClean="0"/>
              <a:t>)</a:t>
            </a:r>
          </a:p>
          <a:p>
            <a:r>
              <a:rPr lang="en-US" dirty="0" smtClean="0"/>
              <a:t>Cancer</a:t>
            </a:r>
          </a:p>
          <a:p>
            <a:pPr lvl="1"/>
            <a:r>
              <a:rPr lang="en-US" dirty="0" smtClean="0"/>
              <a:t>Mutations</a:t>
            </a:r>
          </a:p>
          <a:p>
            <a:pPr lvl="1"/>
            <a:r>
              <a:rPr lang="en-US" dirty="0" smtClean="0"/>
              <a:t>DNA repair mechanisms</a:t>
            </a:r>
          </a:p>
          <a:p>
            <a:pPr lvl="1"/>
            <a:r>
              <a:rPr lang="en-US" dirty="0" smtClean="0"/>
              <a:t>The “Guardian of the Genome”- p53</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Breaks in DNA</a:t>
            </a:r>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533400" y="2057400"/>
            <a:ext cx="6391275" cy="171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381000" y="228599"/>
            <a:ext cx="3657600" cy="5287479"/>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4876800" y="228600"/>
            <a:ext cx="3758453" cy="327660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4" cstate="print"/>
          <a:srcRect/>
          <a:stretch>
            <a:fillRect/>
          </a:stretch>
        </p:blipFill>
        <p:spPr bwMode="auto">
          <a:xfrm>
            <a:off x="4648200" y="3810000"/>
            <a:ext cx="4191000" cy="2575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P53 Protein</a:t>
            </a:r>
            <a:endParaRPr lang="en-US" dirty="0"/>
          </a:p>
        </p:txBody>
      </p:sp>
      <p:pic>
        <p:nvPicPr>
          <p:cNvPr id="2050" name="Picture 2" descr="File:P53.png"/>
          <p:cNvPicPr>
            <a:picLocks noChangeAspect="1" noChangeArrowheads="1"/>
          </p:cNvPicPr>
          <p:nvPr/>
        </p:nvPicPr>
        <p:blipFill>
          <a:blip r:embed="rId2" cstate="print"/>
          <a:srcRect/>
          <a:stretch>
            <a:fillRect/>
          </a:stretch>
        </p:blipFill>
        <p:spPr bwMode="auto">
          <a:xfrm>
            <a:off x="5486400" y="2057400"/>
            <a:ext cx="3379340" cy="4410076"/>
          </a:xfrm>
          <a:prstGeom prst="rect">
            <a:avLst/>
          </a:prstGeom>
          <a:noFill/>
        </p:spPr>
      </p:pic>
      <p:sp>
        <p:nvSpPr>
          <p:cNvPr id="5" name="Content Placeholder 2"/>
          <p:cNvSpPr>
            <a:spLocks noGrp="1"/>
          </p:cNvSpPr>
          <p:nvPr>
            <p:ph idx="1"/>
          </p:nvPr>
        </p:nvSpPr>
        <p:spPr>
          <a:xfrm>
            <a:off x="381000" y="1935480"/>
            <a:ext cx="5105400" cy="4693920"/>
          </a:xfrm>
        </p:spPr>
        <p:txBody>
          <a:bodyPr>
            <a:normAutofit fontScale="92500" lnSpcReduction="20000"/>
          </a:bodyPr>
          <a:lstStyle/>
          <a:p>
            <a:r>
              <a:rPr lang="en-US" dirty="0" smtClean="0"/>
              <a:t>Tumor Suppressor protein</a:t>
            </a:r>
          </a:p>
          <a:p>
            <a:r>
              <a:rPr lang="en-US" dirty="0" smtClean="0"/>
              <a:t>“Guardian of the Genome” (Lane, 1992)</a:t>
            </a:r>
          </a:p>
          <a:p>
            <a:r>
              <a:rPr lang="en-US" dirty="0" smtClean="0"/>
              <a:t>Disruption of p53 is associated with 50-55% of human cancers</a:t>
            </a:r>
          </a:p>
          <a:p>
            <a:r>
              <a:rPr lang="en-US" dirty="0" smtClean="0"/>
              <a:t>Active DNA repair proteins when DNA is damaged</a:t>
            </a:r>
          </a:p>
          <a:p>
            <a:r>
              <a:rPr lang="en-US" dirty="0" smtClean="0"/>
              <a:t>Induce growth arrest by stopping cell cycle at G1/S checkpoint if DNA is damaged</a:t>
            </a:r>
          </a:p>
          <a:p>
            <a:r>
              <a:rPr lang="en-US" dirty="0" smtClean="0"/>
              <a:t>Initiate apoptosis if DNA cannot be fixed</a:t>
            </a:r>
          </a:p>
          <a:p>
            <a:r>
              <a:rPr lang="en-US" dirty="0" smtClean="0">
                <a:hlinkClick r:id="rId3"/>
              </a:rPr>
              <a:t>http://www.youtube.com/watch?v=n_VDMKpxaXw</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53_pathway"/>
          <p:cNvPicPr>
            <a:picLocks noChangeAspect="1" noChangeArrowheads="1"/>
          </p:cNvPicPr>
          <p:nvPr/>
        </p:nvPicPr>
        <p:blipFill>
          <a:blip r:embed="rId2" cstate="print"/>
          <a:srcRect/>
          <a:stretch>
            <a:fillRect/>
          </a:stretch>
        </p:blipFill>
        <p:spPr bwMode="auto">
          <a:xfrm>
            <a:off x="0" y="914400"/>
            <a:ext cx="9144000" cy="470500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53_pathway"/>
          <p:cNvPicPr>
            <a:picLocks noChangeAspect="1" noChangeArrowheads="1"/>
          </p:cNvPicPr>
          <p:nvPr/>
        </p:nvPicPr>
        <p:blipFill>
          <a:blip r:embed="rId2" cstate="print"/>
          <a:srcRect/>
          <a:stretch>
            <a:fillRect/>
          </a:stretch>
        </p:blipFill>
        <p:spPr bwMode="auto">
          <a:xfrm>
            <a:off x="0" y="381000"/>
            <a:ext cx="9144000" cy="638417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happens when P53 is mutated?</a:t>
            </a:r>
            <a:endParaRPr lang="en-US" dirty="0"/>
          </a:p>
        </p:txBody>
      </p:sp>
      <p:sp>
        <p:nvSpPr>
          <p:cNvPr id="4" name="Title 3"/>
          <p:cNvSpPr>
            <a:spLocks noGrp="1"/>
          </p:cNvSpPr>
          <p:nvPr>
            <p:ph type="title"/>
          </p:nvPr>
        </p:nvSpPr>
        <p:spPr/>
        <p:txBody>
          <a:bodyPr/>
          <a:lstStyle/>
          <a:p>
            <a:r>
              <a:rPr lang="en-US" dirty="0" smtClean="0"/>
              <a:t>Discussion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Assignments</a:t>
            </a:r>
            <a:endParaRPr lang="en-US" dirty="0"/>
          </a:p>
        </p:txBody>
      </p:sp>
      <p:sp>
        <p:nvSpPr>
          <p:cNvPr id="3" name="Content Placeholder 2"/>
          <p:cNvSpPr>
            <a:spLocks noGrp="1"/>
          </p:cNvSpPr>
          <p:nvPr>
            <p:ph idx="1"/>
          </p:nvPr>
        </p:nvSpPr>
        <p:spPr/>
        <p:txBody>
          <a:bodyPr>
            <a:normAutofit fontScale="92500"/>
          </a:bodyPr>
          <a:lstStyle/>
          <a:p>
            <a:r>
              <a:rPr lang="en-US" dirty="0" smtClean="0"/>
              <a:t>Review- Central Dogma, Gene regulation, Mutation and Repair</a:t>
            </a:r>
          </a:p>
          <a:p>
            <a:r>
              <a:rPr lang="en-US" dirty="0" smtClean="0"/>
              <a:t>Check out the P53 website: </a:t>
            </a:r>
            <a:r>
              <a:rPr lang="en-US" dirty="0" smtClean="0">
                <a:hlinkClick r:id="rId2"/>
              </a:rPr>
              <a:t>http://p53.free.fr/index.html</a:t>
            </a:r>
            <a:endParaRPr lang="en-US" dirty="0" smtClean="0"/>
          </a:p>
          <a:p>
            <a:r>
              <a:rPr lang="en-US" dirty="0" smtClean="0"/>
              <a:t>Preview: Cell cycle, stages of mitosis (study on your own)</a:t>
            </a:r>
          </a:p>
          <a:p>
            <a:r>
              <a:rPr lang="en-US" dirty="0" smtClean="0"/>
              <a:t>Protein degradation, </a:t>
            </a:r>
            <a:r>
              <a:rPr lang="en-US" dirty="0" err="1" smtClean="0"/>
              <a:t>lysosome</a:t>
            </a:r>
            <a:r>
              <a:rPr lang="en-US" dirty="0" smtClean="0"/>
              <a:t>, </a:t>
            </a:r>
            <a:r>
              <a:rPr lang="en-US" dirty="0" err="1" smtClean="0"/>
              <a:t>proteosome</a:t>
            </a:r>
            <a:r>
              <a:rPr lang="en-US" dirty="0" smtClean="0"/>
              <a:t>, </a:t>
            </a:r>
            <a:r>
              <a:rPr lang="en-US" dirty="0" err="1" smtClean="0"/>
              <a:t>ubiquitination</a:t>
            </a:r>
            <a:r>
              <a:rPr lang="en-US" dirty="0" smtClean="0"/>
              <a:t>, </a:t>
            </a:r>
            <a:r>
              <a:rPr lang="en-US" dirty="0" err="1" smtClean="0"/>
              <a:t>ubiquitin</a:t>
            </a:r>
            <a:r>
              <a:rPr lang="en-US" dirty="0" smtClean="0"/>
              <a:t>. </a:t>
            </a:r>
          </a:p>
          <a:p>
            <a:r>
              <a:rPr lang="en-US" dirty="0" smtClean="0"/>
              <a:t>What are some common therapies that is used to treat cancer today? </a:t>
            </a:r>
          </a:p>
          <a:p>
            <a:r>
              <a:rPr lang="en-US" dirty="0" smtClean="0"/>
              <a:t>What is the Knudson Hypothesis?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Dogma</a:t>
            </a:r>
            <a:endParaRPr lang="en-US" dirty="0"/>
          </a:p>
        </p:txBody>
      </p:sp>
      <p:pic>
        <p:nvPicPr>
          <p:cNvPr id="15364" name="Picture 4" descr="http://www.bio.miami.edu/~cmallery/150/gene/central.dogma2.jpg"/>
          <p:cNvPicPr>
            <a:picLocks noChangeAspect="1" noChangeArrowheads="1"/>
          </p:cNvPicPr>
          <p:nvPr/>
        </p:nvPicPr>
        <p:blipFill>
          <a:blip r:embed="rId2" cstate="print"/>
          <a:srcRect/>
          <a:stretch>
            <a:fillRect/>
          </a:stretch>
        </p:blipFill>
        <p:spPr bwMode="auto">
          <a:xfrm>
            <a:off x="2895600" y="2286000"/>
            <a:ext cx="3019425" cy="4048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pic>
        <p:nvPicPr>
          <p:cNvPr id="14340" name="Picture 4" descr="http://www.dnareplication.info/images/dnareplication.jpg"/>
          <p:cNvPicPr>
            <a:picLocks noChangeAspect="1" noChangeArrowheads="1"/>
          </p:cNvPicPr>
          <p:nvPr/>
        </p:nvPicPr>
        <p:blipFill>
          <a:blip r:embed="rId2" cstate="print"/>
          <a:srcRect/>
          <a:stretch>
            <a:fillRect/>
          </a:stretch>
        </p:blipFill>
        <p:spPr bwMode="auto">
          <a:xfrm>
            <a:off x="381000" y="2133600"/>
            <a:ext cx="8284098" cy="4343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iologycorner.com/resources/DNA-replication.jpg"/>
          <p:cNvPicPr>
            <a:picLocks noChangeAspect="1" noChangeArrowheads="1"/>
          </p:cNvPicPr>
          <p:nvPr/>
        </p:nvPicPr>
        <p:blipFill>
          <a:blip r:embed="rId2" cstate="print"/>
          <a:srcRect/>
          <a:stretch>
            <a:fillRect/>
          </a:stretch>
        </p:blipFill>
        <p:spPr bwMode="auto">
          <a:xfrm>
            <a:off x="2133600" y="-1"/>
            <a:ext cx="5029200" cy="667002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pic>
        <p:nvPicPr>
          <p:cNvPr id="14338" name="Picture 2" descr="http://cellbiology.med.unsw.edu.au/units/images/DNA_replication_fork.png"/>
          <p:cNvPicPr>
            <a:picLocks noChangeAspect="1" noChangeArrowheads="1"/>
          </p:cNvPicPr>
          <p:nvPr/>
        </p:nvPicPr>
        <p:blipFill>
          <a:blip r:embed="rId2" cstate="print"/>
          <a:srcRect/>
          <a:stretch>
            <a:fillRect/>
          </a:stretch>
        </p:blipFill>
        <p:spPr bwMode="auto">
          <a:xfrm>
            <a:off x="228600" y="1828800"/>
            <a:ext cx="8618988" cy="4191000"/>
          </a:xfrm>
          <a:prstGeom prst="rect">
            <a:avLst/>
          </a:prstGeom>
          <a:noFill/>
        </p:spPr>
      </p:pic>
      <p:sp>
        <p:nvSpPr>
          <p:cNvPr id="4" name="Rectangle 3"/>
          <p:cNvSpPr/>
          <p:nvPr/>
        </p:nvSpPr>
        <p:spPr>
          <a:xfrm>
            <a:off x="381000" y="6019800"/>
            <a:ext cx="8610600" cy="400110"/>
          </a:xfrm>
          <a:prstGeom prst="rect">
            <a:avLst/>
          </a:prstGeom>
        </p:spPr>
        <p:txBody>
          <a:bodyPr wrap="square">
            <a:spAutoFit/>
          </a:bodyPr>
          <a:lstStyle/>
          <a:p>
            <a:r>
              <a:rPr lang="en-US" sz="2000" b="1" dirty="0" smtClean="0">
                <a:hlinkClick r:id="rId3"/>
              </a:rPr>
              <a:t>http://www.youtube.com/watch?v=teV62zrm2P0</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nature.com/nature/journal/v421/n6921/images/nature01407-i1.0.jpg"/>
          <p:cNvPicPr>
            <a:picLocks noChangeAspect="1" noChangeArrowheads="1"/>
          </p:cNvPicPr>
          <p:nvPr/>
        </p:nvPicPr>
        <p:blipFill>
          <a:blip r:embed="rId2" cstate="print"/>
          <a:srcRect/>
          <a:stretch>
            <a:fillRect/>
          </a:stretch>
        </p:blipFill>
        <p:spPr bwMode="auto">
          <a:xfrm>
            <a:off x="0" y="1524000"/>
            <a:ext cx="9144000" cy="4036423"/>
          </a:xfrm>
          <a:prstGeom prst="rect">
            <a:avLst/>
          </a:prstGeom>
          <a:noFill/>
        </p:spPr>
      </p:pic>
      <p:sp>
        <p:nvSpPr>
          <p:cNvPr id="6" name="Rectangle 5"/>
          <p:cNvSpPr/>
          <p:nvPr/>
        </p:nvSpPr>
        <p:spPr>
          <a:xfrm>
            <a:off x="228600" y="5791200"/>
            <a:ext cx="8153400" cy="923330"/>
          </a:xfrm>
          <a:prstGeom prst="rect">
            <a:avLst/>
          </a:prstGeom>
        </p:spPr>
        <p:txBody>
          <a:bodyPr wrap="square">
            <a:spAutoFit/>
          </a:bodyPr>
          <a:lstStyle/>
          <a:p>
            <a:r>
              <a:rPr lang="en-US" dirty="0" smtClean="0">
                <a:hlinkClick r:id="rId3"/>
              </a:rPr>
              <a:t>http://www.youtube.com/watch?v=-mtLXpgjHL0&amp;feature=related</a:t>
            </a:r>
            <a:endParaRPr lang="en-US" dirty="0" smtClean="0"/>
          </a:p>
          <a:p>
            <a:endParaRPr lang="en-US" dirty="0" smtClean="0"/>
          </a:p>
          <a:p>
            <a:r>
              <a:rPr lang="en-US" dirty="0" smtClean="0">
                <a:hlinkClick r:id="rId4"/>
              </a:rPr>
              <a:t>http://www.youtube.com/watch?v=4jtmOZaIvS0</a:t>
            </a:r>
            <a:endParaRPr lang="en-US" dirty="0"/>
          </a:p>
        </p:txBody>
      </p:sp>
      <p:sp>
        <p:nvSpPr>
          <p:cNvPr id="7" name="Title 1"/>
          <p:cNvSpPr>
            <a:spLocks noGrp="1"/>
          </p:cNvSpPr>
          <p:nvPr>
            <p:ph type="title"/>
          </p:nvPr>
        </p:nvSpPr>
        <p:spPr>
          <a:xfrm>
            <a:off x="381000" y="381000"/>
            <a:ext cx="8229600" cy="1143000"/>
          </a:xfrm>
        </p:spPr>
        <p:txBody>
          <a:bodyPr>
            <a:normAutofit fontScale="90000"/>
          </a:bodyPr>
          <a:lstStyle/>
          <a:p>
            <a:r>
              <a:rPr lang="en-US" dirty="0" smtClean="0"/>
              <a:t>The Trombone Model of DNA Replication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644</Words>
  <Application>Microsoft Office PowerPoint</Application>
  <PresentationFormat>On-screen Show (4:3)</PresentationFormat>
  <Paragraphs>118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Last Week’s Reading Assignments</vt:lpstr>
      <vt:lpstr>S3690 The Biology of Cancer</vt:lpstr>
      <vt:lpstr>Slide 3</vt:lpstr>
      <vt:lpstr>Lecture Outline</vt:lpstr>
      <vt:lpstr>The Central Dogma</vt:lpstr>
      <vt:lpstr>DNA Replication</vt:lpstr>
      <vt:lpstr>Slide 7</vt:lpstr>
      <vt:lpstr>DNA Replication</vt:lpstr>
      <vt:lpstr>The Trombone Model of DNA Replication</vt:lpstr>
      <vt:lpstr>DNA Replication Song!</vt:lpstr>
      <vt:lpstr>Transcription</vt:lpstr>
      <vt:lpstr>Slide 12</vt:lpstr>
      <vt:lpstr>mRNA Processing- Cap and Tail</vt:lpstr>
      <vt:lpstr>Introns vs. Exons</vt:lpstr>
      <vt:lpstr>mRNA Processing- Splicing</vt:lpstr>
      <vt:lpstr>Alternative Splicing</vt:lpstr>
      <vt:lpstr>Translation</vt:lpstr>
      <vt:lpstr>Translation</vt:lpstr>
      <vt:lpstr>Slide 19</vt:lpstr>
      <vt:lpstr>Protein Synthesis</vt:lpstr>
      <vt:lpstr>Putting everything together</vt:lpstr>
      <vt:lpstr>Gene Regulation</vt:lpstr>
      <vt:lpstr>The Lac Operon</vt:lpstr>
      <vt:lpstr>Lac Operon</vt:lpstr>
      <vt:lpstr>Positive Control of Lac Operon</vt:lpstr>
      <vt:lpstr>Epigenetic Control</vt:lpstr>
      <vt:lpstr>DNA Wrapping and Acetylation</vt:lpstr>
      <vt:lpstr>Slide 28</vt:lpstr>
      <vt:lpstr>DNA Methylation</vt:lpstr>
      <vt:lpstr>DNA Methylation</vt:lpstr>
      <vt:lpstr>Slide 31</vt:lpstr>
      <vt:lpstr>Cancer- Mutations</vt:lpstr>
      <vt:lpstr>Discussion</vt:lpstr>
      <vt:lpstr>DNA Mutation</vt:lpstr>
      <vt:lpstr>DNA Polymerase proofreads its work</vt:lpstr>
      <vt:lpstr>Source of Mutation</vt:lpstr>
      <vt:lpstr>How does the cell fix it?</vt:lpstr>
      <vt:lpstr>UV Radiation cause dimers to form</vt:lpstr>
      <vt:lpstr>Slide 39</vt:lpstr>
      <vt:lpstr>Breaks in DNA</vt:lpstr>
      <vt:lpstr>Slide 41</vt:lpstr>
      <vt:lpstr>P53 Protein</vt:lpstr>
      <vt:lpstr>Slide 43</vt:lpstr>
      <vt:lpstr>Slide 44</vt:lpstr>
      <vt:lpstr>Discussion</vt:lpstr>
      <vt:lpstr>Reading Assignments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S3690 The Biology of Cancer</dc:title>
  <dc:creator>Zhi</dc:creator>
  <cp:lastModifiedBy>Zhi</cp:lastModifiedBy>
  <cp:revision>48</cp:revision>
  <dcterms:created xsi:type="dcterms:W3CDTF">2010-10-08T19:17:37Z</dcterms:created>
  <dcterms:modified xsi:type="dcterms:W3CDTF">2010-10-09T04:22:52Z</dcterms:modified>
</cp:coreProperties>
</file>