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71" r:id="rId3"/>
    <p:sldId id="272" r:id="rId4"/>
    <p:sldId id="258" r:id="rId5"/>
    <p:sldId id="257" r:id="rId6"/>
    <p:sldId id="276" r:id="rId7"/>
    <p:sldId id="259" r:id="rId8"/>
    <p:sldId id="260" r:id="rId9"/>
    <p:sldId id="261" r:id="rId10"/>
    <p:sldId id="273" r:id="rId11"/>
    <p:sldId id="275" r:id="rId12"/>
    <p:sldId id="274" r:id="rId13"/>
    <p:sldId id="264" r:id="rId14"/>
    <p:sldId id="265" r:id="rId15"/>
    <p:sldId id="266" r:id="rId16"/>
    <p:sldId id="270"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5DBD13-A777-460E-9C70-98BC58FF2E72}" type="datetimeFigureOut">
              <a:rPr lang="en-US" smtClean="0"/>
              <a:t>3/8/2008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24F2F5-B4F4-4245-87E6-FFABBE39376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21A05-4B33-4C0E-93D6-0F2FF163311D}" type="datetimeFigureOut">
              <a:rPr lang="en-US" smtClean="0"/>
              <a:pPr/>
              <a:t>3/7/2008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8EC79-4B21-4E06-B194-3A3531D255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8EC79-4B21-4E06-B194-3A3531D2553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132E49F-C3B3-4B7B-84A7-FAA8D73F7BB4}" type="datetimeFigureOut">
              <a:rPr lang="en-US" smtClean="0"/>
              <a:pPr/>
              <a:t>3/7/2008</a:t>
            </a:fld>
            <a:endParaRPr lang="en-US"/>
          </a:p>
        </p:txBody>
      </p:sp>
      <p:sp>
        <p:nvSpPr>
          <p:cNvPr id="16" name="Slide Number Placeholder 15"/>
          <p:cNvSpPr>
            <a:spLocks noGrp="1"/>
          </p:cNvSpPr>
          <p:nvPr>
            <p:ph type="sldNum" sz="quarter" idx="11"/>
          </p:nvPr>
        </p:nvSpPr>
        <p:spPr/>
        <p:txBody>
          <a:bodyPr/>
          <a:lstStyle/>
          <a:p>
            <a:fld id="{67CE5949-25C4-4AC9-8775-4A793491639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32E49F-C3B3-4B7B-84A7-FAA8D73F7BB4}" type="datetimeFigureOut">
              <a:rPr lang="en-US" smtClean="0"/>
              <a:pPr/>
              <a:t>3/7/2008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E5949-25C4-4AC9-8775-4A79349163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32E49F-C3B3-4B7B-84A7-FAA8D73F7BB4}" type="datetimeFigureOut">
              <a:rPr lang="en-US" smtClean="0"/>
              <a:pPr/>
              <a:t>3/7/2008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E5949-25C4-4AC9-8775-4A79349163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132E49F-C3B3-4B7B-84A7-FAA8D73F7BB4}" type="datetimeFigureOut">
              <a:rPr lang="en-US" smtClean="0"/>
              <a:pPr/>
              <a:t>3/7/2008</a:t>
            </a:fld>
            <a:endParaRPr lang="en-US"/>
          </a:p>
        </p:txBody>
      </p:sp>
      <p:sp>
        <p:nvSpPr>
          <p:cNvPr id="15" name="Slide Number Placeholder 14"/>
          <p:cNvSpPr>
            <a:spLocks noGrp="1"/>
          </p:cNvSpPr>
          <p:nvPr>
            <p:ph type="sldNum" sz="quarter" idx="15"/>
          </p:nvPr>
        </p:nvSpPr>
        <p:spPr/>
        <p:txBody>
          <a:bodyPr/>
          <a:lstStyle>
            <a:lvl1pPr algn="ctr">
              <a:defRPr/>
            </a:lvl1pPr>
          </a:lstStyle>
          <a:p>
            <a:fld id="{67CE5949-25C4-4AC9-8775-4A793491639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32E49F-C3B3-4B7B-84A7-FAA8D73F7BB4}" type="datetimeFigureOut">
              <a:rPr lang="en-US" smtClean="0"/>
              <a:pPr/>
              <a:t>3/7/2008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E5949-25C4-4AC9-8775-4A793491639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32E49F-C3B3-4B7B-84A7-FAA8D73F7BB4}" type="datetimeFigureOut">
              <a:rPr lang="en-US" smtClean="0"/>
              <a:pPr/>
              <a:t>3/7/2008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E5949-25C4-4AC9-8775-4A793491639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7CE5949-25C4-4AC9-8775-4A793491639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132E49F-C3B3-4B7B-84A7-FAA8D73F7BB4}" type="datetimeFigureOut">
              <a:rPr lang="en-US" smtClean="0"/>
              <a:pPr/>
              <a:t>3/7/2008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32E49F-C3B3-4B7B-84A7-FAA8D73F7BB4}" type="datetimeFigureOut">
              <a:rPr lang="en-US" smtClean="0"/>
              <a:pPr/>
              <a:t>3/7/2008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E5949-25C4-4AC9-8775-4A793491639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2E49F-C3B3-4B7B-84A7-FAA8D73F7BB4}" type="datetimeFigureOut">
              <a:rPr lang="en-US" smtClean="0"/>
              <a:pPr/>
              <a:t>3/7/2008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E5949-25C4-4AC9-8775-4A79349163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132E49F-C3B3-4B7B-84A7-FAA8D73F7BB4}" type="datetimeFigureOut">
              <a:rPr lang="en-US" smtClean="0"/>
              <a:pPr/>
              <a:t>3/7/2008</a:t>
            </a:fld>
            <a:endParaRPr lang="en-US"/>
          </a:p>
        </p:txBody>
      </p:sp>
      <p:sp>
        <p:nvSpPr>
          <p:cNvPr id="9" name="Slide Number Placeholder 8"/>
          <p:cNvSpPr>
            <a:spLocks noGrp="1"/>
          </p:cNvSpPr>
          <p:nvPr>
            <p:ph type="sldNum" sz="quarter" idx="15"/>
          </p:nvPr>
        </p:nvSpPr>
        <p:spPr/>
        <p:txBody>
          <a:bodyPr/>
          <a:lstStyle/>
          <a:p>
            <a:fld id="{67CE5949-25C4-4AC9-8775-4A793491639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132E49F-C3B3-4B7B-84A7-FAA8D73F7BB4}" type="datetimeFigureOut">
              <a:rPr lang="en-US" smtClean="0"/>
              <a:pPr/>
              <a:t>3/7/2008</a:t>
            </a:fld>
            <a:endParaRPr lang="en-US"/>
          </a:p>
        </p:txBody>
      </p:sp>
      <p:sp>
        <p:nvSpPr>
          <p:cNvPr id="9" name="Slide Number Placeholder 8"/>
          <p:cNvSpPr>
            <a:spLocks noGrp="1"/>
          </p:cNvSpPr>
          <p:nvPr>
            <p:ph type="sldNum" sz="quarter" idx="11"/>
          </p:nvPr>
        </p:nvSpPr>
        <p:spPr/>
        <p:txBody>
          <a:bodyPr/>
          <a:lstStyle/>
          <a:p>
            <a:fld id="{67CE5949-25C4-4AC9-8775-4A793491639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132E49F-C3B3-4B7B-84A7-FAA8D73F7BB4}" type="datetimeFigureOut">
              <a:rPr lang="en-US" smtClean="0"/>
              <a:pPr/>
              <a:t>3/7/2008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7CE5949-25C4-4AC9-8775-4A793491639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e/ee/Macchiavelli01.jp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Hands_of_God_and_Adam.jpg" TargetMode="External"/><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hyperlink" Target="http://en.wikipedia.org/wiki/Image:Sistine_Chapel_ceiling_photo_2.jpg"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f/f0/Hans_Holbein_d._J._065.jp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mage:Holbein-erasmus.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Rise of European Culture</a:t>
            </a:r>
            <a:endParaRPr lang="en-US" dirty="0"/>
          </a:p>
        </p:txBody>
      </p:sp>
      <p:sp>
        <p:nvSpPr>
          <p:cNvPr id="2" name="Title 1"/>
          <p:cNvSpPr>
            <a:spLocks noGrp="1"/>
          </p:cNvSpPr>
          <p:nvPr>
            <p:ph type="ctrTitle"/>
          </p:nvPr>
        </p:nvSpPr>
        <p:spPr/>
        <p:txBody>
          <a:bodyPr/>
          <a:lstStyle/>
          <a:p>
            <a:r>
              <a:rPr smtClean="0"/>
              <a:t>The Middle Ages and the Renaissance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Rise of Cities</a:t>
            </a:r>
            <a:endParaRPr lang="en-US" dirty="0"/>
          </a:p>
        </p:txBody>
      </p:sp>
      <p:pic>
        <p:nvPicPr>
          <p:cNvPr id="4" name="Content Placeholder 3" descr="http://www.smith.edu/vistas/vistas_web/images/gallery/ow_lg/ow_hooded-flagellents_lg.jpg"/>
          <p:cNvPicPr>
            <a:picLocks noGrp="1" noChangeAspect="1" noChangeArrowheads="1"/>
          </p:cNvPicPr>
          <p:nvPr>
            <p:ph idx="1"/>
          </p:nvPr>
        </p:nvPicPr>
        <p:blipFill>
          <a:blip r:embed="rId3"/>
          <a:srcRect/>
          <a:stretch>
            <a:fillRect/>
          </a:stretch>
        </p:blipFill>
        <p:spPr bwMode="auto">
          <a:xfrm>
            <a:off x="570963" y="1476375"/>
            <a:ext cx="3391437" cy="2257425"/>
          </a:xfrm>
          <a:prstGeom prst="rect">
            <a:avLst/>
          </a:prstGeom>
          <a:noFill/>
          <a:ln w="9525">
            <a:noFill/>
            <a:miter lim="800000"/>
            <a:headEnd/>
            <a:tailEnd/>
          </a:ln>
        </p:spPr>
      </p:pic>
      <p:grpSp>
        <p:nvGrpSpPr>
          <p:cNvPr id="5" name="Group 4"/>
          <p:cNvGrpSpPr/>
          <p:nvPr/>
        </p:nvGrpSpPr>
        <p:grpSpPr>
          <a:xfrm>
            <a:off x="609600" y="3962400"/>
            <a:ext cx="3200400" cy="2473036"/>
            <a:chOff x="609600" y="1295400"/>
            <a:chExt cx="6705600" cy="5181600"/>
          </a:xfrm>
        </p:grpSpPr>
        <p:pic>
          <p:nvPicPr>
            <p:cNvPr id="6" name="Picture 4" descr="http://www.loyno.edu/~seduffy/MapImages/Crusades-display.jpg"/>
            <p:cNvPicPr>
              <a:picLocks noChangeAspect="1" noChangeArrowheads="1"/>
            </p:cNvPicPr>
            <p:nvPr/>
          </p:nvPicPr>
          <p:blipFill>
            <a:blip r:embed="rId4"/>
            <a:srcRect/>
            <a:stretch>
              <a:fillRect/>
            </a:stretch>
          </p:blipFill>
          <p:spPr bwMode="auto">
            <a:xfrm>
              <a:off x="609600" y="1295400"/>
              <a:ext cx="6705600" cy="5181600"/>
            </a:xfrm>
            <a:prstGeom prst="rect">
              <a:avLst/>
            </a:prstGeom>
            <a:noFill/>
          </p:spPr>
        </p:pic>
        <p:sp>
          <p:nvSpPr>
            <p:cNvPr id="7" name="TextBox 6"/>
            <p:cNvSpPr txBox="1"/>
            <p:nvPr/>
          </p:nvSpPr>
          <p:spPr>
            <a:xfrm>
              <a:off x="4038600" y="2743199"/>
              <a:ext cx="1999343" cy="709351"/>
            </a:xfrm>
            <a:prstGeom prst="rect">
              <a:avLst/>
            </a:prstGeom>
            <a:noFill/>
          </p:spPr>
          <p:txBody>
            <a:bodyPr wrap="square" rtlCol="0">
              <a:spAutoFit/>
            </a:bodyPr>
            <a:lstStyle/>
            <a:p>
              <a:r>
                <a:rPr lang="en-US" sz="1600" dirty="0" smtClean="0"/>
                <a:t>Vienna</a:t>
              </a:r>
              <a:endParaRPr lang="en-US" sz="1600" dirty="0"/>
            </a:p>
          </p:txBody>
        </p:sp>
        <p:sp>
          <p:nvSpPr>
            <p:cNvPr id="8" name="TextBox 7"/>
            <p:cNvSpPr txBox="1"/>
            <p:nvPr/>
          </p:nvSpPr>
          <p:spPr>
            <a:xfrm>
              <a:off x="2046514" y="2964544"/>
              <a:ext cx="1915886" cy="709351"/>
            </a:xfrm>
            <a:prstGeom prst="rect">
              <a:avLst/>
            </a:prstGeom>
            <a:noFill/>
          </p:spPr>
          <p:txBody>
            <a:bodyPr wrap="square" rtlCol="0">
              <a:spAutoFit/>
            </a:bodyPr>
            <a:lstStyle/>
            <a:p>
              <a:r>
                <a:rPr lang="en-US" sz="1600" dirty="0" smtClean="0"/>
                <a:t>Lyons</a:t>
              </a:r>
              <a:endParaRPr lang="en-US" sz="1600" dirty="0"/>
            </a:p>
          </p:txBody>
        </p:sp>
        <p:sp>
          <p:nvSpPr>
            <p:cNvPr id="9" name="TextBox 8"/>
            <p:cNvSpPr txBox="1"/>
            <p:nvPr/>
          </p:nvSpPr>
          <p:spPr>
            <a:xfrm>
              <a:off x="3124200" y="3276601"/>
              <a:ext cx="2275114" cy="709351"/>
            </a:xfrm>
            <a:prstGeom prst="rect">
              <a:avLst/>
            </a:prstGeom>
            <a:noFill/>
          </p:spPr>
          <p:txBody>
            <a:bodyPr wrap="square" rtlCol="0">
              <a:spAutoFit/>
            </a:bodyPr>
            <a:lstStyle/>
            <a:p>
              <a:r>
                <a:rPr lang="en-US" sz="1600" dirty="0" smtClean="0"/>
                <a:t>Genoa</a:t>
              </a:r>
              <a:endParaRPr lang="en-US" sz="1600" dirty="0"/>
            </a:p>
          </p:txBody>
        </p:sp>
      </p:grpSp>
      <p:sp>
        <p:nvSpPr>
          <p:cNvPr id="10" name="TextBox 9"/>
          <p:cNvSpPr txBox="1"/>
          <p:nvPr/>
        </p:nvSpPr>
        <p:spPr>
          <a:xfrm>
            <a:off x="4419600" y="1524000"/>
            <a:ext cx="3429000" cy="2862322"/>
          </a:xfrm>
          <a:prstGeom prst="rect">
            <a:avLst/>
          </a:prstGeom>
          <a:noFill/>
        </p:spPr>
        <p:txBody>
          <a:bodyPr wrap="square" rtlCol="0">
            <a:spAutoFit/>
          </a:bodyPr>
          <a:lstStyle/>
          <a:p>
            <a:r>
              <a:rPr lang="en-US" dirty="0" smtClean="0">
                <a:solidFill>
                  <a:schemeClr val="accent1">
                    <a:lumMod val="50000"/>
                  </a:schemeClr>
                </a:solidFill>
              </a:rPr>
              <a:t>Cities built up along crusader routes. They also grew more powerful after the plague, because plague forced cities to organize. Also, after the plague many peasants moved to the </a:t>
            </a:r>
            <a:r>
              <a:rPr lang="en-US" dirty="0" smtClean="0">
                <a:solidFill>
                  <a:schemeClr val="accent1">
                    <a:lumMod val="50000"/>
                  </a:schemeClr>
                </a:solidFill>
              </a:rPr>
              <a:t>cities </a:t>
            </a:r>
            <a:r>
              <a:rPr lang="en-US" dirty="0" smtClean="0">
                <a:solidFill>
                  <a:schemeClr val="accent1">
                    <a:lumMod val="50000"/>
                  </a:schemeClr>
                </a:solidFill>
              </a:rPr>
              <a:t>and found that if they were talented they could get well-paying jobs previously held by plague victims.</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Rise of the Middle Class</a:t>
            </a:r>
            <a:endParaRPr lang="en-US" dirty="0"/>
          </a:p>
        </p:txBody>
      </p:sp>
      <p:sp>
        <p:nvSpPr>
          <p:cNvPr id="4" name="TextBox 3"/>
          <p:cNvSpPr txBox="1"/>
          <p:nvPr/>
        </p:nvSpPr>
        <p:spPr>
          <a:xfrm>
            <a:off x="4495800" y="1676400"/>
            <a:ext cx="3733800" cy="3139321"/>
          </a:xfrm>
          <a:prstGeom prst="rect">
            <a:avLst/>
          </a:prstGeom>
          <a:noFill/>
        </p:spPr>
        <p:txBody>
          <a:bodyPr wrap="square" rtlCol="0">
            <a:spAutoFit/>
          </a:bodyPr>
          <a:lstStyle/>
          <a:p>
            <a:r>
              <a:rPr lang="en-US" b="1" dirty="0" smtClean="0">
                <a:solidFill>
                  <a:schemeClr val="accent1">
                    <a:lumMod val="50000"/>
                  </a:schemeClr>
                </a:solidFill>
              </a:rPr>
              <a:t> </a:t>
            </a:r>
            <a:r>
              <a:rPr lang="en-US" dirty="0" smtClean="0">
                <a:solidFill>
                  <a:schemeClr val="accent1">
                    <a:lumMod val="50000"/>
                  </a:schemeClr>
                </a:solidFill>
              </a:rPr>
              <a:t>The Renaissance and the Reformation were not mass movements. They were led by the newly literate middle and upper classes. The middle class rose thanks to an increase in wealth. Most of them were not fluent, but had been taught pidgin Latin by a lower level clergy, encouraged by parents who realized that education was the </a:t>
            </a:r>
            <a:r>
              <a:rPr lang="en-US" dirty="0" smtClean="0">
                <a:solidFill>
                  <a:schemeClr val="accent1">
                    <a:lumMod val="50000"/>
                  </a:schemeClr>
                </a:solidFill>
              </a:rPr>
              <a:t>future</a:t>
            </a:r>
            <a:endParaRPr lang="en-US" dirty="0">
              <a:solidFill>
                <a:schemeClr val="accent1">
                  <a:lumMod val="50000"/>
                </a:schemeClr>
              </a:solidFill>
            </a:endParaRPr>
          </a:p>
        </p:txBody>
      </p:sp>
      <p:pic>
        <p:nvPicPr>
          <p:cNvPr id="50178" name="Picture 2" descr="http://www.juliantrubin.com/bigten/bigtenimages/gutenbergpress.jpg"/>
          <p:cNvPicPr>
            <a:picLocks noChangeAspect="1" noChangeArrowheads="1"/>
          </p:cNvPicPr>
          <p:nvPr/>
        </p:nvPicPr>
        <p:blipFill>
          <a:blip r:embed="rId3"/>
          <a:srcRect/>
          <a:stretch>
            <a:fillRect/>
          </a:stretch>
        </p:blipFill>
        <p:spPr bwMode="auto">
          <a:xfrm>
            <a:off x="990600" y="2057400"/>
            <a:ext cx="2552700" cy="29432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mtClean="0"/>
              <a:t>The Rise of the Super Rich</a:t>
            </a:r>
            <a:endParaRPr lang="en-US" dirty="0"/>
          </a:p>
        </p:txBody>
      </p:sp>
      <p:pic>
        <p:nvPicPr>
          <p:cNvPr id="2050" name="Picture 2" descr="http://content.answers.com/main/content/wp/en-commons/thumb/6/64/250px-Lorenzo_de'_Medici-ritratto.jpg"/>
          <p:cNvPicPr>
            <a:picLocks noChangeAspect="1" noChangeArrowheads="1"/>
          </p:cNvPicPr>
          <p:nvPr/>
        </p:nvPicPr>
        <p:blipFill>
          <a:blip r:embed="rId3"/>
          <a:srcRect/>
          <a:stretch>
            <a:fillRect/>
          </a:stretch>
        </p:blipFill>
        <p:spPr bwMode="auto">
          <a:xfrm>
            <a:off x="838200" y="2209800"/>
            <a:ext cx="2371725" cy="3105150"/>
          </a:xfrm>
          <a:prstGeom prst="rect">
            <a:avLst/>
          </a:prstGeom>
          <a:noFill/>
        </p:spPr>
      </p:pic>
      <p:sp>
        <p:nvSpPr>
          <p:cNvPr id="6" name="TextBox 5"/>
          <p:cNvSpPr txBox="1"/>
          <p:nvPr/>
        </p:nvSpPr>
        <p:spPr>
          <a:xfrm>
            <a:off x="4495800" y="1676400"/>
            <a:ext cx="3733800" cy="2862322"/>
          </a:xfrm>
          <a:prstGeom prst="rect">
            <a:avLst/>
          </a:prstGeom>
          <a:noFill/>
        </p:spPr>
        <p:txBody>
          <a:bodyPr wrap="square" rtlCol="0">
            <a:spAutoFit/>
          </a:bodyPr>
          <a:lstStyle/>
          <a:p>
            <a:r>
              <a:rPr lang="en-US" dirty="0" smtClean="0">
                <a:solidFill>
                  <a:schemeClr val="bg2"/>
                </a:solidFill>
              </a:rPr>
              <a:t>A new entrepreneurial class was emerging in the wake of the plague. These people were often low-level nobility, or even peasants, who figured out how to make money in the new, growing economy. These families managed to accumulate the kind of wealth that was necessary to finance intellectual growth.</a:t>
            </a:r>
            <a:endParaRPr lang="en-US" dirty="0" smtClean="0">
              <a:solidFill>
                <a:schemeClr val="bg2"/>
              </a:solidFill>
            </a:endParaRPr>
          </a:p>
          <a:p>
            <a:endParaRPr lang="en-US" dirty="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National Unification</a:t>
            </a:r>
            <a:endParaRPr lang="en-US" dirty="0"/>
          </a:p>
        </p:txBody>
      </p:sp>
      <p:pic>
        <p:nvPicPr>
          <p:cNvPr id="31746" name="Picture 2" descr="http://cache.eb.com/eb/image?id=60892&amp;rendTypeId=4"/>
          <p:cNvPicPr>
            <a:picLocks noChangeAspect="1" noChangeArrowheads="1"/>
          </p:cNvPicPr>
          <p:nvPr/>
        </p:nvPicPr>
        <p:blipFill>
          <a:blip r:embed="rId3"/>
          <a:srcRect/>
          <a:stretch>
            <a:fillRect/>
          </a:stretch>
        </p:blipFill>
        <p:spPr bwMode="auto">
          <a:xfrm>
            <a:off x="533400" y="1676400"/>
            <a:ext cx="3200400" cy="4286250"/>
          </a:xfrm>
          <a:prstGeom prst="rect">
            <a:avLst/>
          </a:prstGeom>
          <a:noFill/>
        </p:spPr>
      </p:pic>
      <p:sp>
        <p:nvSpPr>
          <p:cNvPr id="4" name="TextBox 3"/>
          <p:cNvSpPr txBox="1"/>
          <p:nvPr/>
        </p:nvSpPr>
        <p:spPr>
          <a:xfrm>
            <a:off x="4495800" y="1676400"/>
            <a:ext cx="3733800" cy="2308324"/>
          </a:xfrm>
          <a:prstGeom prst="rect">
            <a:avLst/>
          </a:prstGeom>
          <a:noFill/>
        </p:spPr>
        <p:txBody>
          <a:bodyPr wrap="square" rtlCol="0">
            <a:spAutoFit/>
          </a:bodyPr>
          <a:lstStyle/>
          <a:p>
            <a:r>
              <a:rPr lang="en-US" dirty="0" smtClean="0">
                <a:solidFill>
                  <a:schemeClr val="bg2"/>
                </a:solidFill>
              </a:rPr>
              <a:t>Nations began to unify during this era. In France, people began to see themselves not as Normans or Parisians, but as Frenchmen. These newly united nations often rallied around symbols and mythic figures, like Joan of Arc.</a:t>
            </a:r>
          </a:p>
          <a:p>
            <a:endParaRPr lang="en-US"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Classicism</a:t>
            </a:r>
            <a:endParaRPr lang="en-US" dirty="0"/>
          </a:p>
        </p:txBody>
      </p:sp>
      <p:pic>
        <p:nvPicPr>
          <p:cNvPr id="35842" name="Picture 2" descr="http://imagecache2.allposters.com/images/pic/EUR/1200-9001~The-Birth-of-Venus-c-1485-Posters.jpg"/>
          <p:cNvPicPr>
            <a:picLocks noChangeAspect="1" noChangeArrowheads="1"/>
          </p:cNvPicPr>
          <p:nvPr/>
        </p:nvPicPr>
        <p:blipFill>
          <a:blip r:embed="rId3"/>
          <a:srcRect/>
          <a:stretch>
            <a:fillRect/>
          </a:stretch>
        </p:blipFill>
        <p:spPr bwMode="auto">
          <a:xfrm>
            <a:off x="457200" y="2057400"/>
            <a:ext cx="3810000" cy="3048000"/>
          </a:xfrm>
          <a:prstGeom prst="rect">
            <a:avLst/>
          </a:prstGeom>
          <a:noFill/>
        </p:spPr>
      </p:pic>
      <p:sp>
        <p:nvSpPr>
          <p:cNvPr id="4" name="TextBox 3"/>
          <p:cNvSpPr txBox="1"/>
          <p:nvPr/>
        </p:nvSpPr>
        <p:spPr>
          <a:xfrm>
            <a:off x="4495800" y="2057400"/>
            <a:ext cx="3733800" cy="2585323"/>
          </a:xfrm>
          <a:prstGeom prst="rect">
            <a:avLst/>
          </a:prstGeom>
          <a:noFill/>
        </p:spPr>
        <p:txBody>
          <a:bodyPr wrap="square" rtlCol="0">
            <a:spAutoFit/>
          </a:bodyPr>
          <a:lstStyle/>
          <a:p>
            <a:r>
              <a:rPr lang="en-US" dirty="0" smtClean="0">
                <a:solidFill>
                  <a:schemeClr val="bg2"/>
                </a:solidFill>
              </a:rPr>
              <a:t>Instead of painting religious figures for the church, Renaissance artists were often commissioned to paint secular images for commission. This is called the </a:t>
            </a:r>
            <a:r>
              <a:rPr lang="en-US" i="1" dirty="0" smtClean="0">
                <a:solidFill>
                  <a:schemeClr val="bg2"/>
                </a:solidFill>
              </a:rPr>
              <a:t>Birth of Venus</a:t>
            </a:r>
            <a:r>
              <a:rPr lang="en-US" dirty="0" smtClean="0">
                <a:solidFill>
                  <a:schemeClr val="bg2"/>
                </a:solidFill>
              </a:rPr>
              <a:t>, by Botticelli. It was  painted for Lorenzo de Medici, a wealthy Florentine duke. Venus was the Roman goddess of love and beauty.</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Humanism</a:t>
            </a:r>
            <a:endParaRPr lang="en-US" dirty="0"/>
          </a:p>
        </p:txBody>
      </p:sp>
      <p:pic>
        <p:nvPicPr>
          <p:cNvPr id="37890" name="Picture 2" descr="http://cache.viewimages.com/xc/2164977.jpg?v=1&amp;c=ViewImages&amp;k=2&amp;d=17A4AD9FDB9CF19390335F8FA9CA92A6E1E4A594174B9A8C9930FDCFC4C15FBB"/>
          <p:cNvPicPr>
            <a:picLocks noChangeAspect="1" noChangeArrowheads="1"/>
          </p:cNvPicPr>
          <p:nvPr/>
        </p:nvPicPr>
        <p:blipFill>
          <a:blip r:embed="rId3"/>
          <a:srcRect/>
          <a:stretch>
            <a:fillRect/>
          </a:stretch>
        </p:blipFill>
        <p:spPr bwMode="auto">
          <a:xfrm>
            <a:off x="533400" y="1447800"/>
            <a:ext cx="3069401" cy="4676775"/>
          </a:xfrm>
          <a:prstGeom prst="rect">
            <a:avLst/>
          </a:prstGeom>
          <a:noFill/>
        </p:spPr>
      </p:pic>
      <p:sp>
        <p:nvSpPr>
          <p:cNvPr id="4" name="TextBox 3"/>
          <p:cNvSpPr txBox="1"/>
          <p:nvPr/>
        </p:nvSpPr>
        <p:spPr>
          <a:xfrm>
            <a:off x="4495800" y="1447800"/>
            <a:ext cx="3733800" cy="4247317"/>
          </a:xfrm>
          <a:prstGeom prst="rect">
            <a:avLst/>
          </a:prstGeom>
          <a:noFill/>
        </p:spPr>
        <p:txBody>
          <a:bodyPr wrap="square" rtlCol="0">
            <a:spAutoFit/>
          </a:bodyPr>
          <a:lstStyle/>
          <a:p>
            <a:r>
              <a:rPr lang="en-US" dirty="0" smtClean="0">
                <a:solidFill>
                  <a:schemeClr val="bg2"/>
                </a:solidFill>
              </a:rPr>
              <a:t>This sculpture by Michelangelo, </a:t>
            </a:r>
            <a:r>
              <a:rPr lang="en-US" i="1" dirty="0" smtClean="0">
                <a:solidFill>
                  <a:schemeClr val="bg2"/>
                </a:solidFill>
              </a:rPr>
              <a:t>David</a:t>
            </a:r>
            <a:r>
              <a:rPr lang="en-US" dirty="0" smtClean="0">
                <a:solidFill>
                  <a:schemeClr val="bg2"/>
                </a:solidFill>
              </a:rPr>
              <a:t>, glorifies man, not God. Even though David was an ancient Hebrew king, this sculpture has nothing to do with the religious overtones of his story. Instead, it glorifies the human body. The Renaissance was a time when Europeans were starting to realize that the humanity was not condemned to wallow in sin, but it could be great. </a:t>
            </a:r>
          </a:p>
          <a:p>
            <a:r>
              <a:rPr lang="en-US" dirty="0" smtClean="0">
                <a:solidFill>
                  <a:schemeClr val="bg2"/>
                </a:solidFill>
              </a:rPr>
              <a:t>This sculpture highlights the proud, optimistic culture of the Renaissance.</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i="1" smtClean="0"/>
              <a:t>The Prince</a:t>
            </a:r>
            <a:r>
              <a:rPr smtClean="0"/>
              <a:t> </a:t>
            </a:r>
            <a:r>
              <a:rPr lang="en-US" dirty="0" smtClean="0"/>
              <a:t>–</a:t>
            </a:r>
            <a:r>
              <a:rPr smtClean="0"/>
              <a:t> by Niccolo Machiavelli </a:t>
            </a:r>
            <a:endParaRPr lang="en-US" i="1" dirty="0"/>
          </a:p>
        </p:txBody>
      </p:sp>
      <p:pic>
        <p:nvPicPr>
          <p:cNvPr id="46082" name="Picture 2" descr="Image:Macchiavelli01.jpg">
            <a:hlinkClick r:id="rId3"/>
          </p:cNvPr>
          <p:cNvPicPr>
            <a:picLocks noChangeAspect="1" noChangeArrowheads="1"/>
          </p:cNvPicPr>
          <p:nvPr/>
        </p:nvPicPr>
        <p:blipFill>
          <a:blip r:embed="rId4"/>
          <a:srcRect/>
          <a:stretch>
            <a:fillRect/>
          </a:stretch>
        </p:blipFill>
        <p:spPr bwMode="auto">
          <a:xfrm>
            <a:off x="609600" y="1447800"/>
            <a:ext cx="2895600" cy="4826000"/>
          </a:xfrm>
          <a:prstGeom prst="rect">
            <a:avLst/>
          </a:prstGeom>
          <a:noFill/>
        </p:spPr>
      </p:pic>
      <p:sp>
        <p:nvSpPr>
          <p:cNvPr id="4" name="TextBox 3"/>
          <p:cNvSpPr txBox="1"/>
          <p:nvPr/>
        </p:nvSpPr>
        <p:spPr>
          <a:xfrm>
            <a:off x="4495800" y="1447800"/>
            <a:ext cx="3733800" cy="5909310"/>
          </a:xfrm>
          <a:prstGeom prst="rect">
            <a:avLst/>
          </a:prstGeom>
          <a:noFill/>
        </p:spPr>
        <p:txBody>
          <a:bodyPr wrap="square" rtlCol="0">
            <a:spAutoFit/>
          </a:bodyPr>
          <a:lstStyle/>
          <a:p>
            <a:r>
              <a:rPr lang="en-US" i="1" dirty="0" smtClean="0">
                <a:solidFill>
                  <a:schemeClr val="accent1">
                    <a:lumMod val="50000"/>
                  </a:schemeClr>
                </a:solidFill>
              </a:rPr>
              <a:t>The Prince</a:t>
            </a:r>
            <a:r>
              <a:rPr lang="en-US" dirty="0" smtClean="0">
                <a:solidFill>
                  <a:schemeClr val="accent1">
                    <a:lumMod val="50000"/>
                  </a:schemeClr>
                </a:solidFill>
              </a:rPr>
              <a:t> describes what Machiavelli thinks are qualities that a prince, or leader would need to be effective. Instead of championing piety and sacrifice, Machiavelli wrote truthfully that a good leader must be ruthless and conniving to rule effectively</a:t>
            </a:r>
          </a:p>
          <a:p>
            <a:endParaRPr lang="en-US" i="1" dirty="0" smtClean="0">
              <a:solidFill>
                <a:schemeClr val="accent1">
                  <a:lumMod val="50000"/>
                </a:schemeClr>
              </a:solidFill>
            </a:endParaRPr>
          </a:p>
          <a:p>
            <a:r>
              <a:rPr lang="en-US" dirty="0" smtClean="0">
                <a:solidFill>
                  <a:schemeClr val="accent1">
                    <a:lumMod val="50000"/>
                  </a:schemeClr>
                </a:solidFill>
              </a:rPr>
              <a:t>"It is best to be both feared and loved; however, if one cannot be both it is better to be feared than loved.“</a:t>
            </a:r>
          </a:p>
          <a:p>
            <a:endParaRPr lang="en-US" dirty="0" smtClean="0">
              <a:solidFill>
                <a:schemeClr val="accent1">
                  <a:lumMod val="50000"/>
                </a:schemeClr>
              </a:solidFill>
            </a:endParaRPr>
          </a:p>
          <a:p>
            <a:r>
              <a:rPr lang="en-US" dirty="0" smtClean="0">
                <a:solidFill>
                  <a:schemeClr val="accent1">
                    <a:lumMod val="50000"/>
                  </a:schemeClr>
                </a:solidFill>
              </a:rPr>
              <a:t>“W</a:t>
            </a:r>
            <a:r>
              <a:rPr lang="en-US" dirty="0" smtClean="0">
                <a:solidFill>
                  <a:schemeClr val="accent1">
                    <a:lumMod val="50000"/>
                  </a:schemeClr>
                </a:solidFill>
              </a:rPr>
              <a:t>ar </a:t>
            </a:r>
            <a:r>
              <a:rPr lang="en-US" dirty="0" smtClean="0">
                <a:solidFill>
                  <a:schemeClr val="accent1">
                    <a:lumMod val="50000"/>
                  </a:schemeClr>
                </a:solidFill>
              </a:rPr>
              <a:t>is not to be avoided, but is only to </a:t>
            </a:r>
            <a:r>
              <a:rPr lang="en-US" dirty="0" smtClean="0">
                <a:solidFill>
                  <a:schemeClr val="accent1">
                    <a:lumMod val="50000"/>
                  </a:schemeClr>
                </a:solidFill>
              </a:rPr>
              <a:t>be </a:t>
            </a:r>
            <a:r>
              <a:rPr lang="en-US" dirty="0" smtClean="0">
                <a:solidFill>
                  <a:schemeClr val="accent1">
                    <a:lumMod val="50000"/>
                  </a:schemeClr>
                </a:solidFill>
              </a:rPr>
              <a:t>put off to the advantage of </a:t>
            </a:r>
            <a:r>
              <a:rPr lang="en-US" dirty="0" smtClean="0">
                <a:solidFill>
                  <a:schemeClr val="accent1">
                    <a:lumMod val="50000"/>
                  </a:schemeClr>
                </a:solidFill>
              </a:rPr>
              <a:t>others.”</a:t>
            </a:r>
            <a:endParaRPr lang="en-US" dirty="0" smtClean="0">
              <a:solidFill>
                <a:schemeClr val="accent1">
                  <a:lumMod val="50000"/>
                </a:schemeClr>
              </a:solidFill>
            </a:endParaRPr>
          </a:p>
          <a:p>
            <a:endParaRPr lang="en-US" dirty="0" smtClean="0">
              <a:solidFill>
                <a:schemeClr val="accent1">
                  <a:lumMod val="50000"/>
                </a:schemeClr>
              </a:solidFill>
            </a:endParaRPr>
          </a:p>
          <a:p>
            <a:endParaRPr lang="en-US" dirty="0" smtClean="0">
              <a:solidFill>
                <a:schemeClr val="accent1">
                  <a:lumMod val="50000"/>
                </a:schemeClr>
              </a:solidFill>
            </a:endParaRPr>
          </a:p>
          <a:p>
            <a:endParaRPr lang="en-US" i="1" dirty="0" smtClean="0">
              <a:solidFill>
                <a:schemeClr val="accent1">
                  <a:lumMod val="50000"/>
                </a:schemeClr>
              </a:solidFill>
            </a:endParaRPr>
          </a:p>
          <a:p>
            <a:endParaRPr lang="en-US"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smtClean="0"/>
              <a:t>a Vinci</a:t>
            </a:r>
            <a:endParaRPr lang="en-US" dirty="0"/>
          </a:p>
        </p:txBody>
      </p:sp>
      <p:pic>
        <p:nvPicPr>
          <p:cNvPr id="39938" name="Picture 2" descr="http://www.1st-art-gallery.com/artists/leonardo_da_vinci/last_supper.jpg"/>
          <p:cNvPicPr>
            <a:picLocks noChangeAspect="1" noChangeArrowheads="1"/>
          </p:cNvPicPr>
          <p:nvPr/>
        </p:nvPicPr>
        <p:blipFill>
          <a:blip r:embed="rId3"/>
          <a:srcRect/>
          <a:stretch>
            <a:fillRect/>
          </a:stretch>
        </p:blipFill>
        <p:spPr bwMode="auto">
          <a:xfrm>
            <a:off x="381000" y="1676400"/>
            <a:ext cx="6066158" cy="3209925"/>
          </a:xfrm>
          <a:prstGeom prst="rect">
            <a:avLst/>
          </a:prstGeom>
          <a:noFill/>
        </p:spPr>
      </p:pic>
      <p:pic>
        <p:nvPicPr>
          <p:cNvPr id="39940" name="Picture 4" descr="http://www.rossettiarchive.org/img/op76.jpg"/>
          <p:cNvPicPr>
            <a:picLocks noChangeAspect="1" noChangeArrowheads="1"/>
          </p:cNvPicPr>
          <p:nvPr/>
        </p:nvPicPr>
        <p:blipFill>
          <a:blip r:embed="rId4" cstate="print"/>
          <a:srcRect/>
          <a:stretch>
            <a:fillRect/>
          </a:stretch>
        </p:blipFill>
        <p:spPr bwMode="auto">
          <a:xfrm>
            <a:off x="6705600" y="1657029"/>
            <a:ext cx="2095500" cy="3219771"/>
          </a:xfrm>
          <a:prstGeom prst="rect">
            <a:avLst/>
          </a:prstGeom>
          <a:noFill/>
        </p:spPr>
      </p:pic>
      <p:sp>
        <p:nvSpPr>
          <p:cNvPr id="5" name="TextBox 4"/>
          <p:cNvSpPr txBox="1"/>
          <p:nvPr/>
        </p:nvSpPr>
        <p:spPr>
          <a:xfrm>
            <a:off x="381000" y="4876800"/>
            <a:ext cx="8382000" cy="1754326"/>
          </a:xfrm>
          <a:prstGeom prst="rect">
            <a:avLst/>
          </a:prstGeom>
          <a:noFill/>
        </p:spPr>
        <p:txBody>
          <a:bodyPr wrap="square" rtlCol="0">
            <a:spAutoFit/>
          </a:bodyPr>
          <a:lstStyle/>
          <a:p>
            <a:r>
              <a:rPr lang="en-US" dirty="0" smtClean="0">
                <a:solidFill>
                  <a:schemeClr val="bg2"/>
                </a:solidFill>
              </a:rPr>
              <a:t>Leonardo </a:t>
            </a:r>
            <a:r>
              <a:rPr lang="en-US" dirty="0" err="1" smtClean="0">
                <a:solidFill>
                  <a:schemeClr val="bg2"/>
                </a:solidFill>
              </a:rPr>
              <a:t>Da</a:t>
            </a:r>
            <a:r>
              <a:rPr lang="en-US" dirty="0" smtClean="0">
                <a:solidFill>
                  <a:schemeClr val="bg2"/>
                </a:solidFill>
              </a:rPr>
              <a:t> Vinci was a true Renaissance man. He was a brilliant engineer, painter and scientist. He is most famous for his painting skills. Above is “The Last Supper” and “The Mona Lisa.” Notice the use of perspective, the personality of the figures painted, and the rich use of color. Also notice the development of </a:t>
            </a:r>
            <a:r>
              <a:rPr lang="en-US" dirty="0" err="1" smtClean="0">
                <a:solidFill>
                  <a:schemeClr val="bg2"/>
                </a:solidFill>
              </a:rPr>
              <a:t>spacial</a:t>
            </a:r>
            <a:r>
              <a:rPr lang="en-US" dirty="0" smtClean="0">
                <a:solidFill>
                  <a:schemeClr val="bg2"/>
                </a:solidFill>
              </a:rPr>
              <a:t> relations. </a:t>
            </a:r>
            <a:r>
              <a:rPr lang="en-US" dirty="0" err="1" smtClean="0">
                <a:solidFill>
                  <a:schemeClr val="bg2"/>
                </a:solidFill>
              </a:rPr>
              <a:t>Da</a:t>
            </a:r>
            <a:r>
              <a:rPr lang="en-US" dirty="0" smtClean="0">
                <a:solidFill>
                  <a:schemeClr val="bg2"/>
                </a:solidFill>
              </a:rPr>
              <a:t> Vinci carefully organizes the design of the room and the position of the apostles  so that the viewers eyes are immediately drawn to Jesus.</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Michelangelo </a:t>
            </a:r>
            <a:endParaRPr lang="en-US" dirty="0"/>
          </a:p>
        </p:txBody>
      </p:sp>
      <p:pic>
        <p:nvPicPr>
          <p:cNvPr id="41988" name="Picture 4" descr="The iconic image of the Hand of God giving life to Adam.">
            <a:hlinkClick r:id="rId3" tooltip="The iconic image of the Hand of God giving life to Adam."/>
          </p:cNvPr>
          <p:cNvPicPr>
            <a:picLocks noChangeAspect="1" noChangeArrowheads="1"/>
          </p:cNvPicPr>
          <p:nvPr/>
        </p:nvPicPr>
        <p:blipFill>
          <a:blip r:embed="rId4"/>
          <a:srcRect/>
          <a:stretch>
            <a:fillRect/>
          </a:stretch>
        </p:blipFill>
        <p:spPr bwMode="auto">
          <a:xfrm>
            <a:off x="5029200" y="1600200"/>
            <a:ext cx="3505200" cy="2299411"/>
          </a:xfrm>
          <a:prstGeom prst="rect">
            <a:avLst/>
          </a:prstGeom>
          <a:noFill/>
        </p:spPr>
      </p:pic>
      <p:pic>
        <p:nvPicPr>
          <p:cNvPr id="41990" name="Picture 6" descr="The ceiling of the Sistine Chapel">
            <a:hlinkClick r:id="rId5" tooltip="The ceiling of the Sistine Chapel"/>
          </p:cNvPr>
          <p:cNvPicPr>
            <a:picLocks noChangeAspect="1" noChangeArrowheads="1"/>
          </p:cNvPicPr>
          <p:nvPr/>
        </p:nvPicPr>
        <p:blipFill>
          <a:blip r:embed="rId6"/>
          <a:srcRect/>
          <a:stretch>
            <a:fillRect/>
          </a:stretch>
        </p:blipFill>
        <p:spPr bwMode="auto">
          <a:xfrm>
            <a:off x="5029200" y="4038600"/>
            <a:ext cx="3505200" cy="2327454"/>
          </a:xfrm>
          <a:prstGeom prst="rect">
            <a:avLst/>
          </a:prstGeom>
          <a:noFill/>
        </p:spPr>
      </p:pic>
      <p:pic>
        <p:nvPicPr>
          <p:cNvPr id="41992" name="Picture 8" descr="http://www.bluffton.edu/~sullivanm/belgium/bruges/michelangelo/pieta.jpg"/>
          <p:cNvPicPr>
            <a:picLocks noChangeAspect="1" noChangeArrowheads="1"/>
          </p:cNvPicPr>
          <p:nvPr/>
        </p:nvPicPr>
        <p:blipFill>
          <a:blip r:embed="rId7"/>
          <a:srcRect/>
          <a:stretch>
            <a:fillRect/>
          </a:stretch>
        </p:blipFill>
        <p:spPr bwMode="auto">
          <a:xfrm>
            <a:off x="436478" y="1876425"/>
            <a:ext cx="4287922" cy="42957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Raphael</a:t>
            </a:r>
            <a:endParaRPr lang="en-US" dirty="0"/>
          </a:p>
        </p:txBody>
      </p:sp>
      <p:pic>
        <p:nvPicPr>
          <p:cNvPr id="44034" name="Picture 2" descr="http://home.wlu.edu/~mahonj/Ancient_Philosophers/SchoolofAthens.jpg"/>
          <p:cNvPicPr>
            <a:picLocks noChangeAspect="1" noChangeArrowheads="1"/>
          </p:cNvPicPr>
          <p:nvPr/>
        </p:nvPicPr>
        <p:blipFill>
          <a:blip r:embed="rId3"/>
          <a:srcRect/>
          <a:stretch>
            <a:fillRect/>
          </a:stretch>
        </p:blipFill>
        <p:spPr bwMode="auto">
          <a:xfrm>
            <a:off x="609601" y="1493204"/>
            <a:ext cx="6477000" cy="48599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Ignorance</a:t>
            </a:r>
          </a:p>
          <a:p>
            <a:r>
              <a:rPr lang="en-US" dirty="0" smtClean="0"/>
              <a:t>Life Expectancy</a:t>
            </a:r>
          </a:p>
          <a:p>
            <a:r>
              <a:rPr lang="en-US" dirty="0" smtClean="0"/>
              <a:t>Pagan vs. Christian</a:t>
            </a:r>
          </a:p>
          <a:p>
            <a:r>
              <a:rPr lang="en-US" dirty="0" smtClean="0"/>
              <a:t>Feudalism</a:t>
            </a:r>
          </a:p>
          <a:p>
            <a:r>
              <a:rPr lang="en-US" dirty="0" smtClean="0"/>
              <a:t>Poor Economy</a:t>
            </a:r>
          </a:p>
          <a:p>
            <a:r>
              <a:rPr lang="en-US" dirty="0" smtClean="0"/>
              <a:t>Vague Nationalities United by Church</a:t>
            </a:r>
          </a:p>
          <a:p>
            <a:r>
              <a:rPr lang="en-US" dirty="0" smtClean="0"/>
              <a:t>Poor </a:t>
            </a:r>
            <a:r>
              <a:rPr lang="en-US" dirty="0" smtClean="0"/>
              <a:t>Bureaucracies</a:t>
            </a:r>
            <a:endParaRPr lang="en-US" dirty="0" smtClean="0"/>
          </a:p>
          <a:p>
            <a:r>
              <a:rPr lang="en-US" dirty="0" smtClean="0"/>
              <a:t>Art</a:t>
            </a:r>
          </a:p>
          <a:p>
            <a:endParaRPr lang="en-US" dirty="0"/>
          </a:p>
        </p:txBody>
      </p:sp>
      <p:sp>
        <p:nvSpPr>
          <p:cNvPr id="3" name="Title 2"/>
          <p:cNvSpPr>
            <a:spLocks noGrp="1"/>
          </p:cNvSpPr>
          <p:nvPr>
            <p:ph type="title"/>
          </p:nvPr>
        </p:nvSpPr>
        <p:spPr/>
        <p:txBody>
          <a:bodyPr/>
          <a:lstStyle/>
          <a:p>
            <a:r>
              <a:rPr smtClean="0"/>
              <a:t>Medieval Culture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Crusades</a:t>
            </a:r>
          </a:p>
          <a:p>
            <a:r>
              <a:rPr lang="en-US" dirty="0" smtClean="0"/>
              <a:t>Hundred Year’s War</a:t>
            </a:r>
          </a:p>
          <a:p>
            <a:r>
              <a:rPr lang="en-US" dirty="0" smtClean="0"/>
              <a:t>Great Schism</a:t>
            </a:r>
          </a:p>
          <a:p>
            <a:r>
              <a:rPr lang="en-US" dirty="0" smtClean="0"/>
              <a:t>The Black Plague</a:t>
            </a:r>
            <a:endParaRPr lang="en-US" dirty="0"/>
          </a:p>
        </p:txBody>
      </p:sp>
      <p:sp>
        <p:nvSpPr>
          <p:cNvPr id="3" name="Title 2"/>
          <p:cNvSpPr>
            <a:spLocks noGrp="1"/>
          </p:cNvSpPr>
          <p:nvPr>
            <p:ph type="title"/>
          </p:nvPr>
        </p:nvSpPr>
        <p:spPr/>
        <p:txBody>
          <a:bodyPr/>
          <a:lstStyle/>
          <a:p>
            <a:r>
              <a:rPr smtClean="0"/>
              <a:t>Crises of the Middle Ages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Notre Dame and Westminster Abby</a:t>
            </a:r>
            <a:endParaRPr lang="en-US" dirty="0"/>
          </a:p>
        </p:txBody>
      </p:sp>
      <p:pic>
        <p:nvPicPr>
          <p:cNvPr id="19458" name="Picture 2" descr="Norte Dame"/>
          <p:cNvPicPr>
            <a:picLocks noChangeAspect="1" noChangeArrowheads="1"/>
          </p:cNvPicPr>
          <p:nvPr/>
        </p:nvPicPr>
        <p:blipFill>
          <a:blip r:embed="rId3"/>
          <a:srcRect/>
          <a:stretch>
            <a:fillRect/>
          </a:stretch>
        </p:blipFill>
        <p:spPr bwMode="auto">
          <a:xfrm>
            <a:off x="228600" y="1676400"/>
            <a:ext cx="3952875" cy="3162301"/>
          </a:xfrm>
          <a:prstGeom prst="rect">
            <a:avLst/>
          </a:prstGeom>
          <a:noFill/>
        </p:spPr>
      </p:pic>
      <p:pic>
        <p:nvPicPr>
          <p:cNvPr id="19460" name="Picture 4" descr="http://www.inetours.com/England/London/images/WstmstAby/Westminster-Abby_8161.jpg"/>
          <p:cNvPicPr>
            <a:picLocks noChangeAspect="1" noChangeArrowheads="1"/>
          </p:cNvPicPr>
          <p:nvPr/>
        </p:nvPicPr>
        <p:blipFill>
          <a:blip r:embed="rId4"/>
          <a:srcRect/>
          <a:stretch>
            <a:fillRect/>
          </a:stretch>
        </p:blipFill>
        <p:spPr bwMode="auto">
          <a:xfrm>
            <a:off x="4343400" y="2133600"/>
            <a:ext cx="4564956" cy="25812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Medieval Art</a:t>
            </a:r>
            <a:endParaRPr lang="en-US" dirty="0"/>
          </a:p>
        </p:txBody>
      </p:sp>
      <p:pic>
        <p:nvPicPr>
          <p:cNvPr id="2052" name="Picture 4" descr="http://home.c2i.net/monsalvat/magdalen-illum.jpg"/>
          <p:cNvPicPr>
            <a:picLocks noChangeAspect="1" noChangeArrowheads="1"/>
          </p:cNvPicPr>
          <p:nvPr/>
        </p:nvPicPr>
        <p:blipFill>
          <a:blip r:embed="rId3"/>
          <a:srcRect/>
          <a:stretch>
            <a:fillRect/>
          </a:stretch>
        </p:blipFill>
        <p:spPr bwMode="auto">
          <a:xfrm>
            <a:off x="609600" y="1752600"/>
            <a:ext cx="3540642" cy="4114800"/>
          </a:xfrm>
          <a:prstGeom prst="rect">
            <a:avLst/>
          </a:prstGeom>
          <a:noFill/>
        </p:spPr>
      </p:pic>
      <p:pic>
        <p:nvPicPr>
          <p:cNvPr id="12290" name="Picture 2" descr="http://cache.eb.com/eb/image?id=2252&amp;rendTypeId=4"/>
          <p:cNvPicPr>
            <a:picLocks noChangeAspect="1" noChangeArrowheads="1"/>
          </p:cNvPicPr>
          <p:nvPr/>
        </p:nvPicPr>
        <p:blipFill>
          <a:blip r:embed="rId4"/>
          <a:srcRect/>
          <a:stretch>
            <a:fillRect/>
          </a:stretch>
        </p:blipFill>
        <p:spPr bwMode="auto">
          <a:xfrm>
            <a:off x="5334000" y="1828799"/>
            <a:ext cx="2590800" cy="396551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Video About the Middle Ages</a:t>
            </a:r>
            <a:endParaRPr lang="en-US" dirty="0"/>
          </a:p>
        </p:txBody>
      </p:sp>
      <p:sp>
        <p:nvSpPr>
          <p:cNvPr id="5" name="TextBox 4"/>
          <p:cNvSpPr txBox="1"/>
          <p:nvPr/>
        </p:nvSpPr>
        <p:spPr>
          <a:xfrm>
            <a:off x="2209800" y="1981200"/>
            <a:ext cx="5562600" cy="369332"/>
          </a:xfrm>
          <a:prstGeom prst="rect">
            <a:avLst/>
          </a:prstGeom>
          <a:noFill/>
        </p:spPr>
        <p:txBody>
          <a:bodyPr wrap="square" rtlCol="0">
            <a:spAutoFit/>
          </a:bodyPr>
          <a:lstStyle/>
          <a:p>
            <a:r>
              <a:rPr lang="en-US" dirty="0" smtClean="0"/>
              <a:t>http://www.youtube.com/watch?v=fr8DIg3oHFI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2819400" cy="5943600"/>
          </a:xfrm>
        </p:spPr>
        <p:txBody>
          <a:bodyPr>
            <a:normAutofit/>
          </a:bodyPr>
          <a:lstStyle/>
          <a:p>
            <a:r>
              <a:rPr smtClean="0"/>
              <a:t>Spread of European Universities</a:t>
            </a:r>
            <a:endParaRPr lang="en-US" dirty="0"/>
          </a:p>
        </p:txBody>
      </p:sp>
      <p:pic>
        <p:nvPicPr>
          <p:cNvPr id="2050" name="Picture 2" descr="http://openlearn.open.ac.uk/file.php/2365/AS208_1_013i.jpg"/>
          <p:cNvPicPr>
            <a:picLocks noChangeAspect="1" noChangeArrowheads="1"/>
          </p:cNvPicPr>
          <p:nvPr/>
        </p:nvPicPr>
        <p:blipFill>
          <a:blip r:embed="rId3"/>
          <a:srcRect/>
          <a:stretch>
            <a:fillRect/>
          </a:stretch>
        </p:blipFill>
        <p:spPr bwMode="auto">
          <a:xfrm>
            <a:off x="3085437" y="152400"/>
            <a:ext cx="5982363" cy="6553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Thomas More</a:t>
            </a:r>
            <a:endParaRPr lang="en-US" dirty="0"/>
          </a:p>
        </p:txBody>
      </p:sp>
      <p:pic>
        <p:nvPicPr>
          <p:cNvPr id="23554" name="Picture 2" descr="Image:Hans Holbein d. J. 065.jpg">
            <a:hlinkClick r:id="rId3"/>
          </p:cNvPr>
          <p:cNvPicPr>
            <a:picLocks noChangeAspect="1" noChangeArrowheads="1"/>
          </p:cNvPicPr>
          <p:nvPr/>
        </p:nvPicPr>
        <p:blipFill>
          <a:blip r:embed="rId4"/>
          <a:srcRect/>
          <a:stretch>
            <a:fillRect/>
          </a:stretch>
        </p:blipFill>
        <p:spPr bwMode="auto">
          <a:xfrm>
            <a:off x="381000" y="1447800"/>
            <a:ext cx="3886200" cy="4890408"/>
          </a:xfrm>
          <a:prstGeom prst="rect">
            <a:avLst/>
          </a:prstGeom>
          <a:noFill/>
        </p:spPr>
      </p:pic>
      <p:sp>
        <p:nvSpPr>
          <p:cNvPr id="7" name="TextBox 6"/>
          <p:cNvSpPr txBox="1"/>
          <p:nvPr/>
        </p:nvSpPr>
        <p:spPr>
          <a:xfrm>
            <a:off x="4800600" y="1524000"/>
            <a:ext cx="3429000" cy="2031325"/>
          </a:xfrm>
          <a:prstGeom prst="rect">
            <a:avLst/>
          </a:prstGeom>
          <a:noFill/>
        </p:spPr>
        <p:txBody>
          <a:bodyPr wrap="square" rtlCol="0">
            <a:spAutoFit/>
          </a:bodyPr>
          <a:lstStyle/>
          <a:p>
            <a:r>
              <a:rPr lang="en-US" i="1" dirty="0" smtClean="0">
                <a:solidFill>
                  <a:schemeClr val="bg2"/>
                </a:solidFill>
              </a:rPr>
              <a:t>“I think putting thieves to death is not lawful; and it is plain and obvious that it is absurd and of ill consequence to the commonwealth that a thief and a murderer should be equally punished.” - Utopia</a:t>
            </a:r>
            <a:endParaRPr lang="en-US" i="1"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Desiderius Erasmus</a:t>
            </a:r>
            <a:endParaRPr lang="en-US" dirty="0"/>
          </a:p>
        </p:txBody>
      </p:sp>
      <p:pic>
        <p:nvPicPr>
          <p:cNvPr id="25602" name="Picture 2" descr="Desiderius Erasmus in 1523 as depicted by Hans Holbein the Younger">
            <a:hlinkClick r:id="rId3" tooltip="Desiderius Erasmus in 1523 as depicted by Hans Holbein the Younger"/>
          </p:cNvPr>
          <p:cNvPicPr>
            <a:picLocks noChangeAspect="1" noChangeArrowheads="1"/>
          </p:cNvPicPr>
          <p:nvPr/>
        </p:nvPicPr>
        <p:blipFill>
          <a:blip r:embed="rId4"/>
          <a:srcRect/>
          <a:stretch>
            <a:fillRect/>
          </a:stretch>
        </p:blipFill>
        <p:spPr bwMode="auto">
          <a:xfrm>
            <a:off x="609600" y="1524000"/>
            <a:ext cx="3276600" cy="4635783"/>
          </a:xfrm>
          <a:prstGeom prst="rect">
            <a:avLst/>
          </a:prstGeom>
          <a:noFill/>
        </p:spPr>
      </p:pic>
      <p:sp>
        <p:nvSpPr>
          <p:cNvPr id="4" name="TextBox 3"/>
          <p:cNvSpPr txBox="1"/>
          <p:nvPr/>
        </p:nvSpPr>
        <p:spPr>
          <a:xfrm>
            <a:off x="4800600" y="1371600"/>
            <a:ext cx="3733800" cy="3693319"/>
          </a:xfrm>
          <a:prstGeom prst="rect">
            <a:avLst/>
          </a:prstGeom>
          <a:noFill/>
        </p:spPr>
        <p:txBody>
          <a:bodyPr wrap="square" rtlCol="0">
            <a:spAutoFit/>
          </a:bodyPr>
          <a:lstStyle/>
          <a:p>
            <a:r>
              <a:rPr lang="en-US" dirty="0" smtClean="0">
                <a:solidFill>
                  <a:schemeClr val="bg2"/>
                </a:solidFill>
              </a:rPr>
              <a:t>“Piety requires that we should sometimes conceal truth…Perhaps we must  admit with Plato that lies are useful to the people.”</a:t>
            </a:r>
          </a:p>
          <a:p>
            <a:endParaRPr lang="en-US" dirty="0" smtClean="0">
              <a:solidFill>
                <a:schemeClr val="bg2"/>
              </a:solidFill>
            </a:endParaRPr>
          </a:p>
          <a:p>
            <a:r>
              <a:rPr lang="en-US" dirty="0" smtClean="0">
                <a:solidFill>
                  <a:schemeClr val="bg2"/>
                </a:solidFill>
              </a:rPr>
              <a:t>“‘What?’ asks Peter [gatekeeper of heaven], astounded, ‘Popes with wives and children?’ Pope Julius II, equally surprised replies, ‘No, not wives, but why not children?’” -</a:t>
            </a:r>
            <a:r>
              <a:rPr lang="en-US" i="1" dirty="0" smtClean="0">
                <a:solidFill>
                  <a:schemeClr val="bg2"/>
                </a:solidFill>
              </a:rPr>
              <a:t>In Praise of Folly</a:t>
            </a:r>
            <a:endParaRPr lang="en-US" dirty="0" smtClean="0">
              <a:solidFill>
                <a:schemeClr val="bg2"/>
              </a:solidFill>
            </a:endParaRPr>
          </a:p>
          <a:p>
            <a:endParaRPr lang="en-US" dirty="0" smtClean="0">
              <a:solidFill>
                <a:schemeClr val="bg2"/>
              </a:solidFill>
            </a:endParaRPr>
          </a:p>
          <a:p>
            <a:endParaRPr lang="en-US" dirty="0">
              <a:solidFill>
                <a:schemeClr val="bg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3905</TotalTime>
  <Words>762</Words>
  <Application>Microsoft Office PowerPoint</Application>
  <PresentationFormat>On-screen Show (4:3)</PresentationFormat>
  <Paragraphs>74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The Middle Ages and the Renaissance</vt:lpstr>
      <vt:lpstr>Medieval Culture</vt:lpstr>
      <vt:lpstr>Crises of the Middle Ages </vt:lpstr>
      <vt:lpstr>Notre Dame and Westminster Abby</vt:lpstr>
      <vt:lpstr>Medieval Art</vt:lpstr>
      <vt:lpstr>Video About the Middle Ages</vt:lpstr>
      <vt:lpstr>Spread of European Universities</vt:lpstr>
      <vt:lpstr>Thomas More</vt:lpstr>
      <vt:lpstr>Desiderius Erasmus</vt:lpstr>
      <vt:lpstr>Rise of Cities</vt:lpstr>
      <vt:lpstr>Rise of the Middle Class</vt:lpstr>
      <vt:lpstr>The Rise of the Super Rich</vt:lpstr>
      <vt:lpstr>National Unification</vt:lpstr>
      <vt:lpstr>Classicism</vt:lpstr>
      <vt:lpstr>Humanism</vt:lpstr>
      <vt:lpstr>The Prince – by Niccolo Machiavelli </vt:lpstr>
      <vt:lpstr>Da Vinci</vt:lpstr>
      <vt:lpstr>Michelangelo </vt:lpstr>
      <vt:lpstr>Raphael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c:creator>
  <cp:lastModifiedBy>Michelle</cp:lastModifiedBy>
  <cp:revision>6</cp:revision>
  <dcterms:created xsi:type="dcterms:W3CDTF">2007-12-27T17:00:59Z</dcterms:created>
  <dcterms:modified xsi:type="dcterms:W3CDTF">2008-03-08T21:15:26Z</dcterms:modified>
</cp:coreProperties>
</file>