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4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300" r:id="rId10"/>
    <p:sldId id="265" r:id="rId11"/>
    <p:sldId id="267" r:id="rId12"/>
    <p:sldId id="268" r:id="rId13"/>
    <p:sldId id="29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70" r:id="rId23"/>
    <p:sldId id="271" r:id="rId24"/>
    <p:sldId id="272" r:id="rId25"/>
    <p:sldId id="273" r:id="rId26"/>
    <p:sldId id="274" r:id="rId27"/>
    <p:sldId id="297" r:id="rId28"/>
    <p:sldId id="276" r:id="rId29"/>
    <p:sldId id="277" r:id="rId30"/>
    <p:sldId id="298" r:id="rId31"/>
    <p:sldId id="299" r:id="rId32"/>
    <p:sldId id="275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B6600-20C1-C442-8186-7EEAD9FDFE5E}" type="datetimeFigureOut">
              <a:rPr lang="en-US" smtClean="0"/>
              <a:t>8/4/13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36D37-09E1-1542-A681-3D2B37D8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119769-7FBE-0349-9E18-FDF25A7007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F47FC9-223E-A046-A0DA-272D82B95C1F}" type="datetimeFigureOut">
              <a:rPr lang="en-US" smtClean="0"/>
              <a:t>8/4/13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2okeYVclQ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onetics.ucla.edu/course/chapter7/french/french.html" TargetMode="External"/><Relationship Id="rId3" Type="http://schemas.openxmlformats.org/officeDocument/2006/relationships/hyperlink" Target="http://www.phonetics.ucla.edu/course/chapter6/thai/thai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Sh5hFnIuS4" TargetMode="Externa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8RNIuFEVP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iowa.edu/~acadtech/phonetics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onetics.ucla.edu/course/chapter6/sindhi/sinhi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onetics.ucla.edu/course/chapter6/lakhota/lakhota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onetics.ucla.edu/course/chapter6/nama/nama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kins.yale.edu/featured/sws/swssentences/sentences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FPtc8BVdJk" TargetMode="External"/><Relationship Id="rId3" Type="http://schemas.openxmlformats.org/officeDocument/2006/relationships/hyperlink" Target="http://www.youtube.com/watch?v=G-lN8vWm3m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HSSP Week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 cords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https://www.youtube.com/watch?v=y2okeYVclQo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5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2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vocal tract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6309" r="-46309"/>
          <a:stretch>
            <a:fillRect/>
          </a:stretch>
        </p:blipFill>
        <p:spPr>
          <a:xfrm>
            <a:off x="-956338" y="1201893"/>
            <a:ext cx="10284551" cy="5656107"/>
          </a:xfrm>
        </p:spPr>
      </p:pic>
    </p:spTree>
    <p:extLst>
      <p:ext uri="{BB962C8B-B14F-4D97-AF65-F5344CB8AC3E}">
        <p14:creationId xmlns:p14="http://schemas.microsoft.com/office/powerpoint/2010/main" val="45040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categorize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distinction: voicing.</a:t>
            </a:r>
          </a:p>
          <a:p>
            <a:r>
              <a:rPr lang="en-US" dirty="0" smtClean="0"/>
              <a:t>Beyond this, we categorize sounds according to the constriction required to produce them.</a:t>
            </a:r>
          </a:p>
          <a:p>
            <a:pPr lvl="1"/>
            <a:r>
              <a:rPr lang="en-US" i="1" dirty="0" smtClean="0"/>
              <a:t>Place of articulation:</a:t>
            </a:r>
            <a:r>
              <a:rPr lang="en-US" dirty="0" smtClean="0"/>
              <a:t> the place where constriction occurs</a:t>
            </a:r>
          </a:p>
          <a:p>
            <a:pPr lvl="1"/>
            <a:r>
              <a:rPr lang="en-US" i="1" dirty="0" smtClean="0"/>
              <a:t>Manner of articulation: </a:t>
            </a:r>
            <a:r>
              <a:rPr lang="en-US" dirty="0" smtClean="0"/>
              <a:t>the type of constriction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Categorizes sound based on where the constriction occurs.</a:t>
            </a:r>
          </a:p>
          <a:p>
            <a:pPr lvl="1"/>
            <a:r>
              <a:rPr lang="en-US" dirty="0" smtClean="0"/>
              <a:t>What is the difference between /p/ and /k/?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etween /v/ and /z/?</a:t>
            </a:r>
          </a:p>
        </p:txBody>
      </p:sp>
    </p:spTree>
    <p:extLst>
      <p:ext uri="{BB962C8B-B14F-4D97-AF65-F5344CB8AC3E}">
        <p14:creationId xmlns:p14="http://schemas.microsoft.com/office/powerpoint/2010/main" val="68131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Bilabial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293" r="-10293"/>
          <a:stretch>
            <a:fillRect/>
          </a:stretch>
        </p:blipFill>
        <p:spPr>
          <a:xfrm>
            <a:off x="1453996" y="1969925"/>
            <a:ext cx="5880243" cy="3704553"/>
          </a:xfrm>
        </p:spPr>
      </p:pic>
    </p:spTree>
    <p:extLst>
      <p:ext uri="{BB962C8B-B14F-4D97-AF65-F5344CB8AC3E}">
        <p14:creationId xmlns:p14="http://schemas.microsoft.com/office/powerpoint/2010/main" val="11884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Labiodental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2247" r="-12247"/>
          <a:stretch>
            <a:fillRect/>
          </a:stretch>
        </p:blipFill>
        <p:spPr>
          <a:xfrm>
            <a:off x="1598693" y="2082450"/>
            <a:ext cx="5880241" cy="3704552"/>
          </a:xfrm>
        </p:spPr>
      </p:pic>
    </p:spTree>
    <p:extLst>
      <p:ext uri="{BB962C8B-B14F-4D97-AF65-F5344CB8AC3E}">
        <p14:creationId xmlns:p14="http://schemas.microsoft.com/office/powerpoint/2010/main" val="33969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Interdental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492" r="-12492"/>
          <a:stretch>
            <a:fillRect/>
          </a:stretch>
        </p:blipFill>
        <p:spPr>
          <a:xfrm>
            <a:off x="1421842" y="1921700"/>
            <a:ext cx="6058852" cy="3817077"/>
          </a:xfrm>
        </p:spPr>
      </p:pic>
    </p:spTree>
    <p:extLst>
      <p:ext uri="{BB962C8B-B14F-4D97-AF65-F5344CB8AC3E}">
        <p14:creationId xmlns:p14="http://schemas.microsoft.com/office/powerpoint/2010/main" val="52813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03" r="-7303"/>
          <a:stretch>
            <a:fillRect/>
          </a:stretch>
        </p:blipFill>
        <p:spPr>
          <a:xfrm>
            <a:off x="1389687" y="2130675"/>
            <a:ext cx="5829210" cy="3672402"/>
          </a:xfrm>
        </p:spPr>
      </p:pic>
    </p:spTree>
    <p:extLst>
      <p:ext uri="{BB962C8B-B14F-4D97-AF65-F5344CB8AC3E}">
        <p14:creationId xmlns:p14="http://schemas.microsoft.com/office/powerpoint/2010/main" val="312449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Palato</a:t>
            </a:r>
            <a:r>
              <a:rPr lang="en-US" dirty="0" smtClean="0"/>
              <a:t>-alveolar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25" r="-18125"/>
          <a:stretch>
            <a:fillRect/>
          </a:stretch>
        </p:blipFill>
        <p:spPr>
          <a:xfrm>
            <a:off x="1261068" y="1921700"/>
            <a:ext cx="6084368" cy="3833152"/>
          </a:xfrm>
        </p:spPr>
      </p:pic>
    </p:spTree>
    <p:extLst>
      <p:ext uri="{BB962C8B-B14F-4D97-AF65-F5344CB8AC3E}">
        <p14:creationId xmlns:p14="http://schemas.microsoft.com/office/powerpoint/2010/main" val="155894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747" r="-13747"/>
          <a:stretch>
            <a:fillRect/>
          </a:stretch>
        </p:blipFill>
        <p:spPr>
          <a:xfrm>
            <a:off x="971675" y="1841325"/>
            <a:ext cx="6365044" cy="4009978"/>
          </a:xfrm>
        </p:spPr>
      </p:pic>
    </p:spTree>
    <p:extLst>
      <p:ext uri="{BB962C8B-B14F-4D97-AF65-F5344CB8AC3E}">
        <p14:creationId xmlns:p14="http://schemas.microsoft.com/office/powerpoint/2010/main" val="146582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sound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major branches of linguistics that deal with sound:</a:t>
            </a:r>
          </a:p>
          <a:p>
            <a:pPr lvl="1"/>
            <a:r>
              <a:rPr lang="en-US" dirty="0" smtClean="0"/>
              <a:t>Phonetics: how sounds are produced, transmitted, and perceived.</a:t>
            </a:r>
          </a:p>
          <a:p>
            <a:pPr lvl="1"/>
            <a:r>
              <a:rPr lang="en-US" dirty="0" smtClean="0"/>
              <a:t>Phonology: how sounds are organized into rule-governed systems.</a:t>
            </a:r>
          </a:p>
          <a:p>
            <a:r>
              <a:rPr lang="en-US" dirty="0" smtClean="0"/>
              <a:t>This week: phonetics; next week: phonology.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0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Glottal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174" r="-39174"/>
          <a:stretch>
            <a:fillRect/>
          </a:stretch>
        </p:blipFill>
        <p:spPr>
          <a:xfrm>
            <a:off x="955598" y="1712725"/>
            <a:ext cx="6109884" cy="3849227"/>
          </a:xfrm>
        </p:spPr>
      </p:pic>
    </p:spTree>
    <p:extLst>
      <p:ext uri="{BB962C8B-B14F-4D97-AF65-F5344CB8AC3E}">
        <p14:creationId xmlns:p14="http://schemas.microsoft.com/office/powerpoint/2010/main" val="409216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English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/w/: bilabial and velar constrictions</a:t>
            </a:r>
          </a:p>
          <a:p>
            <a:r>
              <a:rPr lang="en-US" dirty="0" smtClean="0"/>
              <a:t>/j/: palatal constriction</a:t>
            </a:r>
          </a:p>
          <a:p>
            <a:r>
              <a:rPr lang="en-US" dirty="0" smtClean="0"/>
              <a:t>/l/: alveolar (and often velar) constriction</a:t>
            </a:r>
          </a:p>
          <a:p>
            <a:r>
              <a:rPr lang="en-US" dirty="0" smtClean="0"/>
              <a:t>/</a:t>
            </a:r>
            <a:r>
              <a:rPr lang="en-US" dirty="0" err="1" smtClean="0"/>
              <a:t>ɹ</a:t>
            </a:r>
            <a:r>
              <a:rPr lang="en-US" dirty="0" smtClean="0"/>
              <a:t>/: alveolar-</a:t>
            </a:r>
            <a:r>
              <a:rPr lang="en-US" dirty="0" err="1" smtClean="0"/>
              <a:t>ish</a:t>
            </a:r>
            <a:r>
              <a:rPr lang="en-US" dirty="0" smtClean="0"/>
              <a:t> constriction (retroflex)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92" y="3670125"/>
            <a:ext cx="2235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of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</a:t>
            </a:r>
            <a:r>
              <a:rPr lang="en-US" dirty="0" err="1" smtClean="0"/>
              <a:t>uvulars</a:t>
            </a:r>
            <a:r>
              <a:rPr lang="en-US" dirty="0" smtClean="0"/>
              <a:t>: </a:t>
            </a:r>
            <a:r>
              <a:rPr lang="en-US" u="sng" dirty="0">
                <a:hlinkClick r:id="rId2"/>
              </a:rPr>
              <a:t>http://www.phonetics.ucla.edu/course/chapter7/french/french.html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Thai dentals: </a:t>
            </a:r>
            <a:r>
              <a:rPr lang="en-US" u="sng" dirty="0">
                <a:hlinkClick r:id="rId3"/>
              </a:rPr>
              <a:t>http://www.phonetics.ucla.edu/course/chapter6/thai/thai.html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6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PoA</a:t>
            </a:r>
            <a:r>
              <a:rPr lang="en-US" dirty="0" smtClean="0"/>
              <a:t>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Palatography</a:t>
            </a:r>
            <a:endParaRPr lang="en-US" dirty="0" smtClean="0"/>
          </a:p>
          <a:p>
            <a:pPr lvl="1"/>
            <a:r>
              <a:rPr lang="en-US" dirty="0" smtClean="0"/>
              <a:t>Mouth-painting with charcoal and olive oil.</a:t>
            </a:r>
          </a:p>
          <a:p>
            <a:pPr lvl="1"/>
            <a:r>
              <a:rPr lang="en-US" dirty="0" smtClean="0"/>
              <a:t>Good technique when you’re doing fieldwork.</a:t>
            </a: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://www.youtube.com/watch?v=8Sh5hFnIuS4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53" y="3551852"/>
            <a:ext cx="2045230" cy="27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6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PoA</a:t>
            </a:r>
            <a:r>
              <a:rPr lang="en-US" dirty="0" smtClean="0"/>
              <a:t>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Electropalatography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2595838"/>
            <a:ext cx="5049679" cy="349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3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PoA</a:t>
            </a:r>
            <a:r>
              <a:rPr lang="en-US" dirty="0" smtClean="0"/>
              <a:t>,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86434"/>
            <a:ext cx="72517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9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 of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Categorizes sound based on the type/degree of constriction.</a:t>
            </a:r>
          </a:p>
          <a:p>
            <a:pPr lvl="1"/>
            <a:r>
              <a:rPr lang="en-US" dirty="0" smtClean="0"/>
              <a:t>What is the difference between /t/ and /s/?</a:t>
            </a:r>
          </a:p>
          <a:p>
            <a:pPr lvl="1"/>
            <a:r>
              <a:rPr lang="en-US" dirty="0" smtClean="0"/>
              <a:t>Between /k/ and /a/?</a:t>
            </a:r>
            <a:endParaRPr lang="en-US" dirty="0"/>
          </a:p>
          <a:p>
            <a:pPr lvl="1"/>
            <a:r>
              <a:rPr lang="en-US" dirty="0" smtClean="0"/>
              <a:t>Between /t/ and /l/?</a:t>
            </a:r>
          </a:p>
        </p:txBody>
      </p:sp>
    </p:spTree>
    <p:extLst>
      <p:ext uri="{BB962C8B-B14F-4D97-AF65-F5344CB8AC3E}">
        <p14:creationId xmlns:p14="http://schemas.microsoft.com/office/powerpoint/2010/main" val="256901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Stops vs. fricatives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631" b="-5631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193" b="-4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529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Lesser constrictions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Approximants: /j/, /w/, /l/, /</a:t>
            </a:r>
            <a:r>
              <a:rPr lang="en-US" dirty="0" err="1" smtClean="0"/>
              <a:t>ɹ</a:t>
            </a:r>
            <a:r>
              <a:rPr lang="en-US" dirty="0" smtClean="0"/>
              <a:t>/</a:t>
            </a:r>
          </a:p>
          <a:p>
            <a:r>
              <a:rPr lang="en-US" dirty="0" smtClean="0"/>
              <a:t>Vowels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Degree of constriction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of constriction is a continuum:</a:t>
            </a:r>
          </a:p>
          <a:p>
            <a:pPr lvl="1"/>
            <a:r>
              <a:rPr lang="en-US" dirty="0" smtClean="0"/>
              <a:t>Total obstruction: stops</a:t>
            </a:r>
          </a:p>
          <a:p>
            <a:pPr lvl="1"/>
            <a:r>
              <a:rPr lang="en-US" dirty="0" smtClean="0"/>
              <a:t>Near-total obstruction: fricatives</a:t>
            </a:r>
          </a:p>
          <a:p>
            <a:pPr lvl="1"/>
            <a:r>
              <a:rPr lang="en-US" dirty="0" smtClean="0"/>
              <a:t>Some obstruction: approximants</a:t>
            </a:r>
          </a:p>
          <a:p>
            <a:pPr lvl="1"/>
            <a:r>
              <a:rPr lang="en-US" dirty="0" smtClean="0"/>
              <a:t>Little or no obstruction: vowels</a:t>
            </a:r>
          </a:p>
        </p:txBody>
      </p:sp>
    </p:spTree>
    <p:extLst>
      <p:ext uri="{BB962C8B-B14F-4D97-AF65-F5344CB8AC3E}">
        <p14:creationId xmlns:p14="http://schemas.microsoft.com/office/powerpoint/2010/main" val="99257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phonetics?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divided into three branches:</a:t>
            </a:r>
          </a:p>
          <a:p>
            <a:pPr lvl="1"/>
            <a:r>
              <a:rPr lang="en-US" dirty="0" smtClean="0"/>
              <a:t>Articulatory phonetics: how sounds are produced</a:t>
            </a:r>
          </a:p>
          <a:p>
            <a:pPr lvl="1"/>
            <a:r>
              <a:rPr lang="en-US" dirty="0" smtClean="0"/>
              <a:t>Acoustic phonetics: how sounds are transmitted</a:t>
            </a:r>
          </a:p>
          <a:p>
            <a:pPr lvl="1"/>
            <a:r>
              <a:rPr lang="en-US" dirty="0" smtClean="0"/>
              <a:t>Auditory phonetics: how sounds are perceived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745" y="3708561"/>
            <a:ext cx="2490631" cy="24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also categorize sounds based on whether or not the velum is open, i.e. air is escaping through the nose.</a:t>
            </a:r>
          </a:p>
          <a:p>
            <a:pPr lvl="1"/>
            <a:r>
              <a:rPr lang="en-US" dirty="0" smtClean="0"/>
              <a:t>How are /d/ and /n/ alike? How are they different?</a:t>
            </a:r>
          </a:p>
          <a:p>
            <a:pPr lvl="1"/>
            <a:r>
              <a:rPr lang="en-US" dirty="0" smtClean="0"/>
              <a:t>/b/ and /m/?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7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vs. oral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565" b="-4565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631" b="-56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817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velum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</a:t>
            </a:r>
            <a:r>
              <a:rPr lang="en-US" u="sng" dirty="0" smtClean="0">
                <a:hlinkClick r:id="rId2"/>
              </a:rPr>
              <a:t>08RNIuFEVPU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03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classify sounds in at least four ways:</a:t>
            </a:r>
          </a:p>
          <a:p>
            <a:pPr lvl="1"/>
            <a:r>
              <a:rPr lang="en-US" dirty="0" smtClean="0"/>
              <a:t>Voicing (/s/ vs. /z/)</a:t>
            </a:r>
          </a:p>
          <a:p>
            <a:pPr lvl="1"/>
            <a:r>
              <a:rPr lang="en-US" dirty="0" smtClean="0"/>
              <a:t>Place of articulation (/p/ vs. /t/)</a:t>
            </a:r>
          </a:p>
          <a:p>
            <a:pPr lvl="1"/>
            <a:r>
              <a:rPr lang="en-US" dirty="0" smtClean="0"/>
              <a:t>Manner of articulation (/t/ vs. /s/)</a:t>
            </a:r>
          </a:p>
          <a:p>
            <a:pPr lvl="1"/>
            <a:r>
              <a:rPr lang="en-US" dirty="0" smtClean="0"/>
              <a:t>Nasality (/b/ vs. /m/)</a:t>
            </a:r>
          </a:p>
          <a:p>
            <a:r>
              <a:rPr lang="en-US" dirty="0" smtClean="0"/>
              <a:t>Looking at how this all fits together: </a:t>
            </a:r>
            <a:r>
              <a:rPr lang="en-US" u="sng" dirty="0">
                <a:hlinkClick r:id="rId2"/>
              </a:rPr>
              <a:t>http://www.uiowa.edu/~acadtech/phonetics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32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English sounds, in chart form</a:t>
            </a:r>
            <a:endParaRPr lang="en-US" sz="3200" dirty="0"/>
          </a:p>
        </p:txBody>
      </p:sp>
      <p:pic>
        <p:nvPicPr>
          <p:cNvPr id="9" name="Content Placeholder 8" descr="Screen Shot 2013-08-04 at 10.50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03" b="-20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7050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Airstream mechanisms,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basic fact about all English sounds: they are </a:t>
            </a:r>
            <a:r>
              <a:rPr lang="en-US" i="1" dirty="0" smtClean="0"/>
              <a:t>pulmonic egressive</a:t>
            </a:r>
            <a:r>
              <a:rPr lang="en-US" dirty="0" smtClean="0"/>
              <a:t> (air is pushed from the lungs).</a:t>
            </a:r>
          </a:p>
          <a:p>
            <a:r>
              <a:rPr lang="en-US" dirty="0" smtClean="0"/>
              <a:t>But not all sounds are produced this way…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43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Airstream mechanisms,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Glottalic</a:t>
            </a:r>
            <a:r>
              <a:rPr lang="en-US" dirty="0" smtClean="0"/>
              <a:t> ingressive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imultaneous constriction and lowering of the larynx, essentially turning your vocal tract into a vacuum. When you release the constriction, air rushes into the mouth.</a:t>
            </a:r>
          </a:p>
          <a:p>
            <a:pPr lvl="1"/>
            <a:r>
              <a:rPr lang="en-US" dirty="0" smtClean="0"/>
              <a:t>Sindhi implosives: </a:t>
            </a:r>
            <a:r>
              <a:rPr lang="en-US" u="sng" dirty="0">
                <a:hlinkClick r:id="rId2"/>
              </a:rPr>
              <a:t>http://www.phonetics.ucla.edu/course/chapter6/sindhi/sinhi.html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00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Airstream mechanisms,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Glottalic</a:t>
            </a:r>
            <a:r>
              <a:rPr lang="en-US" dirty="0" smtClean="0"/>
              <a:t> egressive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imultaneous constriction and raising of the larynx, raising air pressure in the vocal tract. When you release the constriction, air rushes out of the mouth.</a:t>
            </a:r>
          </a:p>
          <a:p>
            <a:pPr lvl="1"/>
            <a:r>
              <a:rPr lang="en-US" dirty="0" smtClean="0"/>
              <a:t>Lakota </a:t>
            </a:r>
            <a:r>
              <a:rPr lang="en-US" dirty="0" err="1" smtClean="0"/>
              <a:t>ejectives:</a:t>
            </a:r>
            <a:r>
              <a:rPr lang="en-US" u="sng" dirty="0" err="1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://www.phonetics.ucla.edu/course/chapter6/lakhota/lakhota.html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22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Airstream mechanisms, 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Velaric</a:t>
            </a:r>
            <a:r>
              <a:rPr lang="en-US" dirty="0" smtClean="0"/>
              <a:t> ingressive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imultaneous constriction in the front of the mouth and at the velum. Tongue lowers, turning your mouth into a vacuum. When front constriction is released, air rushes in.</a:t>
            </a:r>
          </a:p>
          <a:p>
            <a:pPr lvl="1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clicks:</a:t>
            </a:r>
            <a:r>
              <a:rPr lang="en-US" u="sng" dirty="0" err="1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://www.phonetics.ucla.edu/course/chapter6/nama/nama.html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92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auditory phonetics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we’ve focused on so far: the role of the speaker in communication</a:t>
            </a:r>
          </a:p>
          <a:p>
            <a:r>
              <a:rPr lang="en-US" dirty="0" smtClean="0"/>
              <a:t>But there’s more than this: communication is a complex and dynamic process, involving at least two people, the speaker and the listener.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0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phonetics isn’t,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Phonetics ≠ how you should speak.</a:t>
            </a:r>
          </a:p>
          <a:p>
            <a:pPr lvl="1"/>
            <a:r>
              <a:rPr lang="en-US" dirty="0" smtClean="0"/>
              <a:t>Phonetics is a descriptive science.</a:t>
            </a:r>
          </a:p>
          <a:p>
            <a:pPr lvl="1"/>
            <a:r>
              <a:rPr lang="en-US" dirty="0" smtClean="0"/>
              <a:t>Our interest: describing the sounds of the world’s languages, so we can figure out what is, and what isn’t, possible.</a:t>
            </a:r>
          </a:p>
          <a:p>
            <a:pPr lvl="1"/>
            <a:r>
              <a:rPr lang="en-US" dirty="0" smtClean="0"/>
              <a:t>Not: telling people how to pronounce words.</a:t>
            </a:r>
          </a:p>
        </p:txBody>
      </p:sp>
    </p:spTree>
    <p:extLst>
      <p:ext uri="{BB962C8B-B14F-4D97-AF65-F5344CB8AC3E}">
        <p14:creationId xmlns:p14="http://schemas.microsoft.com/office/powerpoint/2010/main" val="98776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communication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Speaker:</a:t>
            </a:r>
          </a:p>
          <a:p>
            <a:pPr lvl="1"/>
            <a:r>
              <a:rPr lang="en-US" dirty="0" smtClean="0"/>
              <a:t>Thinks of what they want to say</a:t>
            </a:r>
          </a:p>
          <a:p>
            <a:pPr lvl="1"/>
            <a:r>
              <a:rPr lang="en-US" dirty="0" smtClean="0"/>
              <a:t>Brain tells muscles to contract</a:t>
            </a:r>
          </a:p>
          <a:p>
            <a:pPr lvl="1"/>
            <a:r>
              <a:rPr lang="en-US" dirty="0" smtClean="0"/>
              <a:t>Speech sounds are produced.</a:t>
            </a:r>
          </a:p>
          <a:p>
            <a:r>
              <a:rPr lang="en-US" dirty="0" smtClean="0"/>
              <a:t>Listener:</a:t>
            </a:r>
          </a:p>
          <a:p>
            <a:pPr lvl="1"/>
            <a:r>
              <a:rPr lang="en-US" dirty="0" smtClean="0"/>
              <a:t>Sound enters through the ear and goes to the brain.</a:t>
            </a:r>
          </a:p>
          <a:p>
            <a:pPr lvl="1"/>
            <a:r>
              <a:rPr lang="en-US" dirty="0" smtClean="0"/>
              <a:t>Sound waves parsed into linguistic units</a:t>
            </a:r>
          </a:p>
          <a:p>
            <a:pPr lvl="1"/>
            <a:r>
              <a:rPr lang="en-US" dirty="0" smtClean="0"/>
              <a:t>Meaning is recovered</a:t>
            </a:r>
          </a:p>
          <a:p>
            <a:r>
              <a:rPr lang="en-US" dirty="0" smtClean="0"/>
              <a:t>Speech perception: figuring out how sound waves get parsed into linguistic units. (Not an easy task!)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96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perceiving,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Formant structures, i.e. the resonant frequencies that allow us to distinguish one sound from another</a:t>
            </a:r>
          </a:p>
          <a:p>
            <a:pPr lvl="1"/>
            <a:r>
              <a:rPr lang="en-US" dirty="0" err="1" smtClean="0"/>
              <a:t>Sinewave</a:t>
            </a:r>
            <a:r>
              <a:rPr lang="en-US" dirty="0" smtClean="0"/>
              <a:t> speech: speech-based signal that has been stripped down to the bare formant frequencies. Not speech, but </a:t>
            </a:r>
            <a:r>
              <a:rPr lang="en-US" smtClean="0"/>
              <a:t>still understandable (mostly).</a:t>
            </a:r>
            <a:endParaRPr lang="en-US" dirty="0" smtClean="0"/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://www.haskins.yale.edu/featured/sws/swssentences/sentences.html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4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perceiving,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lot of speech perception has to do with sound, but there’s a good bit of evidence that we pay attention to the speaker’s physical gestures, too.</a:t>
            </a:r>
          </a:p>
          <a:p>
            <a:r>
              <a:rPr lang="en-US" dirty="0" err="1" smtClean="0"/>
              <a:t>McGurk</a:t>
            </a:r>
            <a:r>
              <a:rPr lang="en-US" dirty="0" smtClean="0"/>
              <a:t> effect: what you’re perceiving isn’t always what you’re hearing.</a:t>
            </a:r>
          </a:p>
          <a:p>
            <a:pPr lvl="1"/>
            <a:r>
              <a:rPr lang="en-US" u="sng" dirty="0">
                <a:hlinkClick r:id="rId2"/>
              </a:rPr>
              <a:t>http://www.youtube.com/watch?v=aFPtc8BVdJk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u="sng" dirty="0">
                <a:hlinkClick r:id="rId3"/>
              </a:rPr>
              <a:t>http://www.youtube.com/watch?v=G-lN8vWm3m0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phonetics isn’t,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Phonetics ≠ spelling</a:t>
            </a:r>
          </a:p>
          <a:p>
            <a:pPr lvl="1"/>
            <a:r>
              <a:rPr lang="en-US" dirty="0" smtClean="0"/>
              <a:t>More than one way to spell a sound. (f?)</a:t>
            </a:r>
          </a:p>
          <a:p>
            <a:pPr lvl="1"/>
            <a:r>
              <a:rPr lang="en-US" dirty="0" smtClean="0"/>
              <a:t>More than one way to pronounce a letter. (‘s’?)</a:t>
            </a:r>
          </a:p>
          <a:p>
            <a:pPr lvl="1"/>
            <a:r>
              <a:rPr lang="en-US" dirty="0" smtClean="0"/>
              <a:t>Number of letters often does not correspond to number of sounds.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4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we’ve seen: using letters to talk about sounds isn’t such a great idea, and could lead to a lot of confusion.</a:t>
            </a:r>
          </a:p>
          <a:p>
            <a:r>
              <a:rPr lang="en-US" dirty="0" smtClean="0"/>
              <a:t>One solution: the IPA (=International Phonetic Alphabet)</a:t>
            </a:r>
          </a:p>
          <a:p>
            <a:pPr lvl="1"/>
            <a:r>
              <a:rPr lang="en-US" dirty="0" smtClean="0"/>
              <a:t>Cross-categorizes sounds on different dimensions, for easy identification</a:t>
            </a:r>
          </a:p>
          <a:p>
            <a:pPr lvl="1"/>
            <a:r>
              <a:rPr lang="en-US" dirty="0" smtClean="0"/>
              <a:t>One-to-one correspondence between symbol and sound.</a:t>
            </a:r>
          </a:p>
          <a:p>
            <a:r>
              <a:rPr lang="en-US" dirty="0" smtClean="0"/>
              <a:t>Some practice with the IPA</a:t>
            </a:r>
          </a:p>
          <a:p>
            <a:pPr lvl="1"/>
            <a:r>
              <a:rPr lang="en-US" dirty="0" smtClean="0"/>
              <a:t>What is this word: [</a:t>
            </a:r>
            <a:r>
              <a:rPr lang="en-US" dirty="0" err="1" smtClean="0"/>
              <a:t>fʌnɛtɪks</a:t>
            </a:r>
            <a:r>
              <a:rPr lang="en-US" dirty="0" smtClean="0"/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343715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2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speech comes from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007" r="-45007"/>
          <a:stretch>
            <a:fillRect/>
          </a:stretch>
        </p:blipFill>
        <p:spPr>
          <a:xfrm>
            <a:off x="-743445" y="1223676"/>
            <a:ext cx="10114884" cy="5562796"/>
          </a:xfrm>
        </p:spPr>
      </p:pic>
    </p:spTree>
    <p:extLst>
      <p:ext uri="{BB962C8B-B14F-4D97-AF65-F5344CB8AC3E}">
        <p14:creationId xmlns:p14="http://schemas.microsoft.com/office/powerpoint/2010/main" val="302094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larynx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65" b="10765"/>
          <a:stretch>
            <a:fillRect/>
          </a:stretch>
        </p:blipFill>
        <p:spPr>
          <a:xfrm>
            <a:off x="1614770" y="2098525"/>
            <a:ext cx="5293376" cy="3334827"/>
          </a:xfrm>
        </p:spPr>
      </p:pic>
    </p:spTree>
    <p:extLst>
      <p:ext uri="{BB962C8B-B14F-4D97-AF65-F5344CB8AC3E}">
        <p14:creationId xmlns:p14="http://schemas.microsoft.com/office/powerpoint/2010/main" val="249347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Voiced vs. voiceless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Voiced sounds: vocal folds are vibrating (e.g. /z/)</a:t>
            </a:r>
          </a:p>
          <a:p>
            <a:r>
              <a:rPr lang="en-US" dirty="0" smtClean="0"/>
              <a:t>Voiceless sounds: vocal cords are not vibrating (e.g. /s/)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9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1210</Words>
  <Application>Microsoft Macintosh PowerPoint</Application>
  <PresentationFormat>On-screen Show (4:3)</PresentationFormat>
  <Paragraphs>137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Adjacency</vt:lpstr>
      <vt:lpstr>Phonetics</vt:lpstr>
      <vt:lpstr>Studying sound systems</vt:lpstr>
      <vt:lpstr>What is phonetics?</vt:lpstr>
      <vt:lpstr>What phonetics isn’t, Part 1</vt:lpstr>
      <vt:lpstr>What phonetics isn’t, Part 2</vt:lpstr>
      <vt:lpstr>The IPA</vt:lpstr>
      <vt:lpstr>Where speech comes from</vt:lpstr>
      <vt:lpstr>The larynx</vt:lpstr>
      <vt:lpstr>Voiced vs. voiceless</vt:lpstr>
      <vt:lpstr>Vocal cords in action</vt:lpstr>
      <vt:lpstr>The vocal tract</vt:lpstr>
      <vt:lpstr>Ways to categorize sounds</vt:lpstr>
      <vt:lpstr>Place of articulation</vt:lpstr>
      <vt:lpstr>Bilabial</vt:lpstr>
      <vt:lpstr>Labiodental</vt:lpstr>
      <vt:lpstr>Interdental</vt:lpstr>
      <vt:lpstr>Alveolar</vt:lpstr>
      <vt:lpstr>Palato-alveolar</vt:lpstr>
      <vt:lpstr>Velar</vt:lpstr>
      <vt:lpstr>Glottal</vt:lpstr>
      <vt:lpstr>Some other English sounds</vt:lpstr>
      <vt:lpstr>Other places of articulation</vt:lpstr>
      <vt:lpstr>Finding PoA, Part 1</vt:lpstr>
      <vt:lpstr>Finding PoA, Part 2</vt:lpstr>
      <vt:lpstr>Finding PoA, Part 3</vt:lpstr>
      <vt:lpstr>Manner of articulation</vt:lpstr>
      <vt:lpstr>Stops vs. fricatives</vt:lpstr>
      <vt:lpstr>Lesser constrictions</vt:lpstr>
      <vt:lpstr>Degree of constriction summary</vt:lpstr>
      <vt:lpstr>Nasality</vt:lpstr>
      <vt:lpstr>Nasal vs. oral</vt:lpstr>
      <vt:lpstr>The velum in action</vt:lpstr>
      <vt:lpstr>Interim summary</vt:lpstr>
      <vt:lpstr>English sounds, in chart form</vt:lpstr>
      <vt:lpstr>Airstream mechanisms, Part 1</vt:lpstr>
      <vt:lpstr>Airstream mechanisms, Part 2</vt:lpstr>
      <vt:lpstr>Airstream mechanisms, Part 3</vt:lpstr>
      <vt:lpstr>Airstream mechanisms, Part 4</vt:lpstr>
      <vt:lpstr>A bit of auditory phonetics</vt:lpstr>
      <vt:lpstr>How communication works</vt:lpstr>
      <vt:lpstr>What we’re perceiving, Part 1</vt:lpstr>
      <vt:lpstr>What we’re perceiving, Part 2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</dc:title>
  <dc:creator>Juliet Stanton</dc:creator>
  <cp:lastModifiedBy>Juliet Stanton</cp:lastModifiedBy>
  <cp:revision>28</cp:revision>
  <cp:lastPrinted>2013-08-04T16:15:06Z</cp:lastPrinted>
  <dcterms:created xsi:type="dcterms:W3CDTF">2013-08-03T16:31:36Z</dcterms:created>
  <dcterms:modified xsi:type="dcterms:W3CDTF">2013-08-04T16:15:27Z</dcterms:modified>
</cp:coreProperties>
</file>