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media/audio4.bin" ContentType="audio/unknown"/>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media/audio3.bin" ContentType="audio/unknown"/>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media/audio2.bin" ContentType="audio/unknown"/>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media/audio8.bin" ContentType="audio/unknown"/>
  <Override PartName="/ppt/notesSlides/notesSlide13.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media/audio7.bin" ContentType="audio/unknown"/>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media/audio6.bin" ContentType="audio/unknown"/>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media/audio5.bin" ContentType="audio/unknown"/>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1"/>
  </p:sldMasterIdLst>
  <p:notesMasterIdLst>
    <p:notesMasterId r:id="rId29"/>
  </p:notesMasterIdLst>
  <p:handoutMasterIdLst>
    <p:handoutMasterId r:id="rId30"/>
  </p:handoutMasterIdLst>
  <p:sldIdLst>
    <p:sldId id="367" r:id="rId2"/>
    <p:sldId id="368" r:id="rId3"/>
    <p:sldId id="369" r:id="rId4"/>
    <p:sldId id="418" r:id="rId5"/>
    <p:sldId id="370" r:id="rId6"/>
    <p:sldId id="371" r:id="rId7"/>
    <p:sldId id="372" r:id="rId8"/>
    <p:sldId id="373" r:id="rId9"/>
    <p:sldId id="374" r:id="rId10"/>
    <p:sldId id="376" r:id="rId11"/>
    <p:sldId id="377" r:id="rId12"/>
    <p:sldId id="378" r:id="rId13"/>
    <p:sldId id="375" r:id="rId14"/>
    <p:sldId id="379" r:id="rId15"/>
    <p:sldId id="380" r:id="rId16"/>
    <p:sldId id="382" r:id="rId17"/>
    <p:sldId id="381" r:id="rId18"/>
    <p:sldId id="387" r:id="rId19"/>
    <p:sldId id="388" r:id="rId20"/>
    <p:sldId id="389" r:id="rId21"/>
    <p:sldId id="419" r:id="rId22"/>
    <p:sldId id="417" r:id="rId23"/>
    <p:sldId id="424" r:id="rId24"/>
    <p:sldId id="405" r:id="rId25"/>
    <p:sldId id="425" r:id="rId26"/>
    <p:sldId id="421" r:id="rId27"/>
    <p:sldId id="416" r:id="rId2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03972"/>
    <a:srgbClr val="66FF66"/>
    <a:srgbClr val="008040"/>
    <a:srgbClr val="CC0000"/>
    <a:srgbClr val="FFEA18"/>
    <a:srgbClr val="FFCC18"/>
    <a:srgbClr val="0F116A"/>
    <a:srgbClr val="00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vertBarState="minimized">
    <p:restoredLeft sz="22093" autoAdjust="0"/>
    <p:restoredTop sz="86801" autoAdjust="0"/>
  </p:normalViewPr>
  <p:slideViewPr>
    <p:cSldViewPr snapToGrid="0">
      <p:cViewPr varScale="1">
        <p:scale>
          <a:sx n="99" d="100"/>
          <a:sy n="99" d="100"/>
        </p:scale>
        <p:origin x="-18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792"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000" b="1"/>
            </a:lvl1pPr>
          </a:lstStyle>
          <a:p>
            <a:fld id="{E8F26957-BE55-4CD4-8387-6FC1D3F8F9EF}"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spAutoFit/>
          </a:bodyPr>
          <a:lstStyle>
            <a:lvl1pPr algn="l">
              <a:tabLst>
                <a:tab pos="6170613" algn="r"/>
              </a:tabLst>
              <a:defRPr sz="2400">
                <a:solidFill>
                  <a:schemeClr val="tx1"/>
                </a:solidFill>
                <a:latin typeface="Times" pitchFamily="84" charset="0"/>
              </a:defRPr>
            </a:lvl1pPr>
            <a:lvl2pPr algn="l">
              <a:tabLst>
                <a:tab pos="6170613" algn="r"/>
              </a:tabLst>
              <a:defRPr sz="2400">
                <a:solidFill>
                  <a:schemeClr val="tx1"/>
                </a:solidFill>
                <a:latin typeface="Times" pitchFamily="84" charset="0"/>
              </a:defRPr>
            </a:lvl2pPr>
            <a:lvl3pPr algn="l">
              <a:tabLst>
                <a:tab pos="6170613" algn="r"/>
              </a:tabLst>
              <a:defRPr sz="2400">
                <a:solidFill>
                  <a:schemeClr val="tx1"/>
                </a:solidFill>
                <a:latin typeface="Times" pitchFamily="84" charset="0"/>
              </a:defRPr>
            </a:lvl3pPr>
            <a:lvl4pPr algn="l">
              <a:tabLst>
                <a:tab pos="6170613" algn="r"/>
              </a:tabLst>
              <a:defRPr sz="2400">
                <a:solidFill>
                  <a:schemeClr val="tx1"/>
                </a:solidFill>
                <a:latin typeface="Times" pitchFamily="84" charset="0"/>
              </a:defRPr>
            </a:lvl4pPr>
            <a:lvl5pPr algn="l">
              <a:tabLst>
                <a:tab pos="6170613" algn="r"/>
              </a:tabLst>
              <a:defRPr sz="2400">
                <a:solidFill>
                  <a:schemeClr val="tx1"/>
                </a:solidFill>
                <a:latin typeface="Times" pitchFamily="84" charset="0"/>
              </a:defRPr>
            </a:lvl5pPr>
            <a:lvl6pPr eaLnBrk="0" fontAlgn="base" hangingPunct="0">
              <a:spcBef>
                <a:spcPct val="0"/>
              </a:spcBef>
              <a:spcAft>
                <a:spcPct val="0"/>
              </a:spcAft>
              <a:tabLst>
                <a:tab pos="6170613" algn="r"/>
              </a:tabLst>
              <a:defRPr sz="2400">
                <a:solidFill>
                  <a:schemeClr val="tx1"/>
                </a:solidFill>
                <a:latin typeface="Times" pitchFamily="84" charset="0"/>
              </a:defRPr>
            </a:lvl6pPr>
            <a:lvl7pPr eaLnBrk="0" fontAlgn="base" hangingPunct="0">
              <a:spcBef>
                <a:spcPct val="0"/>
              </a:spcBef>
              <a:spcAft>
                <a:spcPct val="0"/>
              </a:spcAft>
              <a:tabLst>
                <a:tab pos="6170613" algn="r"/>
              </a:tabLst>
              <a:defRPr sz="2400">
                <a:solidFill>
                  <a:schemeClr val="tx1"/>
                </a:solidFill>
                <a:latin typeface="Times" pitchFamily="84" charset="0"/>
              </a:defRPr>
            </a:lvl7pPr>
            <a:lvl8pPr eaLnBrk="0" fontAlgn="base" hangingPunct="0">
              <a:spcBef>
                <a:spcPct val="0"/>
              </a:spcBef>
              <a:spcAft>
                <a:spcPct val="0"/>
              </a:spcAft>
              <a:tabLst>
                <a:tab pos="6170613" algn="r"/>
              </a:tabLst>
              <a:defRPr sz="2400">
                <a:solidFill>
                  <a:schemeClr val="tx1"/>
                </a:solidFill>
                <a:latin typeface="Times" pitchFamily="84" charset="0"/>
              </a:defRPr>
            </a:lvl8pPr>
            <a:lvl9pPr eaLnBrk="0" fontAlgn="base" hangingPunct="0">
              <a:spcBef>
                <a:spcPct val="0"/>
              </a:spcBef>
              <a:spcAft>
                <a:spcPct val="0"/>
              </a:spcAft>
              <a:tabLst>
                <a:tab pos="6170613" algn="r"/>
              </a:tabLst>
              <a:defRPr sz="2400">
                <a:solidFill>
                  <a:schemeClr val="tx1"/>
                </a:solidFill>
                <a:latin typeface="Times" pitchFamily="84" charset="0"/>
              </a:defRPr>
            </a:lvl9pPr>
          </a:lstStyle>
          <a:p>
            <a:r>
              <a:rPr lang="en-US" sz="1100" b="1">
                <a:latin typeface="Arial" charset="0"/>
              </a:rPr>
              <a:t>Division Ave. High School	Ms. Foglia</a:t>
            </a:r>
            <a:endParaRPr lang="en-US" sz="1800" b="1">
              <a:latin typeface="Arial" charset="0"/>
            </a:endParaRPr>
          </a:p>
          <a:p>
            <a:pPr algn="ctr"/>
            <a:r>
              <a:rPr lang="en-US" sz="1400" b="1">
                <a:latin typeface="Arial" charset="0"/>
              </a:rPr>
              <a:t>AP Biology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1637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pitchFamily="84" charset="0"/>
              </a:defRPr>
            </a:lvl1pPr>
          </a:lstStyle>
          <a:p>
            <a:fld id="{8B026371-0FA3-439A-993F-7A8297E427C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72428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346075" indent="-112713" algn="l" rtl="0" fontAlgn="base">
      <a:spcBef>
        <a:spcPct val="30000"/>
      </a:spcBef>
      <a:spcAft>
        <a:spcPct val="0"/>
      </a:spcAft>
      <a:buFont typeface="Wingdings" pitchFamily="84" charset="2"/>
      <a:buChar char="§"/>
      <a:defRPr sz="1200" kern="1200">
        <a:solidFill>
          <a:schemeClr val="tx1"/>
        </a:solidFill>
        <a:latin typeface="Arial" charset="0"/>
        <a:ea typeface="+mn-ea"/>
        <a:cs typeface="+mn-cs"/>
      </a:defRPr>
    </a:lvl2pPr>
    <a:lvl3pPr marL="690563" indent="-122238" algn="l" rtl="0" fontAlgn="base">
      <a:spcBef>
        <a:spcPct val="30000"/>
      </a:spcBef>
      <a:spcAft>
        <a:spcPct val="0"/>
      </a:spcAft>
      <a:buFont typeface="Wingdings" pitchFamily="84" charset="2"/>
      <a:buChar char="§"/>
      <a:defRPr sz="1200" kern="1200">
        <a:solidFill>
          <a:schemeClr val="tx1"/>
        </a:solidFill>
        <a:latin typeface="Arial" charset="0"/>
        <a:ea typeface="+mn-ea"/>
        <a:cs typeface="+mn-cs"/>
      </a:defRPr>
    </a:lvl3pPr>
    <a:lvl4pPr marL="1371600" algn="l" rtl="0" fontAlgn="base">
      <a:spcBef>
        <a:spcPct val="30000"/>
      </a:spcBef>
      <a:spcAft>
        <a:spcPct val="0"/>
      </a:spcAft>
      <a:buFont typeface="Wingdings" pitchFamily="84" charset="2"/>
      <a:buChar char="§"/>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88F5783-0F4B-40AF-90E4-3CE603FCE396}"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178B71-C5A2-4E0F-9AD4-36CF87972C04}" type="slidenum">
              <a:rPr lang="en-US"/>
              <a:pPr/>
              <a:t>10</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79ABED-464E-4901-A288-1C9C8325FA89}" type="slidenum">
              <a:rPr lang="en-US"/>
              <a:pPr/>
              <a:t>11</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737AF1D-8798-48F5-8BEC-EBFD8679BE4B}" type="slidenum">
              <a:rPr lang="en-US"/>
              <a:pPr/>
              <a:t>12</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6B0A02-DA0B-4F4D-99AD-4C8495BA7771}" type="slidenum">
              <a:rPr lang="en-US"/>
              <a:pPr/>
              <a:t>13</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100"/>
              <a:t>Martha Cowles Chase (1927 – August 8, 2003) was a young laboratory assistant in the early 1950s when she and Alfred Hershey conducted one of the most famous experiments in 20th century biology. Devised by American bacteriophage expert Alfred Hershey at Cold Spring Harbor Laboratory New York, the famous experiment demonstrated the genetic properties of DNA over proteins. By marking bacteriophages with radioactive isotopes, Hershey and Chase were able to trace protein and DNA to determine which is the molecule of heredity.</a:t>
            </a:r>
          </a:p>
          <a:p>
            <a:r>
              <a:rPr lang="en-US" sz="1100"/>
              <a:t>Hershey and Chase announced their results in a 1952 paper. The experiment inspired American researcher James D. Watson, who along with England's Francis Crick figured out the structure of DNA at the Cavendish Laboratory of the University of Cambridge the following year.</a:t>
            </a:r>
          </a:p>
          <a:p>
            <a:r>
              <a:rPr lang="en-US" sz="1100"/>
              <a:t>Hershey shared the 1969 Nobel Prize in Physiology or Medicine with Salvador Luria and Max Delbrück. Chase, however, did not reap such rewards for her role. A graduate of The College of Wooster in Ohio (she had grown up in Shaker Heights, Ohio), she continued working as a laboratory assistant, first at the Oak Ridge National Laboratory in Tennessee and then at the University of Rochester before moving to Los Angeles in the late 1950s. There she married biologist Richard Epstein and earned her Ph.D. in 1964 from the University of Southern California. A series of personal setbacks through the 1960s ended her career in science. She spent decades suffering from a form of dementia that robbed her of short-term memory. She died on August 8, 2003.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1A96796-0AE3-4BAC-BE05-6894584DE618}" type="slidenum">
              <a:rPr lang="en-US"/>
              <a:pPr/>
              <a:t>14</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CB20CE-2852-41C9-9521-D91FB3A9E40D}" type="slidenum">
              <a:rPr lang="en-US"/>
              <a:pPr/>
              <a:t>15</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900"/>
              <a:t>Watson &amp; Crick’s model was inspired by 3 recent discoveries:</a:t>
            </a:r>
          </a:p>
          <a:p>
            <a:pPr marL="339725" lvl="1" indent="-161925"/>
            <a:r>
              <a:rPr lang="en-US" sz="900"/>
              <a:t>Chargaff’s rules</a:t>
            </a:r>
          </a:p>
          <a:p>
            <a:pPr marL="339725" lvl="1" indent="-161925"/>
            <a:r>
              <a:rPr lang="en-US" sz="900"/>
              <a:t>Pauling’s alpha helical structure of a protein</a:t>
            </a:r>
          </a:p>
          <a:p>
            <a:pPr marL="339725" lvl="1" indent="-161925"/>
            <a:r>
              <a:rPr lang="en-US" sz="900"/>
              <a:t>X-ray crystallography data from Franklin &amp; Wilkins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0AE971-C0E4-4B93-A4CA-AB422850FCE8}" type="slidenum">
              <a:rPr lang="en-US"/>
              <a:pPr/>
              <a:t>16</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EDA71C7-BC16-4944-B215-D56E2ED4726B}" type="slidenum">
              <a:rPr lang="en-US"/>
              <a:pPr/>
              <a:t>17</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495800"/>
          </a:xfrm>
          <a:prstGeom prst="rect">
            <a:avLst/>
          </a:prstGeom>
          <a:solidFill>
            <a:srgbClr val="FFFFFF"/>
          </a:solid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sz="600">
                <a:solidFill>
                  <a:srgbClr val="000000"/>
                </a:solidFill>
              </a:rPr>
              <a:t>A chemist by training, Franklin had made original and essential contributions to the understanding of the structure of graphite and other carbon compounds even before her appointment to King's College. Unfortunately, her reputation did not precede her. James Watson's unflattering portrayal of Franklin in his account of the discovery of DNA's structure, entitled "The Double Helix," depicts Franklin as an underling of Maurice Wilkins, when in fact Wilkins and Franklin were peers in the Randall laboratory. And it was Franklin alone whom Randall had given the task of elucidating DNA's structure. The technique with which Rosalind Franklin set out to do this is called X-ray crystallography. With this technique, the locations of atoms in any crystal can be precisely mapped by looking at the image of the crystal under an X-ray beam. By the early 1950s, scientists were just learning how to use this technique to study biological molecules. Rosalind Franklin applied her chemist's expertise to the unwieldy DNA molecule. After complicated analysis, she discovered (and was the first to state) that the sugar-phosphate backbone of DNA lies on the outside of the molecule. She also elucidated the basic helical structure of the molecule.</a:t>
            </a:r>
          </a:p>
          <a:p>
            <a:r>
              <a:rPr lang="en-US" sz="600">
                <a:solidFill>
                  <a:srgbClr val="000000"/>
                </a:solidFill>
              </a:rPr>
              <a:t>After Randall presented Franklin's data and her unpublished conclusions at a routine seminar, her work was provided - without Randall's knowledge - to her competitors at Cambridge University, Watson and Crick. The scientists used her data and that of other scientists to build their ultimately correct and detailed description of DNA's structure in 1953. Franklin was not bitter, but pleased, and set out to publish a corroborating report of the Watson-Crick model. Her career was eventually cut short by illness. It is a tremendous shame that Franklin did not receive due credit for her essential role in this discovery, either during her lifetime or after her untimely death at age 37 due to cancer.</a:t>
            </a:r>
            <a:r>
              <a:rPr lang="en-US" sz="800">
                <a:solidFill>
                  <a:srgbClr val="000000"/>
                </a:solidFil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7F84730-BC88-4639-A683-4893B518160B}" type="slidenum">
              <a:rPr lang="en-US"/>
              <a:pPr/>
              <a:t>18</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C7A021-01A3-4B0C-882F-2524EC9F5409}" type="slidenum">
              <a:rPr lang="en-US"/>
              <a:pPr/>
              <a:t>19</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E70694-ACA4-4AAF-901D-5BEFEBB762FF}" type="slidenum">
              <a:rPr lang="en-US"/>
              <a:pPr/>
              <a:t>2</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2A5DA2-7E21-4BA5-9ABE-0B81F5E5F8C0}" type="slidenum">
              <a:rPr lang="en-US"/>
              <a:pPr/>
              <a:t>20</a:t>
            </a:fld>
            <a:endParaRPr lang="en-US"/>
          </a:p>
        </p:txBody>
      </p:sp>
      <p:sp>
        <p:nvSpPr>
          <p:cNvPr id="415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5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0180CF3-A6CF-461F-9F26-F3EDFA07E64F}" type="slidenum">
              <a:rPr lang="en-US"/>
              <a:pPr/>
              <a:t>22</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C0D900-EA74-4C4F-AC31-C43819B62B41}" type="slidenum">
              <a:rPr lang="en-US"/>
              <a:pPr/>
              <a:t>23</a:t>
            </a:fld>
            <a:endParaRPr lang="en-US"/>
          </a:p>
        </p:txBody>
      </p:sp>
      <p:sp>
        <p:nvSpPr>
          <p:cNvPr id="514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AC0421-BD28-4252-A82A-118FAE5A02A3}" type="slidenum">
              <a:rPr lang="en-US"/>
              <a:pPr/>
              <a:t>24</a:t>
            </a:fld>
            <a:endParaRPr lang="en-US"/>
          </a:p>
        </p:txBody>
      </p:sp>
      <p:sp>
        <p:nvSpPr>
          <p:cNvPr id="4485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98EF0A7-BA1A-4538-9150-8730A5BA2F3E}" type="slidenum">
              <a:rPr lang="en-US"/>
              <a:pPr/>
              <a:t>26</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C947F3-9495-4C8B-A1FF-1C9C4803698A}" type="slidenum">
              <a:rPr lang="en-US"/>
              <a:pPr/>
              <a:t>27</a:t>
            </a:fld>
            <a:endParaRPr lang="en-US"/>
          </a:p>
        </p:txBody>
      </p:sp>
      <p:sp>
        <p:nvSpPr>
          <p:cNvPr id="479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Matthew Stanley Meselson (b. May 24, 1930) is an American geneticist and molecular biologist whose research was important in showing how DNA replicates, recombines and is repaired in cells. In his mature years, he has been an active chemical and biological weapons activist and consultant. He is married to the medical anthropologist and biological weapons writer Jeanne Guillemin.</a:t>
            </a:r>
          </a:p>
          <a:p>
            <a:endParaRPr lang="en-US"/>
          </a:p>
          <a:p>
            <a:r>
              <a:rPr lang="en-US"/>
              <a:t>Dr. Franklin William Stahl (born October 8, 1929) is an American molecular biologist. With Matthew Meselson, Stahl conducted the famous Meselson-Stahl experiment showing that DNA is replicated by a semiconservative mechanism, meaning that each strand of the DNA serves as a template for the "replicated" strand.</a:t>
            </a:r>
          </a:p>
          <a:p>
            <a:r>
              <a:rPr lang="en-US"/>
              <a:t>He is Emeritus Professor of Biology[1] at the University of Oregon's Institute of Molecular Biology in Eugene, Oregon.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9234BA5-A22D-4C8C-912A-5E84FD042DB5}" type="slidenum">
              <a:rPr lang="en-US"/>
              <a:pPr/>
              <a:t>3</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AF3943-2528-439D-AAC8-B8F559E9E866}" type="slidenum">
              <a:rPr lang="en-US"/>
              <a:pPr/>
              <a:t>4</a:t>
            </a:fld>
            <a:endParaRPr lang="en-US"/>
          </a:p>
        </p:txBody>
      </p:sp>
      <p:sp>
        <p:nvSpPr>
          <p:cNvPr id="498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8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E8A7BD-EBB5-4C91-98D2-A2D513A015EF}" type="slidenum">
              <a:rPr lang="en-US"/>
              <a:pPr/>
              <a:t>5</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US"/>
              <a:t>Fred Griffith, English microbiologist, dies in the Blitz in London in 1941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FC75E0-5DF2-4B68-8DA4-E03862342821}" type="slidenum">
              <a:rPr lang="en-US"/>
              <a:pPr/>
              <a:t>6</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805C78-FE36-406D-BB6D-6BC6C5710038}" type="slidenum">
              <a:rPr lang="en-US"/>
              <a:pPr/>
              <a:t>7</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173038" indent="-173038"/>
            <a:r>
              <a:rPr lang="en-US"/>
              <a:t>1. Purified S strain extracts to characterize the transforming principle.</a:t>
            </a:r>
          </a:p>
          <a:p>
            <a:pPr marL="173038" indent="-173038"/>
            <a:r>
              <a:rPr lang="en-US"/>
              <a:t>2. Material was resistant to proteases; it contained no lipid or carbohydrate.</a:t>
            </a:r>
          </a:p>
          <a:p>
            <a:pPr marL="173038" indent="-173038"/>
            <a:r>
              <a:rPr lang="en-US"/>
              <a:t>3. If DNA in the extract is destroyed, the transforming principle is lost.</a:t>
            </a:r>
          </a:p>
          <a:p>
            <a:pPr marL="173038" indent="-173038"/>
            <a:r>
              <a:rPr lang="en-US"/>
              <a:t>4. Pure DNA isolated from the S strain extract transforms R strain.</a:t>
            </a:r>
          </a:p>
          <a:p>
            <a:pPr marL="173038" indent="-173038"/>
            <a:r>
              <a:rPr lang="en-US"/>
              <a:t>5. Avery cautiously suggested that DNA was the genetic material.</a:t>
            </a:r>
          </a:p>
          <a:p>
            <a:pPr marL="173038" indent="-173038"/>
            <a:r>
              <a:rPr lang="en-US"/>
              <a:t>6. This was the first experimental evidence that DNA is the genetic material.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4873AD6-04D6-4B8A-8E95-4C1A941DAA50}" type="slidenum">
              <a:rPr lang="en-US"/>
              <a:pPr/>
              <a:t>8</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Maclyn McCarty (June 9, 1911 – January 2, 2005) was an American geneticist. </a:t>
            </a:r>
          </a:p>
          <a:p>
            <a:r>
              <a:rPr lang="en-US"/>
              <a:t>Oswald Avery (October 21, 1877–2 February 1955) was a Canadian-born American physician and medical researcher.</a:t>
            </a:r>
          </a:p>
          <a:p>
            <a:r>
              <a:rPr lang="en-US"/>
              <a:t>Colin Munro MacLeod (January 28, 1909 — February 11, 1972) was a Canadian-American geneticist.</a:t>
            </a:r>
          </a:p>
          <a:p>
            <a:endParaRPr lang="en-US"/>
          </a:p>
          <a:p>
            <a:r>
              <a:rPr lang="en-US"/>
              <a:t>After Oswald T. Avery, Colin M. MacLeod, and Maclyn McCarty published the 1944 article, a number of their contemporaries immediately understood that transformation was the transfer of genetic material from one bacterium to another, and that the transforming substance, DNA, must be the genetic material. However, the team's somewhat tentatively stated conclusions were not met with complete acceptance. At the time, the belief that DNA was a monotonous chain of four repeating nucleotides--structurally important but of little physiological interest--was still difficult to overcome. The belief that only proteins possessed the structural complexity necessary to carry hereditary information was pervasive among geneticists. Many of the scientists who had previously thought that genetic material was protein still believed that the effects of the transforming principle were perhaps due to some undetected protein associated with the DNA.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43777C-31C4-404B-8056-F29E8182D9D1}" type="slidenum">
              <a:rPr lang="en-US"/>
              <a:pPr/>
              <a:t>9</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smtClean="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smtClean="0"/>
              <a:t>Click to edit Master subtitle style</a:t>
            </a:r>
          </a:p>
        </p:txBody>
      </p:sp>
      <p:sp>
        <p:nvSpPr>
          <p:cNvPr id="4165" name="Rectangle 69"/>
          <p:cNvSpPr>
            <a:spLocks noGrp="1" noChangeArrowheads="1"/>
          </p:cNvSpPr>
          <p:nvPr>
            <p:ph type="dt" sz="quarter" idx="2"/>
          </p:nvPr>
        </p:nvSpPr>
        <p:spPr bwMode="auto">
          <a:xfrm>
            <a:off x="6934200" y="6264275"/>
            <a:ext cx="1524000" cy="457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1"/>
            </a:lvl1pPr>
          </a:lstStyle>
          <a:p>
            <a:r>
              <a:rPr lang="en-US"/>
              <a:t>2006-2007</a:t>
            </a:r>
            <a:endParaRPr lang="en-US" b="0"/>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4169"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latin typeface="Times" pitchFamily="84" charset="0"/>
            </a:endParaRPr>
          </a:p>
        </p:txBody>
      </p:sp>
      <p:sp>
        <p:nvSpPr>
          <p:cNvPr id="4170"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nvGrpSpPr>
          <p:cNvPr id="4174" name="Group 78"/>
          <p:cNvGrpSpPr>
            <a:grpSpLocks/>
          </p:cNvGrpSpPr>
          <p:nvPr/>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grpSp>
        <p:nvGrpSpPr>
          <p:cNvPr id="4175" name="Group 79"/>
          <p:cNvGrpSpPr>
            <a:grpSpLocks/>
          </p:cNvGrpSpPr>
          <p:nvPr/>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4179" name="Text Box 83"/>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spAutoFit/>
          </a:bodyPr>
          <a:lstStyle/>
          <a:p>
            <a:pPr algn="l">
              <a:spcBef>
                <a:spcPct val="50000"/>
              </a:spcBef>
            </a:pPr>
            <a:r>
              <a:rPr lang="en-US" sz="1600" b="1"/>
              <a:t>AP Biology</a:t>
            </a:r>
            <a:endParaRPr lang="en-US">
              <a:latin typeface="Times" pitchFamily="8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6E376E6-74FE-400F-9930-167CC5313E5B}"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A90DFA3-CB31-4B21-8364-B50CAE0387D2}"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334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2753C83-0422-41DF-ADE7-7D0BDD8CC5DB}"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575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9366B0D-102D-46C9-8164-5515E2406334}"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590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5647A23-517F-4458-AD73-0016F782BD1F}"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36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A59299C-40D5-4314-9FC9-61407EE41309}"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37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C838FD3-5056-498F-9B21-B4628D3B1679}"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84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AAFE38C-01BD-4802-BD42-F0DE0EEAC578}"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974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51BA7C1-2CF9-4385-8E66-9DFBEF1E4C8F}"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277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104974-FE33-4102-990B-3F68167271B5}" type="slidenum">
              <a:rPr lang="en-US"/>
              <a:pPr/>
              <a:t>‹#›</a:t>
            </a:fld>
            <a:endParaRPr lang="en-US">
              <a:solidFill>
                <a:schemeClr val="hlin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5447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a:lvl1pPr>
          </a:lstStyle>
          <a:p>
            <a:fld id="{976ECBA9-FF8B-47D5-9288-9D533B5FE02F}"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latin typeface="Times" pitchFamily="84"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153" name="Text Box 81"/>
          <p:cNvSpPr txBox="1">
            <a:spLocks noChangeArrowheads="1"/>
          </p:cNvSpPr>
          <p:nvPr/>
        </p:nvSpPr>
        <p:spPr bwMode="auto">
          <a:xfrm>
            <a:off x="228600" y="6384925"/>
            <a:ext cx="1447800"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spAutoFit/>
          </a:bodyPr>
          <a:lstStyle/>
          <a:p>
            <a:pPr algn="l">
              <a:spcBef>
                <a:spcPct val="50000"/>
              </a:spcBef>
            </a:pPr>
            <a:r>
              <a:rPr lang="en-US" sz="1600" b="1"/>
              <a:t>AP Biology</a:t>
            </a:r>
            <a:endParaRPr lang="en-US">
              <a:latin typeface="Times" pitchFamily="8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wmf"/><Relationship Id="rId6"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5.bin"/><Relationship Id="rId6" Type="http://schemas.openxmlformats.org/officeDocument/2006/relationships/image" Target="../media/image8.wmf"/><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6.bin"/><Relationship Id="rId6" Type="http://schemas.openxmlformats.org/officeDocument/2006/relationships/audio" Target="../media/audio7.bin"/><Relationship Id="rId7" Type="http://schemas.openxmlformats.org/officeDocument/2006/relationships/image" Target="../media/image37.png"/><Relationship Id="rId8"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5.bin"/><Relationship Id="rId5" Type="http://schemas.openxmlformats.org/officeDocument/2006/relationships/audio" Target="../media/audio4.bin"/><Relationship Id="rId6" Type="http://schemas.openxmlformats.org/officeDocument/2006/relationships/audio" Target="../media/audio3.bin"/><Relationship Id="rId7" Type="http://schemas.openxmlformats.org/officeDocument/2006/relationships/image" Target="../media/image38.wmf"/><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22.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audio" Target="../media/audio5.bin"/><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w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audio" Target="../media/audio1.bin"/></Relationships>
</file>

<file path=ppt/slides/_rels/slide2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5.bin"/><Relationship Id="rId5" Type="http://schemas.openxmlformats.org/officeDocument/2006/relationships/audio" Target="../media/audio8.bin"/><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6.bin"/><Relationship Id="rId5" Type="http://schemas.openxmlformats.org/officeDocument/2006/relationships/audio" Target="../media/audio7.bin"/><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7.bin"/><Relationship Id="rId5" Type="http://schemas.openxmlformats.org/officeDocument/2006/relationships/audio" Target="../media/audio6.bin"/><Relationship Id="rId6" Type="http://schemas.openxmlformats.org/officeDocument/2006/relationships/image" Target="../media/image37.png"/><Relationship Id="rId7" Type="http://schemas.openxmlformats.org/officeDocument/2006/relationships/image" Target="../media/image38.w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7.jpeg"/><Relationship Id="rId6" Type="http://schemas.openxmlformats.org/officeDocument/2006/relationships/image" Target="../media/image4.jpeg"/><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3.bin"/><Relationship Id="rId5" Type="http://schemas.openxmlformats.org/officeDocument/2006/relationships/audio" Target="../media/audio2.bin"/><Relationship Id="rId6" Type="http://schemas.openxmlformats.org/officeDocument/2006/relationships/image" Target="../media/image11.jpeg"/><Relationship Id="rId7" Type="http://schemas.openxmlformats.org/officeDocument/2006/relationships/image" Target="../media/image8.wmf"/><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69"/>
          <p:cNvSpPr>
            <a:spLocks noGrp="1" noChangeArrowheads="1"/>
          </p:cNvSpPr>
          <p:nvPr>
            <p:ph type="dt" sz="quarter" idx="2"/>
          </p:nvPr>
        </p:nvSpPr>
        <p:spPr/>
        <p:txBody>
          <a:bodyPr/>
          <a:lstStyle/>
          <a:p>
            <a:r>
              <a:rPr lang="en-US"/>
              <a:t>2006-2007</a:t>
            </a:r>
            <a:endParaRPr lang="en-US" b="0"/>
          </a:p>
        </p:txBody>
      </p:sp>
      <p:sp>
        <p:nvSpPr>
          <p:cNvPr id="369667" name="Rectangle 3"/>
          <p:cNvSpPr>
            <a:spLocks noChangeArrowheads="1"/>
          </p:cNvSpPr>
          <p:nvPr/>
        </p:nvSpPr>
        <p:spPr bwMode="auto">
          <a:xfrm>
            <a:off x="1422400" y="2814638"/>
            <a:ext cx="4656138" cy="1190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600" b="1">
                <a:solidFill>
                  <a:schemeClr val="tx2"/>
                </a:solidFill>
              </a:rPr>
              <a:t>DNA</a:t>
            </a:r>
          </a:p>
          <a:p>
            <a:r>
              <a:rPr lang="en-US" sz="3600" b="1">
                <a:solidFill>
                  <a:schemeClr val="tx2"/>
                </a:solidFill>
              </a:rPr>
              <a:t>The Genetic Material</a:t>
            </a:r>
          </a:p>
        </p:txBody>
      </p:sp>
      <p:pic>
        <p:nvPicPr>
          <p:cNvPr id="36966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79201" b="15894"/>
          <a:stretch>
            <a:fillRect/>
          </a:stretch>
        </p:blipFill>
        <p:spPr bwMode="auto">
          <a:xfrm>
            <a:off x="7121525" y="685800"/>
            <a:ext cx="1031875" cy="2362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69669"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5613400"/>
            <a:ext cx="3124200" cy="1244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69673" name="Picture 9" descr="14_0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501" t="2251" r="25874"/>
          <a:stretch>
            <a:fillRect/>
          </a:stretch>
        </p:blipFill>
        <p:spPr bwMode="auto">
          <a:xfrm>
            <a:off x="6786563" y="3617913"/>
            <a:ext cx="2281237" cy="3240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8101" name="Picture 1029" descr="14_0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624" r="7875"/>
          <a:stretch>
            <a:fillRect/>
          </a:stretch>
        </p:blipFill>
        <p:spPr bwMode="auto">
          <a:xfrm>
            <a:off x="1755775" y="433388"/>
            <a:ext cx="7275513" cy="63071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88114" name="Rectangle 1042"/>
          <p:cNvSpPr>
            <a:spLocks noChangeArrowheads="1"/>
          </p:cNvSpPr>
          <p:nvPr/>
        </p:nvSpPr>
        <p:spPr bwMode="auto">
          <a:xfrm>
            <a:off x="3887788" y="1066800"/>
            <a:ext cx="3505200" cy="175260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88113" name="Rectangle 1041"/>
          <p:cNvSpPr>
            <a:spLocks noChangeArrowheads="1"/>
          </p:cNvSpPr>
          <p:nvPr/>
        </p:nvSpPr>
        <p:spPr bwMode="auto">
          <a:xfrm>
            <a:off x="3506788" y="4176713"/>
            <a:ext cx="4038600" cy="68580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88102" name="Line 1030"/>
          <p:cNvSpPr>
            <a:spLocks noChangeShapeType="1"/>
          </p:cNvSpPr>
          <p:nvPr/>
        </p:nvSpPr>
        <p:spPr bwMode="auto">
          <a:xfrm>
            <a:off x="7346950" y="828675"/>
            <a:ext cx="365125" cy="457200"/>
          </a:xfrm>
          <a:prstGeom prst="line">
            <a:avLst/>
          </a:prstGeom>
          <a:noFill/>
          <a:ln w="1270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88103" name="Line 1031"/>
          <p:cNvSpPr>
            <a:spLocks noChangeShapeType="1"/>
          </p:cNvSpPr>
          <p:nvPr/>
        </p:nvSpPr>
        <p:spPr bwMode="auto">
          <a:xfrm>
            <a:off x="3059113" y="998538"/>
            <a:ext cx="169862" cy="222250"/>
          </a:xfrm>
          <a:prstGeom prst="line">
            <a:avLst/>
          </a:prstGeom>
          <a:noFill/>
          <a:ln w="12700">
            <a:solidFill>
              <a:srgbClr val="000000"/>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88104" name="Rectangle 1032"/>
          <p:cNvSpPr>
            <a:spLocks noChangeArrowheads="1"/>
          </p:cNvSpPr>
          <p:nvPr/>
        </p:nvSpPr>
        <p:spPr bwMode="auto">
          <a:xfrm>
            <a:off x="2190750" y="493713"/>
            <a:ext cx="2171700" cy="466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Protein coat labeled</a:t>
            </a:r>
          </a:p>
          <a:p>
            <a:pPr eaLnBrk="1" hangingPunct="1">
              <a:lnSpc>
                <a:spcPct val="85000"/>
              </a:lnSpc>
            </a:pPr>
            <a:r>
              <a:rPr lang="en-US" sz="1800" b="1">
                <a:solidFill>
                  <a:srgbClr val="000000"/>
                </a:solidFill>
              </a:rPr>
              <a:t>with </a:t>
            </a:r>
            <a:r>
              <a:rPr lang="en-US" sz="1800" b="1" baseline="30000">
                <a:solidFill>
                  <a:srgbClr val="000000"/>
                </a:solidFill>
              </a:rPr>
              <a:t>35</a:t>
            </a:r>
            <a:r>
              <a:rPr lang="en-US" sz="1800" b="1">
                <a:solidFill>
                  <a:srgbClr val="000000"/>
                </a:solidFill>
              </a:rPr>
              <a:t>S</a:t>
            </a:r>
            <a:endParaRPr lang="en-US" sz="1800" b="1"/>
          </a:p>
        </p:txBody>
      </p:sp>
      <p:sp>
        <p:nvSpPr>
          <p:cNvPr id="388105" name="Rectangle 1033"/>
          <p:cNvSpPr>
            <a:spLocks noChangeArrowheads="1"/>
          </p:cNvSpPr>
          <p:nvPr/>
        </p:nvSpPr>
        <p:spPr bwMode="auto">
          <a:xfrm>
            <a:off x="5930900" y="577850"/>
            <a:ext cx="2252663" cy="233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00000"/>
                </a:solidFill>
              </a:rPr>
              <a:t>DNA labeled with </a:t>
            </a:r>
            <a:r>
              <a:rPr lang="en-US" sz="1800" b="1" baseline="30000">
                <a:solidFill>
                  <a:srgbClr val="000000"/>
                </a:solidFill>
              </a:rPr>
              <a:t>32</a:t>
            </a:r>
            <a:r>
              <a:rPr lang="en-US" sz="1800" b="1">
                <a:solidFill>
                  <a:srgbClr val="000000"/>
                </a:solidFill>
              </a:rPr>
              <a:t>P</a:t>
            </a:r>
            <a:endParaRPr lang="en-US" sz="1800" b="1"/>
          </a:p>
        </p:txBody>
      </p:sp>
      <p:sp>
        <p:nvSpPr>
          <p:cNvPr id="388106" name="Rectangle 1034"/>
          <p:cNvSpPr>
            <a:spLocks noChangeArrowheads="1"/>
          </p:cNvSpPr>
          <p:nvPr/>
        </p:nvSpPr>
        <p:spPr bwMode="auto">
          <a:xfrm>
            <a:off x="4492625" y="2428875"/>
            <a:ext cx="2362200" cy="466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F116A"/>
                </a:solidFill>
              </a:rPr>
              <a:t>bacteriophages infect</a:t>
            </a:r>
          </a:p>
          <a:p>
            <a:pPr eaLnBrk="1" hangingPunct="1">
              <a:lnSpc>
                <a:spcPct val="85000"/>
              </a:lnSpc>
            </a:pPr>
            <a:r>
              <a:rPr lang="en-US" sz="1800" b="1">
                <a:solidFill>
                  <a:srgbClr val="0F116A"/>
                </a:solidFill>
              </a:rPr>
              <a:t>bacterial cells</a:t>
            </a:r>
          </a:p>
        </p:txBody>
      </p:sp>
      <p:sp>
        <p:nvSpPr>
          <p:cNvPr id="388107" name="Rectangle 1035"/>
          <p:cNvSpPr>
            <a:spLocks noChangeArrowheads="1"/>
          </p:cNvSpPr>
          <p:nvPr/>
        </p:nvSpPr>
        <p:spPr bwMode="auto">
          <a:xfrm>
            <a:off x="4387850" y="1066800"/>
            <a:ext cx="2209800" cy="933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F116A"/>
                </a:solidFill>
              </a:rPr>
              <a:t>T2 bacteriophages</a:t>
            </a:r>
          </a:p>
          <a:p>
            <a:pPr eaLnBrk="1" hangingPunct="1">
              <a:lnSpc>
                <a:spcPct val="85000"/>
              </a:lnSpc>
            </a:pPr>
            <a:r>
              <a:rPr lang="en-US" sz="1800" b="1">
                <a:solidFill>
                  <a:srgbClr val="0F116A"/>
                </a:solidFill>
              </a:rPr>
              <a:t>are labeled with</a:t>
            </a:r>
          </a:p>
          <a:p>
            <a:pPr eaLnBrk="1" hangingPunct="1">
              <a:lnSpc>
                <a:spcPct val="85000"/>
              </a:lnSpc>
            </a:pPr>
            <a:r>
              <a:rPr lang="en-US" sz="1800" b="1">
                <a:solidFill>
                  <a:srgbClr val="0F116A"/>
                </a:solidFill>
              </a:rPr>
              <a:t>radioactive isotopes</a:t>
            </a:r>
            <a:endParaRPr lang="en-US" sz="1800" b="1">
              <a:solidFill>
                <a:srgbClr val="000000"/>
              </a:solidFill>
            </a:endParaRPr>
          </a:p>
          <a:p>
            <a:pPr eaLnBrk="1" hangingPunct="1">
              <a:lnSpc>
                <a:spcPct val="85000"/>
              </a:lnSpc>
            </a:pPr>
            <a:r>
              <a:rPr lang="en-US" sz="1800" b="1">
                <a:solidFill>
                  <a:srgbClr val="CC0000"/>
                </a:solidFill>
              </a:rPr>
              <a:t>S vs. P</a:t>
            </a:r>
            <a:endParaRPr lang="en-US" sz="1800" b="1"/>
          </a:p>
        </p:txBody>
      </p:sp>
      <p:sp>
        <p:nvSpPr>
          <p:cNvPr id="388108" name="Rectangle 1036"/>
          <p:cNvSpPr>
            <a:spLocks noChangeArrowheads="1"/>
          </p:cNvSpPr>
          <p:nvPr/>
        </p:nvSpPr>
        <p:spPr bwMode="auto">
          <a:xfrm>
            <a:off x="4024313" y="4217988"/>
            <a:ext cx="3125787" cy="466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eaLnBrk="1" hangingPunct="1">
              <a:lnSpc>
                <a:spcPct val="85000"/>
              </a:lnSpc>
            </a:pPr>
            <a:r>
              <a:rPr lang="en-US" sz="1800" b="1">
                <a:solidFill>
                  <a:srgbClr val="0F116A"/>
                </a:solidFill>
              </a:rPr>
              <a:t>bacterial cells are agitated</a:t>
            </a:r>
          </a:p>
          <a:p>
            <a:pPr eaLnBrk="1" hangingPunct="1">
              <a:lnSpc>
                <a:spcPct val="85000"/>
              </a:lnSpc>
            </a:pPr>
            <a:r>
              <a:rPr lang="en-US" sz="1800" b="1">
                <a:solidFill>
                  <a:srgbClr val="0F116A"/>
                </a:solidFill>
              </a:rPr>
              <a:t>to remove viral protein coats</a:t>
            </a:r>
          </a:p>
        </p:txBody>
      </p:sp>
      <p:sp>
        <p:nvSpPr>
          <p:cNvPr id="388109" name="Rectangle 1037"/>
          <p:cNvSpPr>
            <a:spLocks noChangeArrowheads="1"/>
          </p:cNvSpPr>
          <p:nvPr/>
        </p:nvSpPr>
        <p:spPr bwMode="auto">
          <a:xfrm>
            <a:off x="2859088" y="6264275"/>
            <a:ext cx="2247900" cy="466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baseline="30000">
                <a:solidFill>
                  <a:srgbClr val="0F116A"/>
                </a:solidFill>
              </a:rPr>
              <a:t>35</a:t>
            </a:r>
            <a:r>
              <a:rPr lang="en-US" sz="1800" b="1">
                <a:solidFill>
                  <a:srgbClr val="0F116A"/>
                </a:solidFill>
              </a:rPr>
              <a:t>S radioactivity</a:t>
            </a:r>
          </a:p>
          <a:p>
            <a:pPr algn="l" eaLnBrk="1" hangingPunct="1">
              <a:lnSpc>
                <a:spcPct val="85000"/>
              </a:lnSpc>
            </a:pPr>
            <a:r>
              <a:rPr lang="en-US" sz="1800" b="1">
                <a:solidFill>
                  <a:srgbClr val="0F116A"/>
                </a:solidFill>
              </a:rPr>
              <a:t>found in the medium</a:t>
            </a:r>
          </a:p>
        </p:txBody>
      </p:sp>
      <p:sp>
        <p:nvSpPr>
          <p:cNvPr id="388110" name="Rectangle 1038"/>
          <p:cNvSpPr>
            <a:spLocks noChangeArrowheads="1"/>
          </p:cNvSpPr>
          <p:nvPr/>
        </p:nvSpPr>
        <p:spPr bwMode="auto">
          <a:xfrm>
            <a:off x="5800725" y="6254750"/>
            <a:ext cx="2430463" cy="4667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0" tIns="0" rIns="0" bIns="0">
            <a:spAutoFit/>
          </a:bodyPr>
          <a:lstStyle/>
          <a:p>
            <a:pPr algn="l" eaLnBrk="1" hangingPunct="1">
              <a:lnSpc>
                <a:spcPct val="85000"/>
              </a:lnSpc>
            </a:pPr>
            <a:r>
              <a:rPr lang="en-US" sz="1800" b="1" baseline="30000">
                <a:solidFill>
                  <a:srgbClr val="0F116A"/>
                </a:solidFill>
              </a:rPr>
              <a:t>32</a:t>
            </a:r>
            <a:r>
              <a:rPr lang="en-US" sz="1800" b="1">
                <a:solidFill>
                  <a:srgbClr val="0F116A"/>
                </a:solidFill>
              </a:rPr>
              <a:t>P radioactivity found</a:t>
            </a:r>
            <a:br>
              <a:rPr lang="en-US" sz="1800" b="1">
                <a:solidFill>
                  <a:srgbClr val="0F116A"/>
                </a:solidFill>
              </a:rPr>
            </a:br>
            <a:r>
              <a:rPr lang="en-US" sz="1800" b="1">
                <a:solidFill>
                  <a:srgbClr val="0F116A"/>
                </a:solidFill>
              </a:rPr>
              <a:t>in the bacterial cells</a:t>
            </a:r>
          </a:p>
        </p:txBody>
      </p:sp>
      <p:sp>
        <p:nvSpPr>
          <p:cNvPr id="388115" name="Rectangle 1043"/>
          <p:cNvSpPr>
            <a:spLocks noChangeArrowheads="1"/>
          </p:cNvSpPr>
          <p:nvPr/>
        </p:nvSpPr>
        <p:spPr bwMode="auto">
          <a:xfrm>
            <a:off x="76200" y="4419600"/>
            <a:ext cx="2209800" cy="1219200"/>
          </a:xfrm>
          <a:prstGeom prst="rect">
            <a:avLst/>
          </a:prstGeom>
          <a:solidFill>
            <a:srgbClr val="FFCC18"/>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tIns="91440" bIns="91440">
            <a:spAutoFit/>
          </a:bodyPr>
          <a:lstStyle/>
          <a:p>
            <a:pPr algn="l" eaLnBrk="1" hangingPunct="1">
              <a:lnSpc>
                <a:spcPct val="85000"/>
              </a:lnSpc>
            </a:pPr>
            <a:r>
              <a:rPr lang="en-US" sz="2000" b="1">
                <a:solidFill>
                  <a:srgbClr val="CC0000"/>
                </a:solidFill>
              </a:rPr>
              <a:t>Which radioactive marker is found inside the cell?</a:t>
            </a:r>
            <a:endParaRPr lang="en-US" sz="2000" b="1">
              <a:solidFill>
                <a:srgbClr val="0F116A"/>
              </a:solidFill>
            </a:endParaRPr>
          </a:p>
        </p:txBody>
      </p:sp>
      <p:sp>
        <p:nvSpPr>
          <p:cNvPr id="388116" name="Rectangle 1044"/>
          <p:cNvSpPr>
            <a:spLocks noChangeArrowheads="1"/>
          </p:cNvSpPr>
          <p:nvPr/>
        </p:nvSpPr>
        <p:spPr bwMode="auto">
          <a:xfrm>
            <a:off x="76200" y="5745163"/>
            <a:ext cx="2209800" cy="960437"/>
          </a:xfrm>
          <a:prstGeom prst="rect">
            <a:avLst/>
          </a:prstGeom>
          <a:solidFill>
            <a:schemeClr val="bg2"/>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tIns="91440" bIns="91440">
            <a:spAutoFit/>
          </a:bodyPr>
          <a:lstStyle/>
          <a:p>
            <a:pPr algn="l" eaLnBrk="1" hangingPunct="1">
              <a:lnSpc>
                <a:spcPct val="85000"/>
              </a:lnSpc>
            </a:pPr>
            <a:r>
              <a:rPr lang="en-US" sz="2000" b="1">
                <a:solidFill>
                  <a:srgbClr val="0F116A"/>
                </a:solidFill>
              </a:rPr>
              <a:t>Which molecule carries viral genetic info?</a:t>
            </a:r>
          </a:p>
        </p:txBody>
      </p:sp>
      <p:sp>
        <p:nvSpPr>
          <p:cNvPr id="388117" name="Rectangle 1045"/>
          <p:cNvSpPr>
            <a:spLocks noGrp="1" noChangeArrowheads="1"/>
          </p:cNvSpPr>
          <p:nvPr>
            <p:ph type="title"/>
          </p:nvPr>
        </p:nvSpPr>
        <p:spPr>
          <a:xfrm>
            <a:off x="152400" y="838200"/>
            <a:ext cx="2286000" cy="1752600"/>
          </a:xfrm>
          <a:solidFill>
            <a:schemeClr val="bg1"/>
          </a:solidFill>
          <a:ln/>
        </p:spPr>
        <p:txBody>
          <a:bodyPr/>
          <a:lstStyle/>
          <a:p>
            <a:r>
              <a:rPr lang="en-US"/>
              <a:t>Hershey &amp; Chase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15"/>
                                        </p:tgtEl>
                                        <p:attrNameLst>
                                          <p:attrName>style.visibility</p:attrName>
                                        </p:attrNameLst>
                                      </p:cBhvr>
                                      <p:to>
                                        <p:strVal val="visible"/>
                                      </p:to>
                                    </p:set>
                                    <p:anim calcmode="lin" valueType="num">
                                      <p:cBhvr additive="base">
                                        <p:cTn id="7" dur="500" fill="hold"/>
                                        <p:tgtEl>
                                          <p:spTgt spid="388115"/>
                                        </p:tgtEl>
                                        <p:attrNameLst>
                                          <p:attrName>ppt_x</p:attrName>
                                        </p:attrNameLst>
                                      </p:cBhvr>
                                      <p:tavLst>
                                        <p:tav tm="0">
                                          <p:val>
                                            <p:strVal val="0-#ppt_w/2"/>
                                          </p:val>
                                        </p:tav>
                                        <p:tav tm="100000">
                                          <p:val>
                                            <p:strVal val="#ppt_x"/>
                                          </p:val>
                                        </p:tav>
                                      </p:tavLst>
                                    </p:anim>
                                    <p:anim calcmode="lin" valueType="num">
                                      <p:cBhvr additive="base">
                                        <p:cTn id="8" dur="500" fill="hold"/>
                                        <p:tgtEl>
                                          <p:spTgt spid="3881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116"/>
                                        </p:tgtEl>
                                        <p:attrNameLst>
                                          <p:attrName>style.visibility</p:attrName>
                                        </p:attrNameLst>
                                      </p:cBhvr>
                                      <p:to>
                                        <p:strVal val="visible"/>
                                      </p:to>
                                    </p:set>
                                    <p:anim calcmode="lin" valueType="num">
                                      <p:cBhvr additive="base">
                                        <p:cTn id="13" dur="500" fill="hold"/>
                                        <p:tgtEl>
                                          <p:spTgt spid="388116"/>
                                        </p:tgtEl>
                                        <p:attrNameLst>
                                          <p:attrName>ppt_x</p:attrName>
                                        </p:attrNameLst>
                                      </p:cBhvr>
                                      <p:tavLst>
                                        <p:tav tm="0">
                                          <p:val>
                                            <p:strVal val="0-#ppt_w/2"/>
                                          </p:val>
                                        </p:tav>
                                        <p:tav tm="100000">
                                          <p:val>
                                            <p:strVal val="#ppt_x"/>
                                          </p:val>
                                        </p:tav>
                                      </p:tavLst>
                                    </p:anim>
                                    <p:anim calcmode="lin" valueType="num">
                                      <p:cBhvr additive="base">
                                        <p:cTn id="14" dur="500" fill="hold"/>
                                        <p:tgtEl>
                                          <p:spTgt spid="3881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5" grpId="0" animBg="1" autoUpdateAnimBg="0"/>
      <p:bldP spid="388116" grpId="0" animBg="1"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0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7253"/>
          <a:stretch>
            <a:fillRect/>
          </a:stretch>
        </p:blipFill>
        <p:spPr bwMode="auto">
          <a:xfrm>
            <a:off x="160338" y="779463"/>
            <a:ext cx="8839200" cy="55975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Blender experiment</a:t>
            </a:r>
          </a:p>
        </p:txBody>
      </p:sp>
      <p:sp>
        <p:nvSpPr>
          <p:cNvPr id="392195" name="Rectangle 3" descr="Rectangle: Click to edit Master text styles&#10;Second level&#10;Third level&#10;Fourth level&#10;Fifth level"/>
          <p:cNvSpPr>
            <a:spLocks noGrp="1" noChangeArrowheads="1"/>
          </p:cNvSpPr>
          <p:nvPr>
            <p:ph type="body" idx="1"/>
          </p:nvPr>
        </p:nvSpPr>
        <p:spPr>
          <a:xfrm>
            <a:off x="838200" y="1371600"/>
            <a:ext cx="7924800" cy="4162425"/>
          </a:xfrm>
        </p:spPr>
        <p:txBody>
          <a:bodyPr/>
          <a:lstStyle/>
          <a:p>
            <a:r>
              <a:rPr lang="en-US"/>
              <a:t>Radioactive phage &amp; bacteria in blender</a:t>
            </a:r>
          </a:p>
          <a:p>
            <a:pPr lvl="1"/>
            <a:r>
              <a:rPr lang="en-US" baseline="30000">
                <a:solidFill>
                  <a:srgbClr val="CC0000"/>
                </a:solidFill>
              </a:rPr>
              <a:t>35</a:t>
            </a:r>
            <a:r>
              <a:rPr lang="en-US">
                <a:solidFill>
                  <a:srgbClr val="CC0000"/>
                </a:solidFill>
              </a:rPr>
              <a:t>S phage</a:t>
            </a:r>
            <a:endParaRPr lang="en-US"/>
          </a:p>
          <a:p>
            <a:pPr lvl="2"/>
            <a:r>
              <a:rPr lang="en-US"/>
              <a:t>radioactive proteins stayed in supernatant</a:t>
            </a:r>
          </a:p>
          <a:p>
            <a:pPr lvl="2"/>
            <a:r>
              <a:rPr lang="en-US"/>
              <a:t>therefore viral protein </a:t>
            </a:r>
            <a:r>
              <a:rPr lang="en-US" u="sng">
                <a:solidFill>
                  <a:srgbClr val="CC0000"/>
                </a:solidFill>
              </a:rPr>
              <a:t>did NOT</a:t>
            </a:r>
            <a:r>
              <a:rPr lang="en-US"/>
              <a:t> enter bacteria</a:t>
            </a:r>
          </a:p>
          <a:p>
            <a:pPr lvl="1"/>
            <a:r>
              <a:rPr lang="en-US" baseline="30000">
                <a:solidFill>
                  <a:srgbClr val="CC0000"/>
                </a:solidFill>
              </a:rPr>
              <a:t>32</a:t>
            </a:r>
            <a:r>
              <a:rPr lang="en-US">
                <a:solidFill>
                  <a:srgbClr val="CC0000"/>
                </a:solidFill>
              </a:rPr>
              <a:t>P phage</a:t>
            </a:r>
            <a:endParaRPr lang="en-US"/>
          </a:p>
          <a:p>
            <a:pPr lvl="2"/>
            <a:r>
              <a:rPr lang="en-US"/>
              <a:t>radioactive DNA stayed in pellet</a:t>
            </a:r>
          </a:p>
          <a:p>
            <a:pPr lvl="2"/>
            <a:r>
              <a:rPr lang="en-US"/>
              <a:t>therefore viral DNA </a:t>
            </a:r>
            <a:r>
              <a:rPr lang="en-US" u="sng">
                <a:solidFill>
                  <a:srgbClr val="CC0000"/>
                </a:solidFill>
              </a:rPr>
              <a:t>did</a:t>
            </a:r>
            <a:r>
              <a:rPr lang="en-US"/>
              <a:t> enter bacteria</a:t>
            </a:r>
          </a:p>
          <a:p>
            <a:pPr lvl="1"/>
            <a:r>
              <a:rPr lang="en-US" u="sng">
                <a:solidFill>
                  <a:srgbClr val="CC0000"/>
                </a:solidFill>
              </a:rPr>
              <a:t>Confirmed DNA is “transforming factor”</a:t>
            </a:r>
            <a:endParaRPr lang="en-US">
              <a:solidFill>
                <a:srgbClr val="CC0000"/>
              </a:solidFill>
            </a:endParaRPr>
          </a:p>
        </p:txBody>
      </p:sp>
      <p:pic>
        <p:nvPicPr>
          <p:cNvPr id="392200" name="Picture 8" descr="penguinL"/>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14300" y="5562600"/>
            <a:ext cx="1274763"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92201" name="AutoShape 9"/>
          <p:cNvSpPr>
            <a:spLocks noChangeArrowheads="1"/>
          </p:cNvSpPr>
          <p:nvPr/>
        </p:nvSpPr>
        <p:spPr bwMode="auto">
          <a:xfrm flipH="1">
            <a:off x="2151063" y="5586413"/>
            <a:ext cx="2243137" cy="1017587"/>
          </a:xfrm>
          <a:prstGeom prst="wedgeEllipseCallout">
            <a:avLst>
              <a:gd name="adj1" fmla="val 98194"/>
              <a:gd name="adj2" fmla="val -1817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2000" b="1">
                <a:solidFill>
                  <a:srgbClr val="0F116A"/>
                </a:solidFill>
                <a:latin typeface="Comic Sans MS" pitchFamily="84" charset="0"/>
                <a:ea typeface="ＭＳ Ｐゴシック" pitchFamily="1" charset="-128"/>
              </a:rPr>
              <a:t>Taaa-Daaa</a:t>
            </a:r>
            <a:r>
              <a:rPr lang="en-US" sz="2000" b="1" i="1">
                <a:solidFill>
                  <a:srgbClr val="0F116A"/>
                </a:solidFill>
                <a:latin typeface="Comic Sans MS" pitchFamily="84" charset="0"/>
                <a:ea typeface="ＭＳ Ｐゴシック" pitchFamily="1" charset="-128"/>
              </a:rPr>
              <a:t>!</a:t>
            </a:r>
            <a:endParaRPr lang="en-US" sz="2000" b="1">
              <a:solidFill>
                <a:srgbClr val="0F116A"/>
              </a:solidFill>
              <a:latin typeface="Comic Sans MS" pitchFamily="84" charset="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1" end="1"/>
                                            </p:txEl>
                                          </p:spTgt>
                                        </p:tgtEl>
                                        <p:attrNameLst>
                                          <p:attrName>style.visibility</p:attrName>
                                        </p:attrNameLst>
                                      </p:cBhvr>
                                      <p:to>
                                        <p:strVal val="visible"/>
                                      </p:to>
                                    </p:set>
                                    <p:anim calcmode="lin" valueType="num">
                                      <p:cBhvr additive="base">
                                        <p:cTn id="7"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2" end="2"/>
                                            </p:txEl>
                                          </p:spTgt>
                                        </p:tgtEl>
                                        <p:attrNameLst>
                                          <p:attrName>style.visibility</p:attrName>
                                        </p:attrNameLst>
                                      </p:cBhvr>
                                      <p:to>
                                        <p:strVal val="visible"/>
                                      </p:to>
                                    </p:set>
                                    <p:anim calcmode="lin" valueType="num">
                                      <p:cBhvr additive="base">
                                        <p:cTn id="13"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anim calcmode="lin" valueType="num">
                                      <p:cBhvr additive="base">
                                        <p:cTn id="19"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2195">
                                            <p:txEl>
                                              <p:pRg st="4" end="4"/>
                                            </p:txEl>
                                          </p:spTgt>
                                        </p:tgtEl>
                                        <p:attrNameLst>
                                          <p:attrName>style.visibility</p:attrName>
                                        </p:attrNameLst>
                                      </p:cBhvr>
                                      <p:to>
                                        <p:strVal val="visible"/>
                                      </p:to>
                                    </p:set>
                                    <p:anim calcmode="lin" valueType="num">
                                      <p:cBhvr additive="base">
                                        <p:cTn id="25"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2195">
                                            <p:txEl>
                                              <p:pRg st="5" end="5"/>
                                            </p:txEl>
                                          </p:spTgt>
                                        </p:tgtEl>
                                        <p:attrNameLst>
                                          <p:attrName>style.visibility</p:attrName>
                                        </p:attrNameLst>
                                      </p:cBhvr>
                                      <p:to>
                                        <p:strVal val="visible"/>
                                      </p:to>
                                    </p:set>
                                    <p:anim calcmode="lin" valueType="num">
                                      <p:cBhvr additive="base">
                                        <p:cTn id="31" dur="500" fill="hold"/>
                                        <p:tgtEl>
                                          <p:spTgt spid="3921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21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2195">
                                            <p:txEl>
                                              <p:pRg st="6" end="6"/>
                                            </p:txEl>
                                          </p:spTgt>
                                        </p:tgtEl>
                                        <p:attrNameLst>
                                          <p:attrName>style.visibility</p:attrName>
                                        </p:attrNameLst>
                                      </p:cBhvr>
                                      <p:to>
                                        <p:strVal val="visible"/>
                                      </p:to>
                                    </p:set>
                                    <p:anim calcmode="lin" valueType="num">
                                      <p:cBhvr additive="base">
                                        <p:cTn id="37" dur="500" fill="hold"/>
                                        <p:tgtEl>
                                          <p:spTgt spid="3921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21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2195">
                                            <p:txEl>
                                              <p:pRg st="7" end="7"/>
                                            </p:txEl>
                                          </p:spTgt>
                                        </p:tgtEl>
                                        <p:attrNameLst>
                                          <p:attrName>style.visibility</p:attrName>
                                        </p:attrNameLst>
                                      </p:cBhvr>
                                      <p:to>
                                        <p:strVal val="visible"/>
                                      </p:to>
                                    </p:set>
                                    <p:anim calcmode="lin" valueType="num">
                                      <p:cBhvr additive="base">
                                        <p:cTn id="43" dur="500" fill="hold"/>
                                        <p:tgtEl>
                                          <p:spTgt spid="3921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21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92200"/>
                                        </p:tgtEl>
                                        <p:attrNameLst>
                                          <p:attrName>style.visibility</p:attrName>
                                        </p:attrNameLst>
                                      </p:cBhvr>
                                      <p:to>
                                        <p:strVal val="visible"/>
                                      </p:to>
                                    </p:set>
                                    <p:animEffect transition="in" filter="wipe(left)">
                                      <p:cBhvr>
                                        <p:cTn id="49" dur="500"/>
                                        <p:tgtEl>
                                          <p:spTgt spid="392200"/>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92201"/>
                                        </p:tgtEl>
                                        <p:attrNameLst>
                                          <p:attrName>style.visibility</p:attrName>
                                        </p:attrNameLst>
                                      </p:cBhvr>
                                      <p:to>
                                        <p:strVal val="visible"/>
                                      </p:to>
                                    </p:set>
                                    <p:animEffect transition="in" filter="wipe(left)">
                                      <p:cBhvr>
                                        <p:cTn id="53" dur="500"/>
                                        <p:tgtEl>
                                          <p:spTgt spid="392201"/>
                                        </p:tgtEl>
                                      </p:cBhvr>
                                    </p:animEffect>
                                  </p:childTnLst>
                                  <p:subTnLst>
                                    <p:audio>
                                      <p:cMediaNode>
                                        <p:cTn display="0" masterRel="sameClick">
                                          <p:stCondLst>
                                            <p:cond evt="begin" delay="0">
                                              <p:tn val="51"/>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01" grpId="0" animBg="1"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Hershey &amp; Chase</a:t>
            </a:r>
          </a:p>
        </p:txBody>
      </p:sp>
      <p:sp>
        <p:nvSpPr>
          <p:cNvPr id="386052" name="Rectangle 4"/>
          <p:cNvSpPr>
            <a:spLocks noChangeArrowheads="1"/>
          </p:cNvSpPr>
          <p:nvPr/>
        </p:nvSpPr>
        <p:spPr bwMode="auto">
          <a:xfrm>
            <a:off x="4724400" y="6308725"/>
            <a:ext cx="2894013" cy="549275"/>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000" b="1">
                <a:solidFill>
                  <a:srgbClr val="0F116A"/>
                </a:solidFill>
              </a:rPr>
              <a:t>Alfred Hershey</a:t>
            </a:r>
          </a:p>
        </p:txBody>
      </p:sp>
      <p:sp>
        <p:nvSpPr>
          <p:cNvPr id="386053" name="Rectangle 5"/>
          <p:cNvSpPr>
            <a:spLocks noChangeArrowheads="1"/>
          </p:cNvSpPr>
          <p:nvPr/>
        </p:nvSpPr>
        <p:spPr bwMode="auto">
          <a:xfrm>
            <a:off x="1752600" y="6308725"/>
            <a:ext cx="2682875" cy="549275"/>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000" b="1">
                <a:solidFill>
                  <a:srgbClr val="0F116A"/>
                </a:solidFill>
              </a:rPr>
              <a:t>Martha Chase</a:t>
            </a:r>
          </a:p>
        </p:txBody>
      </p:sp>
      <p:pic>
        <p:nvPicPr>
          <p:cNvPr id="386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547" r="1199"/>
          <a:stretch>
            <a:fillRect/>
          </a:stretch>
        </p:blipFill>
        <p:spPr bwMode="auto">
          <a:xfrm>
            <a:off x="1295400" y="1300163"/>
            <a:ext cx="6624638" cy="5067300"/>
          </a:xfrm>
          <a:prstGeom prst="rect">
            <a:avLst/>
          </a:prstGeom>
          <a:noFill/>
          <a:ln>
            <a:noFill/>
          </a:ln>
          <a:effectLst>
            <a:outerShdw dist="35921" dir="2700000" algn="ctr" rotWithShape="0">
              <a:srgbClr val="808080">
                <a:alpha val="74001"/>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86055" name="Rectangle 7"/>
          <p:cNvSpPr>
            <a:spLocks noChangeArrowheads="1"/>
          </p:cNvSpPr>
          <p:nvPr/>
        </p:nvSpPr>
        <p:spPr bwMode="auto">
          <a:xfrm>
            <a:off x="6713538" y="381000"/>
            <a:ext cx="2466975" cy="774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r">
              <a:lnSpc>
                <a:spcPct val="80000"/>
              </a:lnSpc>
            </a:pPr>
            <a:r>
              <a:rPr lang="en-US" sz="3400" b="1">
                <a:solidFill>
                  <a:srgbClr val="0F116A"/>
                </a:solidFill>
              </a:rPr>
              <a:t>1952 </a:t>
            </a:r>
            <a:r>
              <a:rPr lang="en-US" sz="3400" b="1">
                <a:solidFill>
                  <a:srgbClr val="000005"/>
                </a:solidFill>
              </a:rPr>
              <a:t>| </a:t>
            </a:r>
            <a:r>
              <a:rPr lang="en-US" sz="3400" b="1">
                <a:solidFill>
                  <a:srgbClr val="CC0000"/>
                </a:solidFill>
              </a:rPr>
              <a:t>1969</a:t>
            </a:r>
          </a:p>
          <a:p>
            <a:pPr algn="r">
              <a:lnSpc>
                <a:spcPct val="80000"/>
              </a:lnSpc>
            </a:pPr>
            <a:r>
              <a:rPr lang="en-US" sz="2200" b="1">
                <a:solidFill>
                  <a:srgbClr val="CC0000"/>
                </a:solidFill>
              </a:rPr>
              <a:t>Hershey</a:t>
            </a:r>
            <a:endParaRPr lang="en-US" sz="3000" b="1">
              <a:solidFill>
                <a:srgbClr val="0F116A"/>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Chargaff</a:t>
            </a:r>
          </a:p>
        </p:txBody>
      </p:sp>
      <p:sp>
        <p:nvSpPr>
          <p:cNvPr id="394243" name="Rectangle 3" descr="Rectangle: Click to edit Master text styles&#10;Second level&#10;Third level&#10;Fourth level&#10;Fifth level"/>
          <p:cNvSpPr>
            <a:spLocks noGrp="1" noChangeArrowheads="1"/>
          </p:cNvSpPr>
          <p:nvPr>
            <p:ph type="body" idx="1"/>
          </p:nvPr>
        </p:nvSpPr>
        <p:spPr/>
        <p:txBody>
          <a:bodyPr/>
          <a:lstStyle/>
          <a:p>
            <a:pPr>
              <a:tabLst>
                <a:tab pos="3321050" algn="dec"/>
              </a:tabLst>
            </a:pPr>
            <a:r>
              <a:rPr lang="en-US" dirty="0"/>
              <a:t>DNA composition: “</a:t>
            </a:r>
            <a:r>
              <a:rPr lang="en-US" u="sng" dirty="0" err="1">
                <a:solidFill>
                  <a:srgbClr val="CC0000"/>
                </a:solidFill>
              </a:rPr>
              <a:t>Chargaff’s</a:t>
            </a:r>
            <a:r>
              <a:rPr lang="en-US" u="sng" dirty="0">
                <a:solidFill>
                  <a:srgbClr val="CC0000"/>
                </a:solidFill>
              </a:rPr>
              <a:t> rules</a:t>
            </a:r>
            <a:r>
              <a:rPr lang="en-US" dirty="0"/>
              <a:t>”</a:t>
            </a:r>
          </a:p>
          <a:p>
            <a:pPr lvl="1">
              <a:tabLst>
                <a:tab pos="3321050" algn="dec"/>
              </a:tabLst>
            </a:pPr>
            <a:r>
              <a:rPr lang="en-US" dirty="0"/>
              <a:t>varies from species to species</a:t>
            </a:r>
          </a:p>
          <a:p>
            <a:pPr lvl="1">
              <a:tabLst>
                <a:tab pos="3321050" algn="dec"/>
              </a:tabLst>
            </a:pPr>
            <a:r>
              <a:rPr lang="en-US" dirty="0"/>
              <a:t>all 4 bases not in equal quantity</a:t>
            </a:r>
          </a:p>
          <a:p>
            <a:pPr lvl="1">
              <a:tabLst>
                <a:tab pos="3321050" algn="dec"/>
              </a:tabLst>
            </a:pPr>
            <a:r>
              <a:rPr lang="en-US" dirty="0"/>
              <a:t>bases present in characteristic ratio</a:t>
            </a:r>
            <a:endParaRPr lang="en-US" dirty="0" smtClean="0"/>
          </a:p>
          <a:p>
            <a:pPr marL="1085850" lvl="2">
              <a:tabLst>
                <a:tab pos="3321050" algn="dec"/>
              </a:tabLst>
            </a:pPr>
            <a:r>
              <a:rPr lang="en-US" dirty="0" smtClean="0"/>
              <a:t>humans:</a:t>
            </a:r>
          </a:p>
          <a:p>
            <a:pPr marL="1085850" lvl="2">
              <a:tabLst>
                <a:tab pos="3321050" algn="dec"/>
              </a:tabLst>
            </a:pPr>
            <a:r>
              <a:rPr lang="en-US" dirty="0" smtClean="0"/>
              <a:t>  </a:t>
            </a:r>
            <a:r>
              <a:rPr lang="en-US" dirty="0" smtClean="0"/>
              <a:t>A </a:t>
            </a:r>
            <a:r>
              <a:rPr lang="en-US" dirty="0"/>
              <a:t>= 30.9</a:t>
            </a:r>
            <a:r>
              <a:rPr lang="en-US" dirty="0" smtClean="0"/>
              <a:t>%</a:t>
            </a:r>
            <a:endParaRPr lang="en-US" dirty="0" smtClean="0"/>
          </a:p>
          <a:p>
            <a:pPr marL="1085850" lvl="2">
              <a:buFont typeface="Wingdings" pitchFamily="84" charset="2"/>
              <a:buNone/>
              <a:tabLst>
                <a:tab pos="3321050" algn="dec"/>
              </a:tabLst>
            </a:pPr>
            <a:r>
              <a:rPr lang="en-US" dirty="0" smtClean="0"/>
              <a:t>     T </a:t>
            </a:r>
            <a:r>
              <a:rPr lang="en-US" dirty="0"/>
              <a:t>= 29.4</a:t>
            </a:r>
            <a:r>
              <a:rPr lang="en-US" dirty="0" smtClean="0"/>
              <a:t>%</a:t>
            </a:r>
            <a:endParaRPr lang="en-US" dirty="0" smtClean="0"/>
          </a:p>
          <a:p>
            <a:pPr marL="1085850" lvl="2">
              <a:buFontTx/>
              <a:buNone/>
              <a:tabLst>
                <a:tab pos="3321050" algn="dec"/>
              </a:tabLst>
            </a:pPr>
            <a:r>
              <a:rPr lang="en-US" dirty="0" smtClean="0"/>
              <a:t>     G </a:t>
            </a:r>
            <a:r>
              <a:rPr lang="en-US" dirty="0"/>
              <a:t>= 19.9%</a:t>
            </a:r>
          </a:p>
          <a:p>
            <a:pPr marL="1085850" lvl="2">
              <a:buFontTx/>
              <a:buNone/>
              <a:tabLst>
                <a:tab pos="3321050" algn="dec"/>
              </a:tabLst>
            </a:pPr>
            <a:r>
              <a:rPr lang="en-US" dirty="0" smtClean="0"/>
              <a:t> </a:t>
            </a:r>
            <a:r>
              <a:rPr lang="en-US" dirty="0" smtClean="0"/>
              <a:t>    </a:t>
            </a:r>
            <a:r>
              <a:rPr lang="en-US" dirty="0" smtClean="0"/>
              <a:t>C </a:t>
            </a:r>
            <a:r>
              <a:rPr lang="en-US" dirty="0"/>
              <a:t>= 19.8%</a:t>
            </a:r>
          </a:p>
        </p:txBody>
      </p:sp>
      <p:pic>
        <p:nvPicPr>
          <p:cNvPr id="394244"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37363" y="3429000"/>
            <a:ext cx="2306637"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94245"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2721"/>
          <a:stretch>
            <a:fillRect/>
          </a:stretch>
        </p:blipFill>
        <p:spPr bwMode="auto">
          <a:xfrm>
            <a:off x="228600" y="3886200"/>
            <a:ext cx="1936750" cy="2971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94246" name="Rectangle 6"/>
          <p:cNvSpPr>
            <a:spLocks noChangeArrowheads="1"/>
          </p:cNvSpPr>
          <p:nvPr/>
        </p:nvSpPr>
        <p:spPr bwMode="auto">
          <a:xfrm>
            <a:off x="7923213" y="381000"/>
            <a:ext cx="11445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3400" b="1">
                <a:solidFill>
                  <a:srgbClr val="0F116A"/>
                </a:solidFill>
              </a:rPr>
              <a:t>1947</a:t>
            </a:r>
            <a:endParaRPr lang="en-US" sz="3000" b="1">
              <a:solidFill>
                <a:srgbClr val="0F116A"/>
              </a:solidFill>
            </a:endParaRPr>
          </a:p>
        </p:txBody>
      </p:sp>
      <p:pic>
        <p:nvPicPr>
          <p:cNvPr id="394251" name="Picture 11" descr="penguinL"/>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72113" y="5562600"/>
            <a:ext cx="1274762"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94252" name="AutoShape 12"/>
          <p:cNvSpPr>
            <a:spLocks noChangeArrowheads="1"/>
          </p:cNvSpPr>
          <p:nvPr/>
        </p:nvSpPr>
        <p:spPr bwMode="auto">
          <a:xfrm>
            <a:off x="2185988" y="5753100"/>
            <a:ext cx="3051175" cy="1033463"/>
          </a:xfrm>
          <a:prstGeom prst="wedgeEllipseCallout">
            <a:avLst>
              <a:gd name="adj1" fmla="val 66389"/>
              <a:gd name="adj2" fmla="val -35560"/>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84" charset="0"/>
                <a:ea typeface="ＭＳ Ｐゴシック" pitchFamily="1" charset="-128"/>
              </a:rPr>
              <a:t>That</a:t>
            </a:r>
            <a:r>
              <a:rPr lang="en-US" sz="1800" b="1">
                <a:solidFill>
                  <a:srgbClr val="0F116A"/>
                </a:solidFill>
                <a:latin typeface="Arial"/>
                <a:ea typeface="ＭＳ Ｐゴシック" pitchFamily="1" charset="-128"/>
              </a:rPr>
              <a:t>’</a:t>
            </a:r>
            <a:r>
              <a:rPr lang="en-US" sz="1800" b="1">
                <a:solidFill>
                  <a:srgbClr val="0F116A"/>
                </a:solidFill>
                <a:latin typeface="Comic Sans MS" pitchFamily="84" charset="0"/>
                <a:ea typeface="ＭＳ Ｐゴシック" pitchFamily="1" charset="-128"/>
              </a:rPr>
              <a:t>s interesting</a:t>
            </a:r>
            <a:r>
              <a:rPr lang="en-US" sz="1800" b="1" i="1">
                <a:solidFill>
                  <a:srgbClr val="0F116A"/>
                </a:solidFill>
                <a:latin typeface="Comic Sans MS" pitchFamily="84" charset="0"/>
                <a:ea typeface="ＭＳ Ｐゴシック" pitchFamily="1" charset="-128"/>
              </a:rPr>
              <a:t>!</a:t>
            </a:r>
            <a:br>
              <a:rPr lang="en-US" sz="1800" b="1" i="1">
                <a:solidFill>
                  <a:srgbClr val="0F116A"/>
                </a:solidFill>
                <a:latin typeface="Comic Sans MS" pitchFamily="84" charset="0"/>
                <a:ea typeface="ＭＳ Ｐゴシック" pitchFamily="1" charset="-128"/>
              </a:rPr>
            </a:br>
            <a:r>
              <a:rPr lang="en-US" sz="1800" b="1" i="1">
                <a:solidFill>
                  <a:srgbClr val="0F116A"/>
                </a:solidFill>
                <a:latin typeface="Comic Sans MS" pitchFamily="84" charset="0"/>
                <a:ea typeface="ＭＳ Ｐゴシック" pitchFamily="1" charset="-128"/>
              </a:rPr>
              <a:t>What do you notice?</a:t>
            </a:r>
            <a:endParaRPr lang="en-US" sz="1800" b="1">
              <a:solidFill>
                <a:srgbClr val="0F116A"/>
              </a:solidFill>
              <a:latin typeface="Comic Sans MS" pitchFamily="84" charset="0"/>
              <a:ea typeface="ＭＳ Ｐゴシック" pitchFamily="1" charset="-128"/>
            </a:endParaRPr>
          </a:p>
        </p:txBody>
      </p:sp>
      <p:sp>
        <p:nvSpPr>
          <p:cNvPr id="394253" name="AutoShape 13"/>
          <p:cNvSpPr>
            <a:spLocks noChangeArrowheads="1"/>
          </p:cNvSpPr>
          <p:nvPr/>
        </p:nvSpPr>
        <p:spPr bwMode="auto">
          <a:xfrm>
            <a:off x="5021263" y="3843338"/>
            <a:ext cx="1119187" cy="1033462"/>
          </a:xfrm>
          <a:prstGeom prst="wedgeEllipseCallout">
            <a:avLst>
              <a:gd name="adj1" fmla="val 17236"/>
              <a:gd name="adj2" fmla="val 13448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84" charset="0"/>
                <a:ea typeface="ＭＳ Ｐゴシック" pitchFamily="1" charset="-128"/>
              </a:rPr>
              <a:t>Rules</a:t>
            </a:r>
            <a:br>
              <a:rPr lang="en-US" sz="1800" b="1">
                <a:solidFill>
                  <a:srgbClr val="0F116A"/>
                </a:solidFill>
                <a:latin typeface="Comic Sans MS" pitchFamily="84" charset="0"/>
                <a:ea typeface="ＭＳ Ｐゴシック" pitchFamily="1" charset="-128"/>
              </a:rPr>
            </a:br>
            <a:r>
              <a:rPr lang="en-US" sz="1800" b="1">
                <a:solidFill>
                  <a:srgbClr val="0F116A"/>
                </a:solidFill>
                <a:latin typeface="Comic Sans MS" pitchFamily="84" charset="0"/>
                <a:ea typeface="ＭＳ Ｐゴシック" pitchFamily="1" charset="-128"/>
              </a:rPr>
              <a:t>A = T</a:t>
            </a:r>
          </a:p>
          <a:p>
            <a:r>
              <a:rPr lang="en-US" sz="1800" b="1">
                <a:solidFill>
                  <a:srgbClr val="0F116A"/>
                </a:solidFill>
                <a:latin typeface="Comic Sans MS" pitchFamily="84" charset="0"/>
                <a:ea typeface="ＭＳ Ｐゴシック" pitchFamily="1" charset="-128"/>
              </a:rPr>
              <a:t>C =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3">
                                            <p:txEl>
                                              <p:pRg st="1" end="1"/>
                                            </p:txEl>
                                          </p:spTgt>
                                        </p:tgtEl>
                                        <p:attrNameLst>
                                          <p:attrName>style.visibility</p:attrName>
                                        </p:attrNameLst>
                                      </p:cBhvr>
                                      <p:to>
                                        <p:strVal val="visible"/>
                                      </p:to>
                                    </p:set>
                                    <p:anim calcmode="lin" valueType="num">
                                      <p:cBhvr additive="base">
                                        <p:cTn id="7"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3">
                                            <p:txEl>
                                              <p:pRg st="2" end="2"/>
                                            </p:txEl>
                                          </p:spTgt>
                                        </p:tgtEl>
                                        <p:attrNameLst>
                                          <p:attrName>style.visibility</p:attrName>
                                        </p:attrNameLst>
                                      </p:cBhvr>
                                      <p:to>
                                        <p:strVal val="visible"/>
                                      </p:to>
                                    </p:set>
                                    <p:anim calcmode="lin" valueType="num">
                                      <p:cBhvr additive="base">
                                        <p:cTn id="13" dur="500" fill="hold"/>
                                        <p:tgtEl>
                                          <p:spTgt spid="394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anim calcmode="lin" valueType="num">
                                      <p:cBhvr additive="base">
                                        <p:cTn id="19" dur="500" fill="hold"/>
                                        <p:tgtEl>
                                          <p:spTgt spid="3942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3">
                                            <p:txEl>
                                              <p:pRg st="4" end="4"/>
                                            </p:txEl>
                                          </p:spTgt>
                                        </p:tgtEl>
                                        <p:attrNameLst>
                                          <p:attrName>style.visibility</p:attrName>
                                        </p:attrNameLst>
                                      </p:cBhvr>
                                      <p:to>
                                        <p:strVal val="visible"/>
                                      </p:to>
                                    </p:set>
                                    <p:anim calcmode="lin" valueType="num">
                                      <p:cBhvr additive="base">
                                        <p:cTn id="25" dur="500" fill="hold"/>
                                        <p:tgtEl>
                                          <p:spTgt spid="394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4243">
                                            <p:txEl>
                                              <p:pRg st="5" end="5"/>
                                            </p:txEl>
                                          </p:spTgt>
                                        </p:tgtEl>
                                        <p:attrNameLst>
                                          <p:attrName>style.visibility</p:attrName>
                                        </p:attrNameLst>
                                      </p:cBhvr>
                                      <p:to>
                                        <p:strVal val="visible"/>
                                      </p:to>
                                    </p:set>
                                    <p:anim calcmode="lin" valueType="num">
                                      <p:cBhvr additive="base">
                                        <p:cTn id="31" dur="500" fill="hold"/>
                                        <p:tgtEl>
                                          <p:spTgt spid="3942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4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4243">
                                            <p:txEl>
                                              <p:pRg st="6" end="6"/>
                                            </p:txEl>
                                          </p:spTgt>
                                        </p:tgtEl>
                                        <p:attrNameLst>
                                          <p:attrName>style.visibility</p:attrName>
                                        </p:attrNameLst>
                                      </p:cBhvr>
                                      <p:to>
                                        <p:strVal val="visible"/>
                                      </p:to>
                                    </p:set>
                                    <p:anim calcmode="lin" valueType="num">
                                      <p:cBhvr additive="base">
                                        <p:cTn id="37" dur="500" fill="hold"/>
                                        <p:tgtEl>
                                          <p:spTgt spid="3942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42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4243">
                                            <p:txEl>
                                              <p:pRg st="7" end="7"/>
                                            </p:txEl>
                                          </p:spTgt>
                                        </p:tgtEl>
                                        <p:attrNameLst>
                                          <p:attrName>style.visibility</p:attrName>
                                        </p:attrNameLst>
                                      </p:cBhvr>
                                      <p:to>
                                        <p:strVal val="visible"/>
                                      </p:to>
                                    </p:set>
                                    <p:anim calcmode="lin" valueType="num">
                                      <p:cBhvr additive="base">
                                        <p:cTn id="43" dur="500" fill="hold"/>
                                        <p:tgtEl>
                                          <p:spTgt spid="39424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42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4243">
                                            <p:txEl>
                                              <p:pRg st="8" end="8"/>
                                            </p:txEl>
                                          </p:spTgt>
                                        </p:tgtEl>
                                        <p:attrNameLst>
                                          <p:attrName>style.visibility</p:attrName>
                                        </p:attrNameLst>
                                      </p:cBhvr>
                                      <p:to>
                                        <p:strVal val="visible"/>
                                      </p:to>
                                    </p:set>
                                    <p:anim calcmode="lin" valueType="num">
                                      <p:cBhvr additive="base">
                                        <p:cTn id="49" dur="500" fill="hold"/>
                                        <p:tgtEl>
                                          <p:spTgt spid="39424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42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394251"/>
                                        </p:tgtEl>
                                        <p:attrNameLst>
                                          <p:attrName>style.visibility</p:attrName>
                                        </p:attrNameLst>
                                      </p:cBhvr>
                                      <p:to>
                                        <p:strVal val="visible"/>
                                      </p:to>
                                    </p:set>
                                    <p:animEffect transition="in" filter="wipe(right)">
                                      <p:cBhvr>
                                        <p:cTn id="55" dur="500"/>
                                        <p:tgtEl>
                                          <p:spTgt spid="394251"/>
                                        </p:tgtEl>
                                      </p:cBhvr>
                                    </p:animEffect>
                                  </p:childTnLst>
                                </p:cTn>
                              </p:par>
                            </p:childTnLst>
                          </p:cTn>
                        </p:par>
                        <p:par>
                          <p:cTn id="56" fill="hold" nodeType="afterGroup">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394252"/>
                                        </p:tgtEl>
                                        <p:attrNameLst>
                                          <p:attrName>style.visibility</p:attrName>
                                        </p:attrNameLst>
                                      </p:cBhvr>
                                      <p:to>
                                        <p:strVal val="visible"/>
                                      </p:to>
                                    </p:set>
                                    <p:animEffect transition="in" filter="wipe(right)">
                                      <p:cBhvr>
                                        <p:cTn id="59" dur="500"/>
                                        <p:tgtEl>
                                          <p:spTgt spid="394252"/>
                                        </p:tgtEl>
                                      </p:cBhvr>
                                    </p:animEffect>
                                  </p:childTnLst>
                                  <p:subTnLst>
                                    <p:audio>
                                      <p:cMediaNode>
                                        <p:cTn display="0" masterRel="sameClick">
                                          <p:stCondLst>
                                            <p:cond evt="begin" delay="0">
                                              <p:tn val="57"/>
                                            </p:cond>
                                          </p:stCondLst>
                                          <p:endCondLst>
                                            <p:cond evt="onStopAudio" delay="0">
                                              <p:tgtEl>
                                                <p:sldTgt/>
                                              </p:tgtEl>
                                            </p:cond>
                                          </p:endCondLst>
                                        </p:cTn>
                                        <p:tgtEl>
                                          <p:sndTgt r:embed="rId4" name="Quack"/>
                                        </p:tgtEl>
                                      </p:cMediaNode>
                                    </p:audio>
                                  </p:subTnLst>
                                </p:cTn>
                              </p:par>
                            </p:childTnLst>
                          </p:cTn>
                        </p:par>
                        <p:par>
                          <p:cTn id="60" fill="hold" nodeType="afterGroup">
                            <p:stCondLst>
                              <p:cond delay="1000"/>
                            </p:stCondLst>
                            <p:childTnLst>
                              <p:par>
                                <p:cTn id="61" presetID="22" presetClass="entr" presetSubtype="4" fill="hold" grpId="0" nodeType="afterEffect">
                                  <p:stCondLst>
                                    <p:cond delay="0"/>
                                  </p:stCondLst>
                                  <p:childTnLst>
                                    <p:set>
                                      <p:cBhvr>
                                        <p:cTn id="62" dur="1" fill="hold">
                                          <p:stCondLst>
                                            <p:cond delay="0"/>
                                          </p:stCondLst>
                                        </p:cTn>
                                        <p:tgtEl>
                                          <p:spTgt spid="394253"/>
                                        </p:tgtEl>
                                        <p:attrNameLst>
                                          <p:attrName>style.visibility</p:attrName>
                                        </p:attrNameLst>
                                      </p:cBhvr>
                                      <p:to>
                                        <p:strVal val="visible"/>
                                      </p:to>
                                    </p:set>
                                    <p:animEffect transition="in" filter="wipe(down)">
                                      <p:cBhvr>
                                        <p:cTn id="63" dur="500"/>
                                        <p:tgtEl>
                                          <p:spTgt spid="394253"/>
                                        </p:tgtEl>
                                      </p:cBhvr>
                                    </p:animEffect>
                                  </p:childTnLst>
                                  <p:subTnLst>
                                    <p:audio>
                                      <p:cMediaNode>
                                        <p:cTn display="0" masterRel="sameClick">
                                          <p:stCondLst>
                                            <p:cond evt="begin" delay="0">
                                              <p:tn val="61"/>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P spid="394252" grpId="0" animBg="1" autoUpdateAnimBg="0"/>
      <p:bldP spid="394253" grpId="0" animBg="1"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Structure of DNA</a:t>
            </a:r>
          </a:p>
        </p:txBody>
      </p:sp>
      <p:sp>
        <p:nvSpPr>
          <p:cNvPr id="396291" name="Rectangle 3" descr="Rectangle: Click to edit Master text styles&#10;Second level&#10;Third level&#10;Fourth level&#10;Fifth level"/>
          <p:cNvSpPr>
            <a:spLocks noGrp="1" noChangeArrowheads="1"/>
          </p:cNvSpPr>
          <p:nvPr>
            <p:ph type="body" idx="1"/>
          </p:nvPr>
        </p:nvSpPr>
        <p:spPr>
          <a:xfrm>
            <a:off x="838200" y="1371600"/>
            <a:ext cx="7924800" cy="2971800"/>
          </a:xfrm>
        </p:spPr>
        <p:txBody>
          <a:bodyPr/>
          <a:lstStyle/>
          <a:p>
            <a:r>
              <a:rPr lang="en-US"/>
              <a:t>Watson &amp; Crick</a:t>
            </a:r>
          </a:p>
          <a:p>
            <a:pPr lvl="1"/>
            <a:r>
              <a:rPr lang="en-US" u="sng">
                <a:solidFill>
                  <a:srgbClr val="CC0000"/>
                </a:solidFill>
              </a:rPr>
              <a:t>developed double helix model of DNA</a:t>
            </a:r>
            <a:endParaRPr lang="en-US"/>
          </a:p>
          <a:p>
            <a:pPr marL="1085850" lvl="2"/>
            <a:r>
              <a:rPr lang="en-US"/>
              <a:t>other leading scientists working on question:</a:t>
            </a:r>
            <a:endParaRPr lang="en-US" sz="2800"/>
          </a:p>
          <a:p>
            <a:pPr marL="1428750" lvl="3"/>
            <a:r>
              <a:rPr lang="en-US" sz="2400"/>
              <a:t>Rosalind Franklin</a:t>
            </a:r>
          </a:p>
          <a:p>
            <a:pPr marL="1428750" lvl="3"/>
            <a:r>
              <a:rPr lang="en-US" sz="2400"/>
              <a:t>Maurice Wilkins</a:t>
            </a:r>
          </a:p>
          <a:p>
            <a:pPr marL="1428750" lvl="3"/>
            <a:r>
              <a:rPr lang="en-US" sz="2400"/>
              <a:t>Linus Pauling</a:t>
            </a:r>
            <a:r>
              <a:rPr lang="en-US" sz="2400" b="0"/>
              <a:t> </a:t>
            </a:r>
          </a:p>
        </p:txBody>
      </p:sp>
      <p:sp>
        <p:nvSpPr>
          <p:cNvPr id="396292" name="Rectangle 4"/>
          <p:cNvSpPr>
            <a:spLocks noChangeArrowheads="1"/>
          </p:cNvSpPr>
          <p:nvPr/>
        </p:nvSpPr>
        <p:spPr bwMode="auto">
          <a:xfrm>
            <a:off x="6605588" y="381000"/>
            <a:ext cx="24653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3400" b="1">
                <a:solidFill>
                  <a:srgbClr val="0F116A"/>
                </a:solidFill>
              </a:rPr>
              <a:t>1953 </a:t>
            </a:r>
            <a:r>
              <a:rPr lang="en-US" sz="3400" b="1">
                <a:solidFill>
                  <a:srgbClr val="000005"/>
                </a:solidFill>
              </a:rPr>
              <a:t>| </a:t>
            </a:r>
            <a:r>
              <a:rPr lang="en-US" sz="3400" b="1">
                <a:solidFill>
                  <a:srgbClr val="CC0000"/>
                </a:solidFill>
              </a:rPr>
              <a:t>1962</a:t>
            </a:r>
            <a:endParaRPr lang="en-US" sz="3000" b="1">
              <a:solidFill>
                <a:srgbClr val="0F116A"/>
              </a:solidFill>
            </a:endParaRPr>
          </a:p>
        </p:txBody>
      </p:sp>
      <p:pic>
        <p:nvPicPr>
          <p:cNvPr id="39629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0" y="4114800"/>
            <a:ext cx="2386013" cy="2679700"/>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Lst>
        </p:spPr>
      </p:pic>
      <p:pic>
        <p:nvPicPr>
          <p:cNvPr id="396294" name="Picture 6"/>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1600" t="5853" r="7201" b="35123"/>
          <a:stretch>
            <a:fillRect/>
          </a:stretch>
        </p:blipFill>
        <p:spPr bwMode="auto">
          <a:xfrm>
            <a:off x="6248400" y="4117975"/>
            <a:ext cx="2624138" cy="2676525"/>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Lst>
        </p:spPr>
      </p:pic>
      <p:pic>
        <p:nvPicPr>
          <p:cNvPr id="396295" name="Picture 7"/>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4119563"/>
            <a:ext cx="2705100" cy="2674937"/>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Lst>
        </p:spPr>
      </p:pic>
      <p:sp>
        <p:nvSpPr>
          <p:cNvPr id="396296" name="Rectangle 8"/>
          <p:cNvSpPr>
            <a:spLocks noChangeArrowheads="1"/>
          </p:cNvSpPr>
          <p:nvPr/>
        </p:nvSpPr>
        <p:spPr bwMode="auto">
          <a:xfrm>
            <a:off x="1858963" y="6443663"/>
            <a:ext cx="1271587" cy="427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2200" b="1">
                <a:solidFill>
                  <a:schemeClr val="bg1"/>
                </a:solidFill>
              </a:rPr>
              <a:t>Franklin</a:t>
            </a:r>
            <a:endParaRPr lang="en-US" sz="2200" b="1">
              <a:solidFill>
                <a:srgbClr val="FFEA18"/>
              </a:solidFill>
            </a:endParaRPr>
          </a:p>
        </p:txBody>
      </p:sp>
      <p:sp>
        <p:nvSpPr>
          <p:cNvPr id="396297" name="Rectangle 9"/>
          <p:cNvSpPr>
            <a:spLocks noChangeArrowheads="1"/>
          </p:cNvSpPr>
          <p:nvPr/>
        </p:nvSpPr>
        <p:spPr bwMode="auto">
          <a:xfrm>
            <a:off x="4611688" y="6430963"/>
            <a:ext cx="1162050" cy="427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2200" b="1">
                <a:solidFill>
                  <a:schemeClr val="bg1"/>
                </a:solidFill>
              </a:rPr>
              <a:t>Wilkins</a:t>
            </a:r>
            <a:endParaRPr lang="en-US" sz="2200" b="1">
              <a:solidFill>
                <a:srgbClr val="FFEA18"/>
              </a:solidFill>
            </a:endParaRPr>
          </a:p>
        </p:txBody>
      </p:sp>
      <p:sp>
        <p:nvSpPr>
          <p:cNvPr id="396298" name="Rectangle 10"/>
          <p:cNvSpPr>
            <a:spLocks noChangeArrowheads="1"/>
          </p:cNvSpPr>
          <p:nvPr/>
        </p:nvSpPr>
        <p:spPr bwMode="auto">
          <a:xfrm>
            <a:off x="7461250" y="6430963"/>
            <a:ext cx="1193800" cy="427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2200" b="1">
                <a:solidFill>
                  <a:schemeClr val="bg1"/>
                </a:solidFill>
              </a:rPr>
              <a:t>Pauling</a:t>
            </a:r>
            <a:endParaRPr lang="en-US" sz="2200" b="1">
              <a:solidFill>
                <a:srgbClr val="FFEA1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anim calcmode="lin" valueType="num">
                                      <p:cBhvr additive="base">
                                        <p:cTn id="7"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2" end="2"/>
                                            </p:txEl>
                                          </p:spTgt>
                                        </p:tgtEl>
                                        <p:attrNameLst>
                                          <p:attrName>style.visibility</p:attrName>
                                        </p:attrNameLst>
                                      </p:cBhvr>
                                      <p:to>
                                        <p:strVal val="visible"/>
                                      </p:to>
                                    </p:set>
                                    <p:anim calcmode="lin" valueType="num">
                                      <p:cBhvr additive="base">
                                        <p:cTn id="13"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1">
                                            <p:txEl>
                                              <p:pRg st="3" end="3"/>
                                            </p:txEl>
                                          </p:spTgt>
                                        </p:tgtEl>
                                        <p:attrNameLst>
                                          <p:attrName>style.visibility</p:attrName>
                                        </p:attrNameLst>
                                      </p:cBhvr>
                                      <p:to>
                                        <p:strVal val="visible"/>
                                      </p:to>
                                    </p:set>
                                    <p:anim calcmode="lin" valueType="num">
                                      <p:cBhvr additive="base">
                                        <p:cTn id="19"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6291">
                                            <p:txEl>
                                              <p:pRg st="4" end="4"/>
                                            </p:txEl>
                                          </p:spTgt>
                                        </p:tgtEl>
                                        <p:attrNameLst>
                                          <p:attrName>style.visibility</p:attrName>
                                        </p:attrNameLst>
                                      </p:cBhvr>
                                      <p:to>
                                        <p:strVal val="visible"/>
                                      </p:to>
                                    </p:set>
                                    <p:anim calcmode="lin" valueType="num">
                                      <p:cBhvr additive="base">
                                        <p:cTn id="25"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6291">
                                            <p:txEl>
                                              <p:pRg st="5" end="5"/>
                                            </p:txEl>
                                          </p:spTgt>
                                        </p:tgtEl>
                                        <p:attrNameLst>
                                          <p:attrName>style.visibility</p:attrName>
                                        </p:attrNameLst>
                                      </p:cBhvr>
                                      <p:to>
                                        <p:strVal val="visible"/>
                                      </p:to>
                                    </p:set>
                                    <p:anim calcmode="lin" valueType="num">
                                      <p:cBhvr additive="base">
                                        <p:cTn id="31"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3100" y="1295400"/>
            <a:ext cx="534670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038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2200" y="1295400"/>
            <a:ext cx="2765425" cy="27654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0388"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34030" b="13091"/>
          <a:stretch>
            <a:fillRect/>
          </a:stretch>
        </p:blipFill>
        <p:spPr bwMode="auto">
          <a:xfrm>
            <a:off x="6172200" y="4213225"/>
            <a:ext cx="2765425" cy="24923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00389" name="Rectangle 5"/>
          <p:cNvSpPr>
            <a:spLocks noChangeArrowheads="1"/>
          </p:cNvSpPr>
          <p:nvPr/>
        </p:nvSpPr>
        <p:spPr bwMode="auto">
          <a:xfrm>
            <a:off x="609600" y="654050"/>
            <a:ext cx="4044950" cy="641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600" b="1">
                <a:solidFill>
                  <a:schemeClr val="tx2"/>
                </a:solidFill>
              </a:rPr>
              <a:t>Watson and Crick</a:t>
            </a:r>
          </a:p>
        </p:txBody>
      </p:sp>
      <p:sp>
        <p:nvSpPr>
          <p:cNvPr id="400390" name="Rectangle 6"/>
          <p:cNvSpPr>
            <a:spLocks noChangeArrowheads="1"/>
          </p:cNvSpPr>
          <p:nvPr/>
        </p:nvSpPr>
        <p:spPr bwMode="auto">
          <a:xfrm>
            <a:off x="5976938" y="533400"/>
            <a:ext cx="325120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b="1">
                <a:solidFill>
                  <a:srgbClr val="0F116A"/>
                </a:solidFill>
                <a:hlinkClick r:id="rId6" invalidUrl="file:///%5C%5Clocalhost%5CUsers%5Ckfoglia%5CDesktop%5Cwatsoncrick.pdf"/>
              </a:rPr>
              <a:t>1953 article in Nature</a:t>
            </a:r>
            <a:endParaRPr lang="en-US" sz="3600" b="1">
              <a:solidFill>
                <a:srgbClr val="0F116A"/>
              </a:solidFill>
            </a:endParaRPr>
          </a:p>
        </p:txBody>
      </p:sp>
      <p:sp>
        <p:nvSpPr>
          <p:cNvPr id="400391" name="Rectangle 7"/>
          <p:cNvSpPr>
            <a:spLocks noChangeArrowheads="1"/>
          </p:cNvSpPr>
          <p:nvPr/>
        </p:nvSpPr>
        <p:spPr bwMode="auto">
          <a:xfrm>
            <a:off x="4657725" y="6303963"/>
            <a:ext cx="882650" cy="427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2200" b="1">
                <a:solidFill>
                  <a:schemeClr val="bg1"/>
                </a:solidFill>
              </a:rPr>
              <a:t>Crick</a:t>
            </a:r>
            <a:endParaRPr lang="en-US" sz="2200" b="1">
              <a:solidFill>
                <a:srgbClr val="FFEA18"/>
              </a:solidFill>
            </a:endParaRPr>
          </a:p>
        </p:txBody>
      </p:sp>
      <p:sp>
        <p:nvSpPr>
          <p:cNvPr id="400392" name="Rectangle 8"/>
          <p:cNvSpPr>
            <a:spLocks noChangeArrowheads="1"/>
          </p:cNvSpPr>
          <p:nvPr/>
        </p:nvSpPr>
        <p:spPr bwMode="auto">
          <a:xfrm>
            <a:off x="668338" y="6303963"/>
            <a:ext cx="1193800" cy="4270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2200" b="1">
                <a:solidFill>
                  <a:schemeClr val="bg1"/>
                </a:solidFill>
              </a:rPr>
              <a:t>Watson</a:t>
            </a:r>
            <a:endParaRPr lang="en-US" sz="2200" b="1">
              <a:solidFill>
                <a:srgbClr val="FFEA18"/>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8343" name="Picture 7" descr="f14-09ct_rosalind_frank_cb"/>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749" t="6000" r="33749"/>
          <a:stretch>
            <a:fillRect/>
          </a:stretch>
        </p:blipFill>
        <p:spPr bwMode="auto">
          <a:xfrm>
            <a:off x="7196138" y="415925"/>
            <a:ext cx="1598612" cy="3470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98338"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29"/>
          <a:stretch>
            <a:fillRect/>
          </a:stretch>
        </p:blipFill>
        <p:spPr bwMode="auto">
          <a:xfrm>
            <a:off x="5638800" y="3905250"/>
            <a:ext cx="3429000" cy="29527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98339" name="Rectangle 3"/>
          <p:cNvSpPr>
            <a:spLocks noGrp="1" noChangeArrowheads="1"/>
          </p:cNvSpPr>
          <p:nvPr>
            <p:ph type="title"/>
          </p:nvPr>
        </p:nvSpPr>
        <p:spPr/>
        <p:txBody>
          <a:bodyPr/>
          <a:lstStyle/>
          <a:p>
            <a:r>
              <a:rPr lang="en-US"/>
              <a:t>Rosalind Franklin (1920-1958)</a:t>
            </a:r>
          </a:p>
        </p:txBody>
      </p:sp>
      <p:pic>
        <p:nvPicPr>
          <p:cNvPr id="398340"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1371600"/>
            <a:ext cx="5086350" cy="5257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1062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3906" b="3600"/>
          <a:stretch>
            <a:fillRect/>
          </a:stretch>
        </p:blipFill>
        <p:spPr bwMode="auto">
          <a:xfrm>
            <a:off x="4321175" y="381000"/>
            <a:ext cx="4760913" cy="5181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627" name="Rectangle 3"/>
          <p:cNvSpPr>
            <a:spLocks noGrp="1" noChangeArrowheads="1"/>
          </p:cNvSpPr>
          <p:nvPr>
            <p:ph type="title"/>
          </p:nvPr>
        </p:nvSpPr>
        <p:spPr/>
        <p:txBody>
          <a:bodyPr/>
          <a:lstStyle/>
          <a:p>
            <a:r>
              <a:rPr lang="en-US"/>
              <a:t>But how is DNA copied?</a:t>
            </a:r>
          </a:p>
        </p:txBody>
      </p:sp>
      <p:sp>
        <p:nvSpPr>
          <p:cNvPr id="410628" name="Rectangle 4" descr="Rectangle: Click to edit Master text styles&#10;Second level&#10;Third level&#10;Fourth level&#10;Fifth level"/>
          <p:cNvSpPr>
            <a:spLocks noGrp="1" noChangeArrowheads="1"/>
          </p:cNvSpPr>
          <p:nvPr>
            <p:ph type="body" idx="1"/>
          </p:nvPr>
        </p:nvSpPr>
        <p:spPr>
          <a:xfrm>
            <a:off x="679450" y="1371600"/>
            <a:ext cx="5167313" cy="3903663"/>
          </a:xfrm>
        </p:spPr>
        <p:txBody>
          <a:bodyPr/>
          <a:lstStyle/>
          <a:p>
            <a:r>
              <a:rPr lang="en-US"/>
              <a:t>Replication of DNA</a:t>
            </a:r>
          </a:p>
          <a:p>
            <a:pPr lvl="1"/>
            <a:r>
              <a:rPr lang="en-US"/>
              <a:t>base pairing suggests that it will allow each side to serve as a </a:t>
            </a:r>
            <a:r>
              <a:rPr lang="en-US" u="sng">
                <a:solidFill>
                  <a:srgbClr val="CC0000"/>
                </a:solidFill>
              </a:rPr>
              <a:t>template</a:t>
            </a:r>
            <a:r>
              <a:rPr lang="en-US"/>
              <a:t> for a new strand</a:t>
            </a:r>
          </a:p>
        </p:txBody>
      </p:sp>
      <p:pic>
        <p:nvPicPr>
          <p:cNvPr id="410629" name="Picture 5" descr="16-07-DNAReplication-L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50824"/>
          <a:stretch>
            <a:fillRect/>
          </a:stretch>
        </p:blipFill>
        <p:spPr bwMode="auto">
          <a:xfrm>
            <a:off x="25400" y="4716463"/>
            <a:ext cx="4970463" cy="10429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0631" name="Rectangle 7"/>
          <p:cNvSpPr>
            <a:spLocks noChangeArrowheads="1"/>
          </p:cNvSpPr>
          <p:nvPr/>
        </p:nvSpPr>
        <p:spPr bwMode="auto">
          <a:xfrm>
            <a:off x="0" y="5834063"/>
            <a:ext cx="9144000" cy="1006475"/>
          </a:xfrm>
          <a:prstGeom prst="rect">
            <a:avLst/>
          </a:prstGeom>
          <a:solidFill>
            <a:srgbClr val="FFEA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rIns="45720" anchor="ctr">
            <a:spAutoFit/>
          </a:bodyPr>
          <a:lstStyle/>
          <a:p>
            <a:pPr algn="l">
              <a:tabLst>
                <a:tab pos="8691563" algn="r"/>
              </a:tabLst>
            </a:pPr>
            <a:r>
              <a:rPr lang="en-US" sz="2000" b="1" i="1">
                <a:solidFill>
                  <a:schemeClr val="tx2"/>
                </a:solidFill>
              </a:rPr>
              <a:t>“It has not escaped our notice that the specific pairing we have postulated immediately suggests a possible copying mechanism for the genetic material.”	</a:t>
            </a:r>
            <a:r>
              <a:rPr lang="en-US" sz="2000" b="1" i="1">
                <a:solidFill>
                  <a:srgbClr val="0F116A"/>
                </a:solidFill>
              </a:rPr>
              <a:t>—</a:t>
            </a:r>
            <a:r>
              <a:rPr lang="en-US" sz="2000" b="1" i="1">
                <a:solidFill>
                  <a:schemeClr val="tx2"/>
                </a:solidFill>
              </a:rPr>
              <a:t> </a:t>
            </a:r>
            <a:r>
              <a:rPr lang="en-US" sz="2000" b="1" i="1">
                <a:solidFill>
                  <a:srgbClr val="0F116A"/>
                </a:solidFill>
              </a:rPr>
              <a:t>Watson &amp; Crick</a:t>
            </a:r>
            <a:endParaRPr lang="en-US" sz="2000" b="1" i="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8">
                                            <p:txEl>
                                              <p:pRg st="0" end="0"/>
                                            </p:txEl>
                                          </p:spTgt>
                                        </p:tgtEl>
                                        <p:attrNameLst>
                                          <p:attrName>style.visibility</p:attrName>
                                        </p:attrNameLst>
                                      </p:cBhvr>
                                      <p:to>
                                        <p:strVal val="visible"/>
                                      </p:to>
                                    </p:set>
                                    <p:anim calcmode="lin" valueType="num">
                                      <p:cBhvr additive="base">
                                        <p:cTn id="7" dur="500" fill="hold"/>
                                        <p:tgtEl>
                                          <p:spTgt spid="4106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8">
                                            <p:txEl>
                                              <p:pRg st="1" end="1"/>
                                            </p:txEl>
                                          </p:spTgt>
                                        </p:tgtEl>
                                        <p:attrNameLst>
                                          <p:attrName>style.visibility</p:attrName>
                                        </p:attrNameLst>
                                      </p:cBhvr>
                                      <p:to>
                                        <p:strVal val="visible"/>
                                      </p:to>
                                    </p:set>
                                    <p:anim calcmode="lin" valueType="num">
                                      <p:cBhvr additive="base">
                                        <p:cTn id="13" dur="500" fill="hold"/>
                                        <p:tgtEl>
                                          <p:spTgt spid="4106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31"/>
                                        </p:tgtEl>
                                        <p:attrNameLst>
                                          <p:attrName>style.visibility</p:attrName>
                                        </p:attrNameLst>
                                      </p:cBhvr>
                                      <p:to>
                                        <p:strVal val="visible"/>
                                      </p:to>
                                    </p:set>
                                    <p:anim calcmode="lin" valueType="num">
                                      <p:cBhvr additive="base">
                                        <p:cTn id="19" dur="500" fill="hold"/>
                                        <p:tgtEl>
                                          <p:spTgt spid="410631"/>
                                        </p:tgtEl>
                                        <p:attrNameLst>
                                          <p:attrName>ppt_x</p:attrName>
                                        </p:attrNameLst>
                                      </p:cBhvr>
                                      <p:tavLst>
                                        <p:tav tm="0">
                                          <p:val>
                                            <p:strVal val="0-#ppt_w/2"/>
                                          </p:val>
                                        </p:tav>
                                        <p:tav tm="100000">
                                          <p:val>
                                            <p:strVal val="#ppt_x"/>
                                          </p:val>
                                        </p:tav>
                                      </p:tavLst>
                                    </p:anim>
                                    <p:anim calcmode="lin" valueType="num">
                                      <p:cBhvr additive="base">
                                        <p:cTn id="20" dur="500" fill="hold"/>
                                        <p:tgtEl>
                                          <p:spTgt spid="4106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8" grpId="0" build="p" autoUpdateAnimBg="0"/>
      <p:bldP spid="410631" grpId="0" animBg="1"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Models of DNA Replication</a:t>
            </a:r>
          </a:p>
        </p:txBody>
      </p:sp>
      <p:sp>
        <p:nvSpPr>
          <p:cNvPr id="412675" name="Rectangle 3" descr="Rectangle: Click to edit Master text styles&#10;Second level&#10;Third level&#10;Fourth level&#10;Fifth level"/>
          <p:cNvSpPr>
            <a:spLocks noGrp="1" noChangeArrowheads="1"/>
          </p:cNvSpPr>
          <p:nvPr>
            <p:ph type="body" idx="1"/>
          </p:nvPr>
        </p:nvSpPr>
        <p:spPr>
          <a:xfrm>
            <a:off x="792163" y="1279525"/>
            <a:ext cx="5943600" cy="914400"/>
          </a:xfrm>
        </p:spPr>
        <p:txBody>
          <a:bodyPr/>
          <a:lstStyle/>
          <a:p>
            <a:pPr>
              <a:lnSpc>
                <a:spcPct val="90000"/>
              </a:lnSpc>
            </a:pPr>
            <a:r>
              <a:rPr lang="en-US"/>
              <a:t>Alternative models</a:t>
            </a:r>
          </a:p>
          <a:p>
            <a:pPr lvl="1">
              <a:lnSpc>
                <a:spcPct val="90000"/>
              </a:lnSpc>
            </a:pPr>
            <a:r>
              <a:rPr lang="en-US" sz="2400"/>
              <a:t>become experimental predictions</a:t>
            </a:r>
          </a:p>
        </p:txBody>
      </p:sp>
      <p:sp>
        <p:nvSpPr>
          <p:cNvPr id="412684" name="Rectangle 12"/>
          <p:cNvSpPr>
            <a:spLocks noChangeArrowheads="1"/>
          </p:cNvSpPr>
          <p:nvPr/>
        </p:nvSpPr>
        <p:spPr bwMode="auto">
          <a:xfrm>
            <a:off x="746125" y="2498725"/>
            <a:ext cx="1736725" cy="304800"/>
          </a:xfrm>
          <a:prstGeom prst="rect">
            <a:avLst/>
          </a:prstGeom>
          <a:solidFill>
            <a:srgbClr val="FFCC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tIns="0" bIns="0">
            <a:spAutoFit/>
          </a:bodyPr>
          <a:lstStyle/>
          <a:p>
            <a:r>
              <a:rPr lang="en-US" sz="2000" b="1">
                <a:solidFill>
                  <a:srgbClr val="CC0000"/>
                </a:solidFill>
              </a:rPr>
              <a:t>conservative</a:t>
            </a:r>
          </a:p>
        </p:txBody>
      </p:sp>
      <p:sp>
        <p:nvSpPr>
          <p:cNvPr id="412685" name="Rectangle 13"/>
          <p:cNvSpPr>
            <a:spLocks noChangeArrowheads="1"/>
          </p:cNvSpPr>
          <p:nvPr/>
        </p:nvSpPr>
        <p:spPr bwMode="auto">
          <a:xfrm>
            <a:off x="3268663" y="2498725"/>
            <a:ext cx="2316162" cy="304800"/>
          </a:xfrm>
          <a:prstGeom prst="rect">
            <a:avLst/>
          </a:prstGeom>
          <a:solidFill>
            <a:srgbClr val="FFCC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tIns="0" bIns="0">
            <a:spAutoFit/>
          </a:bodyPr>
          <a:lstStyle/>
          <a:p>
            <a:r>
              <a:rPr lang="en-US" sz="2000" b="1">
                <a:solidFill>
                  <a:srgbClr val="CC0000"/>
                </a:solidFill>
              </a:rPr>
              <a:t>semiconservative</a:t>
            </a:r>
          </a:p>
        </p:txBody>
      </p:sp>
      <p:sp>
        <p:nvSpPr>
          <p:cNvPr id="412688" name="AutoShape 16"/>
          <p:cNvSpPr>
            <a:spLocks noChangeArrowheads="1"/>
          </p:cNvSpPr>
          <p:nvPr/>
        </p:nvSpPr>
        <p:spPr bwMode="auto">
          <a:xfrm flipH="1">
            <a:off x="6524625" y="101600"/>
            <a:ext cx="2227263" cy="1096963"/>
          </a:xfrm>
          <a:prstGeom prst="wedgeEllipseCallout">
            <a:avLst>
              <a:gd name="adj1" fmla="val -24843"/>
              <a:gd name="adj2" fmla="val 84296"/>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84" charset="0"/>
                <a:ea typeface="ＭＳ Ｐゴシック" pitchFamily="1" charset="-128"/>
              </a:rPr>
              <a:t>Can you design</a:t>
            </a:r>
            <a:br>
              <a:rPr lang="en-US" sz="1800" b="1">
                <a:solidFill>
                  <a:srgbClr val="0F116A"/>
                </a:solidFill>
                <a:latin typeface="Comic Sans MS" pitchFamily="84" charset="0"/>
                <a:ea typeface="ＭＳ Ｐゴシック" pitchFamily="1" charset="-128"/>
              </a:rPr>
            </a:br>
            <a:r>
              <a:rPr lang="en-US" sz="1800" b="1">
                <a:solidFill>
                  <a:srgbClr val="0F116A"/>
                </a:solidFill>
                <a:latin typeface="Comic Sans MS" pitchFamily="84" charset="0"/>
                <a:ea typeface="ＭＳ Ｐゴシック" pitchFamily="1" charset="-128"/>
              </a:rPr>
              <a:t>a nifty experiment</a:t>
            </a:r>
            <a:br>
              <a:rPr lang="en-US" sz="1800" b="1">
                <a:solidFill>
                  <a:srgbClr val="0F116A"/>
                </a:solidFill>
                <a:latin typeface="Comic Sans MS" pitchFamily="84" charset="0"/>
                <a:ea typeface="ＭＳ Ｐゴシック" pitchFamily="1" charset="-128"/>
              </a:rPr>
            </a:br>
            <a:r>
              <a:rPr lang="en-US" sz="1800" b="1">
                <a:solidFill>
                  <a:srgbClr val="0F116A"/>
                </a:solidFill>
                <a:latin typeface="Comic Sans MS" pitchFamily="84" charset="0"/>
                <a:ea typeface="ＭＳ Ｐゴシック" pitchFamily="1" charset="-128"/>
              </a:rPr>
              <a:t>to verify?</a:t>
            </a:r>
          </a:p>
        </p:txBody>
      </p:sp>
      <p:pic>
        <p:nvPicPr>
          <p:cNvPr id="412687" name="Picture 15" descr="penguinL"/>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69238" y="1363663"/>
            <a:ext cx="1274762"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2686" name="Rectangle 14"/>
          <p:cNvSpPr>
            <a:spLocks noChangeArrowheads="1"/>
          </p:cNvSpPr>
          <p:nvPr/>
        </p:nvSpPr>
        <p:spPr bwMode="auto">
          <a:xfrm>
            <a:off x="6551613" y="2498725"/>
            <a:ext cx="1441450" cy="304800"/>
          </a:xfrm>
          <a:prstGeom prst="rect">
            <a:avLst/>
          </a:prstGeom>
          <a:solidFill>
            <a:srgbClr val="FFCC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tIns="0" bIns="0">
            <a:spAutoFit/>
          </a:bodyPr>
          <a:lstStyle/>
          <a:p>
            <a:r>
              <a:rPr lang="en-US" sz="2000" b="1">
                <a:solidFill>
                  <a:srgbClr val="CC0000"/>
                </a:solidFill>
              </a:rPr>
              <a:t>dispersive</a:t>
            </a:r>
          </a:p>
        </p:txBody>
      </p:sp>
      <p:pic>
        <p:nvPicPr>
          <p:cNvPr id="412690" name="Picture 18" descr="16-08-ReplicationModels-L"/>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499" t="42673" b="31305"/>
          <a:stretch>
            <a:fillRect/>
          </a:stretch>
        </p:blipFill>
        <p:spPr bwMode="auto">
          <a:xfrm>
            <a:off x="201613" y="5303838"/>
            <a:ext cx="8547100" cy="13938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12691" name="Picture 19" descr="16-08-ReplicationModels-L"/>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499" t="19771" b="56842"/>
          <a:stretch>
            <a:fillRect/>
          </a:stretch>
        </p:blipFill>
        <p:spPr bwMode="auto">
          <a:xfrm>
            <a:off x="201613" y="3937000"/>
            <a:ext cx="8547100" cy="1260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2693" name="Rectangle 21"/>
          <p:cNvSpPr>
            <a:spLocks noChangeArrowheads="1"/>
          </p:cNvSpPr>
          <p:nvPr/>
        </p:nvSpPr>
        <p:spPr bwMode="auto">
          <a:xfrm>
            <a:off x="190500" y="4292600"/>
            <a:ext cx="395288" cy="549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l"/>
            <a:r>
              <a:rPr lang="en-US" sz="3000" b="1">
                <a:solidFill>
                  <a:srgbClr val="0F116A"/>
                </a:solidFill>
              </a:rPr>
              <a:t>1</a:t>
            </a:r>
          </a:p>
        </p:txBody>
      </p:sp>
      <p:sp>
        <p:nvSpPr>
          <p:cNvPr id="412694" name="Rectangle 22"/>
          <p:cNvSpPr>
            <a:spLocks noChangeArrowheads="1"/>
          </p:cNvSpPr>
          <p:nvPr/>
        </p:nvSpPr>
        <p:spPr bwMode="auto">
          <a:xfrm>
            <a:off x="190500" y="5726113"/>
            <a:ext cx="395288" cy="549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l"/>
            <a:r>
              <a:rPr lang="en-US" sz="3000" b="1">
                <a:solidFill>
                  <a:srgbClr val="0F116A"/>
                </a:solidFill>
              </a:rPr>
              <a:t>2</a:t>
            </a:r>
          </a:p>
        </p:txBody>
      </p:sp>
      <p:pic>
        <p:nvPicPr>
          <p:cNvPr id="412689" name="Picture 17" descr="16-08-ReplicationModels-L"/>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499" b="79744"/>
          <a:stretch>
            <a:fillRect/>
          </a:stretch>
        </p:blipFill>
        <p:spPr bwMode="auto">
          <a:xfrm>
            <a:off x="215900" y="2752725"/>
            <a:ext cx="8547100" cy="1092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2692" name="Rectangle 20"/>
          <p:cNvSpPr>
            <a:spLocks noChangeArrowheads="1"/>
          </p:cNvSpPr>
          <p:nvPr/>
        </p:nvSpPr>
        <p:spPr bwMode="auto">
          <a:xfrm>
            <a:off x="190500" y="3024188"/>
            <a:ext cx="438150" cy="5492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l"/>
            <a:r>
              <a:rPr lang="en-US" sz="3000" b="1">
                <a:solidFill>
                  <a:srgbClr val="0F116A"/>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84"/>
                                        </p:tgtEl>
                                        <p:attrNameLst>
                                          <p:attrName>style.visibility</p:attrName>
                                        </p:attrNameLst>
                                      </p:cBhvr>
                                      <p:to>
                                        <p:strVal val="visible"/>
                                      </p:to>
                                    </p:set>
                                    <p:anim calcmode="lin" valueType="num">
                                      <p:cBhvr additive="base">
                                        <p:cTn id="7" dur="500" fill="hold"/>
                                        <p:tgtEl>
                                          <p:spTgt spid="412684"/>
                                        </p:tgtEl>
                                        <p:attrNameLst>
                                          <p:attrName>ppt_x</p:attrName>
                                        </p:attrNameLst>
                                      </p:cBhvr>
                                      <p:tavLst>
                                        <p:tav tm="0">
                                          <p:val>
                                            <p:strVal val="0-#ppt_w/2"/>
                                          </p:val>
                                        </p:tav>
                                        <p:tav tm="100000">
                                          <p:val>
                                            <p:strVal val="#ppt_x"/>
                                          </p:val>
                                        </p:tav>
                                      </p:tavLst>
                                    </p:anim>
                                    <p:anim calcmode="lin" valueType="num">
                                      <p:cBhvr additive="base">
                                        <p:cTn id="8" dur="500" fill="hold"/>
                                        <p:tgtEl>
                                          <p:spTgt spid="4126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85"/>
                                        </p:tgtEl>
                                        <p:attrNameLst>
                                          <p:attrName>style.visibility</p:attrName>
                                        </p:attrNameLst>
                                      </p:cBhvr>
                                      <p:to>
                                        <p:strVal val="visible"/>
                                      </p:to>
                                    </p:set>
                                    <p:anim calcmode="lin" valueType="num">
                                      <p:cBhvr additive="base">
                                        <p:cTn id="13" dur="500" fill="hold"/>
                                        <p:tgtEl>
                                          <p:spTgt spid="412685"/>
                                        </p:tgtEl>
                                        <p:attrNameLst>
                                          <p:attrName>ppt_x</p:attrName>
                                        </p:attrNameLst>
                                      </p:cBhvr>
                                      <p:tavLst>
                                        <p:tav tm="0">
                                          <p:val>
                                            <p:strVal val="0-#ppt_w/2"/>
                                          </p:val>
                                        </p:tav>
                                        <p:tav tm="100000">
                                          <p:val>
                                            <p:strVal val="#ppt_x"/>
                                          </p:val>
                                        </p:tav>
                                      </p:tavLst>
                                    </p:anim>
                                    <p:anim calcmode="lin" valueType="num">
                                      <p:cBhvr additive="base">
                                        <p:cTn id="14" dur="500" fill="hold"/>
                                        <p:tgtEl>
                                          <p:spTgt spid="4126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86"/>
                                        </p:tgtEl>
                                        <p:attrNameLst>
                                          <p:attrName>style.visibility</p:attrName>
                                        </p:attrNameLst>
                                      </p:cBhvr>
                                      <p:to>
                                        <p:strVal val="visible"/>
                                      </p:to>
                                    </p:set>
                                    <p:anim calcmode="lin" valueType="num">
                                      <p:cBhvr additive="base">
                                        <p:cTn id="19" dur="500" fill="hold"/>
                                        <p:tgtEl>
                                          <p:spTgt spid="412686"/>
                                        </p:tgtEl>
                                        <p:attrNameLst>
                                          <p:attrName>ppt_x</p:attrName>
                                        </p:attrNameLst>
                                      </p:cBhvr>
                                      <p:tavLst>
                                        <p:tav tm="0">
                                          <p:val>
                                            <p:strVal val="0-#ppt_w/2"/>
                                          </p:val>
                                        </p:tav>
                                        <p:tav tm="100000">
                                          <p:val>
                                            <p:strVal val="#ppt_x"/>
                                          </p:val>
                                        </p:tav>
                                      </p:tavLst>
                                    </p:anim>
                                    <p:anim calcmode="lin" valueType="num">
                                      <p:cBhvr additive="base">
                                        <p:cTn id="20" dur="500" fill="hold"/>
                                        <p:tgtEl>
                                          <p:spTgt spid="4126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412687"/>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12688"/>
                                        </p:tgtEl>
                                        <p:attrNameLst>
                                          <p:attrName>style.visibility</p:attrName>
                                        </p:attrNameLst>
                                      </p:cBhvr>
                                      <p:to>
                                        <p:strVal val="visible"/>
                                      </p:to>
                                    </p:set>
                                    <p:animEffect transition="in" filter="wipe(down)">
                                      <p:cBhvr>
                                        <p:cTn id="28" dur="500"/>
                                        <p:tgtEl>
                                          <p:spTgt spid="412688"/>
                                        </p:tgtEl>
                                      </p:cBhvr>
                                    </p:animEffect>
                                  </p:childTnLst>
                                  <p:subTnLst>
                                    <p:audio>
                                      <p:cMediaNode>
                                        <p:cTn display="0" masterRel="sameClick">
                                          <p:stCondLst>
                                            <p:cond evt="begin" delay="0">
                                              <p:tn val="26"/>
                                            </p:cond>
                                          </p:stCondLst>
                                          <p:endCondLst>
                                            <p:cond evt="onStopAudio" delay="0">
                                              <p:tgtEl>
                                                <p:sldTgt/>
                                              </p:tgtEl>
                                            </p:cond>
                                          </p:endCondLst>
                                        </p:cTn>
                                        <p:tgtEl>
                                          <p:sndTgt r:embed="rId4" name="Quack"/>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12675">
                                            <p:txEl>
                                              <p:pRg st="1" end="1"/>
                                            </p:txEl>
                                          </p:spTgt>
                                        </p:tgtEl>
                                        <p:attrNameLst>
                                          <p:attrName>style.visibility</p:attrName>
                                        </p:attrNameLst>
                                      </p:cBhvr>
                                      <p:to>
                                        <p:strVal val="visible"/>
                                      </p:to>
                                    </p:set>
                                    <p:anim calcmode="lin" valueType="num">
                                      <p:cBhvr additive="base">
                                        <p:cTn id="33" dur="500" fill="hold"/>
                                        <p:tgtEl>
                                          <p:spTgt spid="412675">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2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2692">
                                            <p:txEl>
                                              <p:pRg st="0" end="0"/>
                                            </p:txEl>
                                          </p:spTgt>
                                        </p:tgtEl>
                                        <p:attrNameLst>
                                          <p:attrName>style.visibility</p:attrName>
                                        </p:attrNameLst>
                                      </p:cBhvr>
                                      <p:to>
                                        <p:strVal val="visible"/>
                                      </p:to>
                                    </p:set>
                                    <p:animEffect transition="in" filter="wipe(left)">
                                      <p:cBhvr>
                                        <p:cTn id="39" dur="500"/>
                                        <p:tgtEl>
                                          <p:spTgt spid="412692">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5" name="Pencil Check"/>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2693">
                                            <p:txEl>
                                              <p:pRg st="0" end="0"/>
                                            </p:txEl>
                                          </p:spTgt>
                                        </p:tgtEl>
                                        <p:attrNameLst>
                                          <p:attrName>style.visibility</p:attrName>
                                        </p:attrNameLst>
                                      </p:cBhvr>
                                      <p:to>
                                        <p:strVal val="visible"/>
                                      </p:to>
                                    </p:set>
                                    <p:animEffect transition="in" filter="wipe(left)">
                                      <p:cBhvr>
                                        <p:cTn id="44" dur="500"/>
                                        <p:tgtEl>
                                          <p:spTgt spid="412693">
                                            <p:txEl>
                                              <p:pRg st="0" end="0"/>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5" name="Pencil Check"/>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12694">
                                            <p:txEl>
                                              <p:pRg st="0" end="0"/>
                                            </p:txEl>
                                          </p:spTgt>
                                        </p:tgtEl>
                                        <p:attrNameLst>
                                          <p:attrName>style.visibility</p:attrName>
                                        </p:attrNameLst>
                                      </p:cBhvr>
                                      <p:to>
                                        <p:strVal val="visible"/>
                                      </p:to>
                                    </p:set>
                                    <p:animEffect transition="in" filter="wipe(left)">
                                      <p:cBhvr>
                                        <p:cTn id="49" dur="500"/>
                                        <p:tgtEl>
                                          <p:spTgt spid="412694">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P spid="412684" grpId="0" animBg="1" autoUpdateAnimBg="0"/>
      <p:bldP spid="412685" grpId="0" animBg="1" autoUpdateAnimBg="0"/>
      <p:bldP spid="412688" grpId="0" animBg="1" autoUpdateAnimBg="0"/>
      <p:bldP spid="412686" grpId="0" animBg="1" autoUpdateAnimBg="0"/>
      <p:bldP spid="412693" grpId="0" build="p" autoUpdateAnimBg="0"/>
      <p:bldP spid="412694" grpId="0" build="p" autoUpdateAnimBg="0"/>
      <p:bldP spid="412692"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Scientific History </a:t>
            </a:r>
          </a:p>
        </p:txBody>
      </p:sp>
      <p:sp>
        <p:nvSpPr>
          <p:cNvPr id="371715" name="Rectangle 3" descr="Rectangle: Click to edit Master text styles&#10;Second level&#10;Third level&#10;Fourth level&#10;Fifth level"/>
          <p:cNvSpPr>
            <a:spLocks noGrp="1" noChangeArrowheads="1"/>
          </p:cNvSpPr>
          <p:nvPr>
            <p:ph type="body" idx="1"/>
          </p:nvPr>
        </p:nvSpPr>
        <p:spPr>
          <a:xfrm>
            <a:off x="838200" y="1371600"/>
            <a:ext cx="7924800" cy="4953000"/>
          </a:xfrm>
        </p:spPr>
        <p:txBody>
          <a:bodyPr/>
          <a:lstStyle/>
          <a:p>
            <a:r>
              <a:rPr lang="en-US"/>
              <a:t>The march to understanding that DNA is the genetic material</a:t>
            </a:r>
          </a:p>
          <a:p>
            <a:pPr lvl="1"/>
            <a:r>
              <a:rPr lang="en-US"/>
              <a:t>T.H. Morgan (1908)</a:t>
            </a:r>
          </a:p>
          <a:p>
            <a:pPr lvl="1"/>
            <a:r>
              <a:rPr lang="en-US"/>
              <a:t>Frederick Griffith (1928)</a:t>
            </a:r>
          </a:p>
          <a:p>
            <a:pPr lvl="1"/>
            <a:r>
              <a:rPr lang="en-US"/>
              <a:t>Avery, McCarty &amp; MacLeod (1944)</a:t>
            </a:r>
          </a:p>
          <a:p>
            <a:pPr lvl="1"/>
            <a:r>
              <a:rPr lang="en-US"/>
              <a:t>Erwin Chargaff (1947)</a:t>
            </a:r>
          </a:p>
          <a:p>
            <a:pPr lvl="1"/>
            <a:r>
              <a:rPr lang="en-US"/>
              <a:t>Hershey &amp; Chase  (1952)</a:t>
            </a:r>
          </a:p>
          <a:p>
            <a:pPr lvl="1"/>
            <a:r>
              <a:rPr lang="en-US"/>
              <a:t>Watson &amp; Crick  (1953)</a:t>
            </a:r>
          </a:p>
          <a:p>
            <a:pPr lvl="1"/>
            <a:r>
              <a:rPr lang="en-US"/>
              <a:t>Meselson &amp; Stahl  (1958)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5">
                                            <p:txEl>
                                              <p:pRg st="1" end="1"/>
                                            </p:txEl>
                                          </p:spTgt>
                                        </p:tgtEl>
                                        <p:attrNameLst>
                                          <p:attrName>style.visibility</p:attrName>
                                        </p:attrNameLst>
                                      </p:cBhvr>
                                      <p:to>
                                        <p:strVal val="visible"/>
                                      </p:to>
                                    </p:set>
                                    <p:anim calcmode="lin" valueType="num">
                                      <p:cBhvr additive="base">
                                        <p:cTn id="7" dur="500" fill="hold"/>
                                        <p:tgtEl>
                                          <p:spTgt spid="3717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5">
                                            <p:txEl>
                                              <p:pRg st="2" end="2"/>
                                            </p:txEl>
                                          </p:spTgt>
                                        </p:tgtEl>
                                        <p:attrNameLst>
                                          <p:attrName>style.visibility</p:attrName>
                                        </p:attrNameLst>
                                      </p:cBhvr>
                                      <p:to>
                                        <p:strVal val="visible"/>
                                      </p:to>
                                    </p:set>
                                    <p:anim calcmode="lin" valueType="num">
                                      <p:cBhvr additive="base">
                                        <p:cTn id="13" dur="500" fill="hold"/>
                                        <p:tgtEl>
                                          <p:spTgt spid="3717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5">
                                            <p:txEl>
                                              <p:pRg st="3" end="3"/>
                                            </p:txEl>
                                          </p:spTgt>
                                        </p:tgtEl>
                                        <p:attrNameLst>
                                          <p:attrName>style.visibility</p:attrName>
                                        </p:attrNameLst>
                                      </p:cBhvr>
                                      <p:to>
                                        <p:strVal val="visible"/>
                                      </p:to>
                                    </p:set>
                                    <p:anim calcmode="lin" valueType="num">
                                      <p:cBhvr additive="base">
                                        <p:cTn id="19" dur="500" fill="hold"/>
                                        <p:tgtEl>
                                          <p:spTgt spid="371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5">
                                            <p:txEl>
                                              <p:pRg st="4" end="4"/>
                                            </p:txEl>
                                          </p:spTgt>
                                        </p:tgtEl>
                                        <p:attrNameLst>
                                          <p:attrName>style.visibility</p:attrName>
                                        </p:attrNameLst>
                                      </p:cBhvr>
                                      <p:to>
                                        <p:strVal val="visible"/>
                                      </p:to>
                                    </p:set>
                                    <p:anim calcmode="lin" valueType="num">
                                      <p:cBhvr additive="base">
                                        <p:cTn id="25" dur="500" fill="hold"/>
                                        <p:tgtEl>
                                          <p:spTgt spid="371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5">
                                            <p:txEl>
                                              <p:pRg st="5" end="5"/>
                                            </p:txEl>
                                          </p:spTgt>
                                        </p:tgtEl>
                                        <p:attrNameLst>
                                          <p:attrName>style.visibility</p:attrName>
                                        </p:attrNameLst>
                                      </p:cBhvr>
                                      <p:to>
                                        <p:strVal val="visible"/>
                                      </p:to>
                                    </p:set>
                                    <p:anim calcmode="lin" valueType="num">
                                      <p:cBhvr additive="base">
                                        <p:cTn id="31" dur="500" fill="hold"/>
                                        <p:tgtEl>
                                          <p:spTgt spid="371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5">
                                            <p:txEl>
                                              <p:pRg st="6" end="6"/>
                                            </p:txEl>
                                          </p:spTgt>
                                        </p:tgtEl>
                                        <p:attrNameLst>
                                          <p:attrName>style.visibility</p:attrName>
                                        </p:attrNameLst>
                                      </p:cBhvr>
                                      <p:to>
                                        <p:strVal val="visible"/>
                                      </p:to>
                                    </p:set>
                                    <p:anim calcmode="lin" valueType="num">
                                      <p:cBhvr additive="base">
                                        <p:cTn id="37" dur="500" fill="hold"/>
                                        <p:tgtEl>
                                          <p:spTgt spid="371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5">
                                            <p:txEl>
                                              <p:pRg st="7" end="7"/>
                                            </p:txEl>
                                          </p:spTgt>
                                        </p:tgtEl>
                                        <p:attrNameLst>
                                          <p:attrName>style.visibility</p:attrName>
                                        </p:attrNameLst>
                                      </p:cBhvr>
                                      <p:to>
                                        <p:strVal val="visible"/>
                                      </p:to>
                                    </p:set>
                                    <p:anim calcmode="lin" valueType="num">
                                      <p:cBhvr additive="base">
                                        <p:cTn id="43" dur="500" fill="hold"/>
                                        <p:tgtEl>
                                          <p:spTgt spid="371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4734" name="AutoShape 14"/>
          <p:cNvSpPr>
            <a:spLocks noChangeArrowheads="1"/>
          </p:cNvSpPr>
          <p:nvPr/>
        </p:nvSpPr>
        <p:spPr bwMode="auto">
          <a:xfrm>
            <a:off x="165100" y="3749675"/>
            <a:ext cx="2227263" cy="906463"/>
          </a:xfrm>
          <a:prstGeom prst="wedgeEllipseCallout">
            <a:avLst>
              <a:gd name="adj1" fmla="val -9870"/>
              <a:gd name="adj2" fmla="val 163662"/>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1800" b="1" dirty="0">
                <a:solidFill>
                  <a:srgbClr val="0F116A"/>
                </a:solidFill>
                <a:latin typeface="Comic Sans MS" pitchFamily="84" charset="0"/>
                <a:ea typeface="ＭＳ Ｐゴシック" pitchFamily="1" charset="-128"/>
              </a:rPr>
              <a:t>Make predictions</a:t>
            </a:r>
            <a:r>
              <a:rPr lang="en-US" sz="1800" b="1" dirty="0">
                <a:solidFill>
                  <a:srgbClr val="0F116A"/>
                </a:solidFill>
                <a:latin typeface="Arial"/>
                <a:ea typeface="ＭＳ Ｐゴシック" pitchFamily="1" charset="-128"/>
              </a:rPr>
              <a:t>…</a:t>
            </a:r>
            <a:endParaRPr lang="en-US" sz="1800" b="1" dirty="0">
              <a:solidFill>
                <a:srgbClr val="0F116A"/>
              </a:solidFill>
              <a:latin typeface="Comic Sans MS" pitchFamily="84" charset="0"/>
              <a:ea typeface="ＭＳ Ｐゴシック" pitchFamily="1" charset="-128"/>
            </a:endParaRPr>
          </a:p>
        </p:txBody>
      </p:sp>
      <p:sp>
        <p:nvSpPr>
          <p:cNvPr id="414744" name="Rectangle 24"/>
          <p:cNvSpPr>
            <a:spLocks noChangeArrowheads="1"/>
          </p:cNvSpPr>
          <p:nvPr/>
        </p:nvSpPr>
        <p:spPr bwMode="auto">
          <a:xfrm>
            <a:off x="0" y="5821363"/>
            <a:ext cx="1838325" cy="1036637"/>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4729" name="Rectangle 9"/>
          <p:cNvSpPr>
            <a:spLocks noChangeArrowheads="1"/>
          </p:cNvSpPr>
          <p:nvPr/>
        </p:nvSpPr>
        <p:spPr bwMode="auto">
          <a:xfrm>
            <a:off x="0" y="5562600"/>
            <a:ext cx="990600" cy="129540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pic>
        <p:nvPicPr>
          <p:cNvPr id="414722" name="Picture 2" descr="16-09-MeselsonStahlExp-L4"/>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50400" b="6708"/>
          <a:stretch>
            <a:fillRect/>
          </a:stretch>
        </p:blipFill>
        <p:spPr bwMode="auto">
          <a:xfrm>
            <a:off x="3268663" y="2586038"/>
            <a:ext cx="5643562" cy="427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4723" name="Rectangle 3"/>
          <p:cNvSpPr>
            <a:spLocks noGrp="1" noChangeArrowheads="1"/>
          </p:cNvSpPr>
          <p:nvPr>
            <p:ph type="title"/>
          </p:nvPr>
        </p:nvSpPr>
        <p:spPr/>
        <p:txBody>
          <a:bodyPr/>
          <a:lstStyle/>
          <a:p>
            <a:r>
              <a:rPr lang="en-US"/>
              <a:t>Semiconservative replication</a:t>
            </a:r>
          </a:p>
        </p:txBody>
      </p:sp>
      <p:sp>
        <p:nvSpPr>
          <p:cNvPr id="414724" name="Rectangle 4" descr="Rectangle: Click to edit Master text styles&#10;Second level&#10;Third level&#10;Fourth level&#10;Fifth level"/>
          <p:cNvSpPr>
            <a:spLocks noGrp="1" noChangeArrowheads="1"/>
          </p:cNvSpPr>
          <p:nvPr>
            <p:ph type="body" idx="1"/>
          </p:nvPr>
        </p:nvSpPr>
        <p:spPr>
          <a:xfrm>
            <a:off x="685800" y="1371600"/>
            <a:ext cx="8001000" cy="1905000"/>
          </a:xfrm>
        </p:spPr>
        <p:txBody>
          <a:bodyPr/>
          <a:lstStyle/>
          <a:p>
            <a:pPr>
              <a:lnSpc>
                <a:spcPct val="90000"/>
              </a:lnSpc>
            </a:pPr>
            <a:r>
              <a:rPr lang="en-US" sz="2600"/>
              <a:t>Meselson &amp; Stahl</a:t>
            </a:r>
          </a:p>
          <a:p>
            <a:pPr lvl="1">
              <a:lnSpc>
                <a:spcPct val="90000"/>
              </a:lnSpc>
            </a:pPr>
            <a:r>
              <a:rPr lang="en-US" sz="2400"/>
              <a:t>label “parent” nucleotides in DNA strands with </a:t>
            </a:r>
            <a:br>
              <a:rPr lang="en-US" sz="2400"/>
            </a:br>
            <a:r>
              <a:rPr lang="en-US" sz="2400" u="sng">
                <a:solidFill>
                  <a:srgbClr val="CC0000"/>
                </a:solidFill>
              </a:rPr>
              <a:t>heavy nitrogen</a:t>
            </a:r>
            <a:r>
              <a:rPr lang="en-US" sz="2400"/>
              <a:t> =</a:t>
            </a:r>
            <a:r>
              <a:rPr lang="en-US" sz="2400">
                <a:solidFill>
                  <a:srgbClr val="000000"/>
                </a:solidFill>
              </a:rPr>
              <a:t> </a:t>
            </a:r>
            <a:r>
              <a:rPr lang="en-US" sz="2400" baseline="30000">
                <a:solidFill>
                  <a:srgbClr val="CC0000"/>
                </a:solidFill>
              </a:rPr>
              <a:t>15</a:t>
            </a:r>
            <a:r>
              <a:rPr lang="en-US" sz="2400">
                <a:solidFill>
                  <a:srgbClr val="CC0000"/>
                </a:solidFill>
              </a:rPr>
              <a:t>N</a:t>
            </a:r>
            <a:endParaRPr lang="en-US" sz="2400">
              <a:solidFill>
                <a:schemeClr val="tx2"/>
              </a:solidFill>
            </a:endParaRPr>
          </a:p>
          <a:p>
            <a:pPr lvl="1">
              <a:lnSpc>
                <a:spcPct val="90000"/>
              </a:lnSpc>
            </a:pPr>
            <a:r>
              <a:rPr lang="en-US" sz="2400"/>
              <a:t>label new nucleotides with </a:t>
            </a:r>
            <a:r>
              <a:rPr lang="en-US" sz="2400" u="sng">
                <a:solidFill>
                  <a:srgbClr val="CC0000"/>
                </a:solidFill>
              </a:rPr>
              <a:t>lighter isotope</a:t>
            </a:r>
            <a:r>
              <a:rPr lang="en-US" sz="2400"/>
              <a:t> = </a:t>
            </a:r>
            <a:r>
              <a:rPr lang="en-US" sz="2400" baseline="30000">
                <a:solidFill>
                  <a:srgbClr val="CC0000"/>
                </a:solidFill>
              </a:rPr>
              <a:t>14</a:t>
            </a:r>
            <a:r>
              <a:rPr lang="en-US" sz="2400">
                <a:solidFill>
                  <a:srgbClr val="CC0000"/>
                </a:solidFill>
              </a:rPr>
              <a:t>N</a:t>
            </a:r>
          </a:p>
        </p:txBody>
      </p:sp>
      <p:sp>
        <p:nvSpPr>
          <p:cNvPr id="414725" name="Rectangle 5"/>
          <p:cNvSpPr>
            <a:spLocks noChangeArrowheads="1"/>
          </p:cNvSpPr>
          <p:nvPr/>
        </p:nvSpPr>
        <p:spPr bwMode="auto">
          <a:xfrm>
            <a:off x="3429000" y="3124200"/>
            <a:ext cx="5197475" cy="381000"/>
          </a:xfrm>
          <a:prstGeom prst="rect">
            <a:avLst/>
          </a:prstGeom>
          <a:solidFill>
            <a:srgbClr val="FFCC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900" b="1">
                <a:solidFill>
                  <a:srgbClr val="CC0000"/>
                </a:solidFill>
              </a:rPr>
              <a:t>“</a:t>
            </a:r>
            <a:r>
              <a:rPr lang="en-US" sz="1900" b="1" i="1">
                <a:solidFill>
                  <a:srgbClr val="CC0000"/>
                </a:solidFill>
              </a:rPr>
              <a:t>The Most Beautiful Experiment in Biology</a:t>
            </a:r>
            <a:r>
              <a:rPr lang="en-US" sz="1900" b="1">
                <a:solidFill>
                  <a:srgbClr val="CC0000"/>
                </a:solidFill>
              </a:rPr>
              <a:t>”</a:t>
            </a:r>
            <a:endParaRPr lang="en-US" sz="1700" b="1">
              <a:solidFill>
                <a:srgbClr val="CC0000"/>
              </a:solidFill>
            </a:endParaRPr>
          </a:p>
        </p:txBody>
      </p:sp>
      <p:sp>
        <p:nvSpPr>
          <p:cNvPr id="414726" name="Rectangle 6"/>
          <p:cNvSpPr>
            <a:spLocks noChangeArrowheads="1"/>
          </p:cNvSpPr>
          <p:nvPr/>
        </p:nvSpPr>
        <p:spPr bwMode="auto">
          <a:xfrm>
            <a:off x="7923213" y="381000"/>
            <a:ext cx="11445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400" b="1">
                <a:solidFill>
                  <a:srgbClr val="0F116A"/>
                </a:solidFill>
              </a:rPr>
              <a:t>1958</a:t>
            </a:r>
            <a:endParaRPr lang="en-US" sz="3000" b="1">
              <a:solidFill>
                <a:srgbClr val="0F116A"/>
              </a:solidFill>
            </a:endParaRPr>
          </a:p>
        </p:txBody>
      </p:sp>
      <p:sp>
        <p:nvSpPr>
          <p:cNvPr id="414730" name="Rectangle 10"/>
          <p:cNvSpPr>
            <a:spLocks noChangeArrowheads="1"/>
          </p:cNvSpPr>
          <p:nvPr/>
        </p:nvSpPr>
        <p:spPr bwMode="auto">
          <a:xfrm>
            <a:off x="3352800" y="3886200"/>
            <a:ext cx="766763" cy="320675"/>
          </a:xfrm>
          <a:prstGeom prst="rect">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500" b="1">
                <a:solidFill>
                  <a:srgbClr val="0F116A"/>
                </a:solidFill>
              </a:rPr>
              <a:t>parent</a:t>
            </a:r>
          </a:p>
        </p:txBody>
      </p:sp>
      <p:sp>
        <p:nvSpPr>
          <p:cNvPr id="414731" name="Rectangle 11"/>
          <p:cNvSpPr>
            <a:spLocks noChangeArrowheads="1"/>
          </p:cNvSpPr>
          <p:nvPr/>
        </p:nvSpPr>
        <p:spPr bwMode="auto">
          <a:xfrm>
            <a:off x="4572000" y="3886200"/>
            <a:ext cx="1147763" cy="320675"/>
          </a:xfrm>
          <a:prstGeom prst="rect">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500" b="1">
                <a:solidFill>
                  <a:srgbClr val="0F116A"/>
                </a:solidFill>
              </a:rPr>
              <a:t>replication</a:t>
            </a:r>
          </a:p>
        </p:txBody>
      </p:sp>
      <p:pic>
        <p:nvPicPr>
          <p:cNvPr id="414735" name="Picture 15" descr="penguinL"/>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0" y="5562600"/>
            <a:ext cx="1274763"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414736" name="Group 16"/>
          <p:cNvGrpSpPr>
            <a:grpSpLocks/>
          </p:cNvGrpSpPr>
          <p:nvPr/>
        </p:nvGrpSpPr>
        <p:grpSpPr bwMode="auto">
          <a:xfrm>
            <a:off x="1277938" y="3425569"/>
            <a:ext cx="700087" cy="2220913"/>
            <a:chOff x="767" y="1209"/>
            <a:chExt cx="441" cy="1399"/>
          </a:xfrm>
        </p:grpSpPr>
        <p:sp>
          <p:nvSpPr>
            <p:cNvPr id="414737" name="AutoShape 17"/>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4738" name="Oval 18"/>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4739" name="AutoShape 19"/>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4740" name="Oval 20"/>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414741" name="Rectangle 21"/>
          <p:cNvSpPr>
            <a:spLocks noChangeArrowheads="1"/>
          </p:cNvSpPr>
          <p:nvPr/>
        </p:nvSpPr>
        <p:spPr bwMode="auto">
          <a:xfrm>
            <a:off x="700088" y="5694363"/>
            <a:ext cx="1855787" cy="885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baseline="30000">
                <a:solidFill>
                  <a:srgbClr val="CC0000"/>
                </a:solidFill>
              </a:rPr>
              <a:t>15</a:t>
            </a:r>
            <a:r>
              <a:rPr lang="en-US" sz="2600" b="1">
                <a:solidFill>
                  <a:srgbClr val="CC0000"/>
                </a:solidFill>
              </a:rPr>
              <a:t>N</a:t>
            </a:r>
            <a:r>
              <a:rPr lang="en-US" sz="2600" b="1">
                <a:solidFill>
                  <a:schemeClr val="tx2"/>
                </a:solidFill>
              </a:rPr>
              <a:t> parent </a:t>
            </a:r>
            <a:br>
              <a:rPr lang="en-US" sz="2600" b="1">
                <a:solidFill>
                  <a:schemeClr val="tx2"/>
                </a:solidFill>
              </a:rPr>
            </a:br>
            <a:r>
              <a:rPr lang="en-US" sz="2600" b="1">
                <a:solidFill>
                  <a:schemeClr val="tx2"/>
                </a:solidFill>
              </a:rPr>
              <a:t>strands</a:t>
            </a:r>
            <a:endParaRPr lang="en-US" sz="2600" b="1">
              <a:solidFill>
                <a:srgbClr val="0F116A"/>
              </a:solidFill>
            </a:endParaRPr>
          </a:p>
        </p:txBody>
      </p:sp>
      <p:sp>
        <p:nvSpPr>
          <p:cNvPr id="414742" name="AutoShape 22"/>
          <p:cNvSpPr>
            <a:spLocks noChangeArrowheads="1"/>
          </p:cNvSpPr>
          <p:nvPr/>
        </p:nvSpPr>
        <p:spPr bwMode="auto">
          <a:xfrm>
            <a:off x="1284288" y="4613275"/>
            <a:ext cx="703262" cy="212725"/>
          </a:xfrm>
          <a:prstGeom prst="can">
            <a:avLst>
              <a:gd name="adj" fmla="val 25000"/>
            </a:avLst>
          </a:prstGeom>
          <a:solidFill>
            <a:srgbClr val="CC0000"/>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14743" name="Rectangle 23"/>
          <p:cNvSpPr>
            <a:spLocks noChangeArrowheads="1"/>
          </p:cNvSpPr>
          <p:nvPr/>
        </p:nvSpPr>
        <p:spPr bwMode="auto">
          <a:xfrm>
            <a:off x="1914525" y="4562475"/>
            <a:ext cx="98901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4">
                                            <p:txEl>
                                              <p:pRg st="1" end="1"/>
                                            </p:txEl>
                                          </p:spTgt>
                                        </p:tgtEl>
                                        <p:attrNameLst>
                                          <p:attrName>style.visibility</p:attrName>
                                        </p:attrNameLst>
                                      </p:cBhvr>
                                      <p:to>
                                        <p:strVal val="visible"/>
                                      </p:to>
                                    </p:set>
                                    <p:anim calcmode="lin" valueType="num">
                                      <p:cBhvr additive="base">
                                        <p:cTn id="7" dur="500" fill="hold"/>
                                        <p:tgtEl>
                                          <p:spTgt spid="41472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47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4724">
                                            <p:txEl>
                                              <p:pRg st="2" end="2"/>
                                            </p:txEl>
                                          </p:spTgt>
                                        </p:tgtEl>
                                        <p:attrNameLst>
                                          <p:attrName>style.visibility</p:attrName>
                                        </p:attrNameLst>
                                      </p:cBhvr>
                                      <p:to>
                                        <p:strVal val="visible"/>
                                      </p:to>
                                    </p:set>
                                    <p:anim calcmode="lin" valueType="num">
                                      <p:cBhvr additive="base">
                                        <p:cTn id="13" dur="500" fill="hold"/>
                                        <p:tgtEl>
                                          <p:spTgt spid="41472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47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14735"/>
                                        </p:tgtEl>
                                        <p:attrNameLst>
                                          <p:attrName>style.visibility</p:attrName>
                                        </p:attrNameLst>
                                      </p:cBhvr>
                                      <p:to>
                                        <p:strVal val="visible"/>
                                      </p:to>
                                    </p:set>
                                    <p:animEffect transition="in" filter="wipe(left)">
                                      <p:cBhvr>
                                        <p:cTn id="19" dur="500"/>
                                        <p:tgtEl>
                                          <p:spTgt spid="414735"/>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14734"/>
                                        </p:tgtEl>
                                        <p:attrNameLst>
                                          <p:attrName>style.visibility</p:attrName>
                                        </p:attrNameLst>
                                      </p:cBhvr>
                                      <p:to>
                                        <p:strVal val="visible"/>
                                      </p:to>
                                    </p:set>
                                    <p:animEffect transition="in" filter="wipe(down)">
                                      <p:cBhvr>
                                        <p:cTn id="23" dur="500"/>
                                        <p:tgtEl>
                                          <p:spTgt spid="414734"/>
                                        </p:tgtEl>
                                      </p:cBhvr>
                                    </p:animEffect>
                                  </p:childTnLst>
                                  <p:subTnLst>
                                    <p:audio>
                                      <p:cMediaNode>
                                        <p:cTn display="0" masterRel="sameClick">
                                          <p:stCondLst>
                                            <p:cond evt="begin" delay="0">
                                              <p:tn val="21"/>
                                            </p:cond>
                                          </p:stCondLst>
                                          <p:endCondLst>
                                            <p:cond evt="onStopAudio" delay="0">
                                              <p:tgtEl>
                                                <p:sldTgt/>
                                              </p:tgtEl>
                                            </p:cond>
                                          </p:endCondLst>
                                        </p:cTn>
                                        <p:tgtEl>
                                          <p:sndTgt r:embed="rId4" name="Quack"/>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414735"/>
                                        </p:tgtEl>
                                      </p:cBhvr>
                                    </p:animEffect>
                                    <p:set>
                                      <p:cBhvr>
                                        <p:cTn id="28" dur="1" fill="hold">
                                          <p:stCondLst>
                                            <p:cond delay="499"/>
                                          </p:stCondLst>
                                        </p:cTn>
                                        <p:tgtEl>
                                          <p:spTgt spid="414735"/>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414734"/>
                                        </p:tgtEl>
                                      </p:cBhvr>
                                    </p:animEffect>
                                    <p:set>
                                      <p:cBhvr>
                                        <p:cTn id="31" dur="1" fill="hold">
                                          <p:stCondLst>
                                            <p:cond delay="499"/>
                                          </p:stCondLst>
                                        </p:cTn>
                                        <p:tgtEl>
                                          <p:spTgt spid="414734"/>
                                        </p:tgtEl>
                                        <p:attrNameLst>
                                          <p:attrName>style.visibility</p:attrName>
                                        </p:attrNameLst>
                                      </p:cBhvr>
                                      <p:to>
                                        <p:strVal val="hidden"/>
                                      </p:to>
                                    </p:se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414736"/>
                                        </p:tgtEl>
                                        <p:attrNameLst>
                                          <p:attrName>style.visibility</p:attrName>
                                        </p:attrNameLst>
                                      </p:cBhvr>
                                      <p:to>
                                        <p:strVal val="visible"/>
                                      </p:to>
                                    </p:set>
                                    <p:animEffect transition="in" filter="wipe(left)">
                                      <p:cBhvr>
                                        <p:cTn id="35" dur="500"/>
                                        <p:tgtEl>
                                          <p:spTgt spid="414736"/>
                                        </p:tgtEl>
                                      </p:cBhvr>
                                    </p:animEffect>
                                  </p:childTnLst>
                                  <p:subTnLst>
                                    <p:audio>
                                      <p:cMediaNode>
                                        <p:cTn display="0" masterRel="sameClick">
                                          <p:stCondLst>
                                            <p:cond evt="begin" delay="0">
                                              <p:tn val="33"/>
                                            </p:cond>
                                          </p:stCondLst>
                                          <p:endCondLst>
                                            <p:cond evt="onStopAudio" delay="0">
                                              <p:tgtEl>
                                                <p:sldTgt/>
                                              </p:tgtEl>
                                            </p:cond>
                                          </p:endCondLst>
                                        </p:cTn>
                                        <p:tgtEl>
                                          <p:sndTgt r:embed="rId5"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14741">
                                            <p:txEl>
                                              <p:pRg st="0" end="0"/>
                                            </p:txEl>
                                          </p:spTgt>
                                        </p:tgtEl>
                                        <p:attrNameLst>
                                          <p:attrName>style.visibility</p:attrName>
                                        </p:attrNameLst>
                                      </p:cBhvr>
                                      <p:to>
                                        <p:strVal val="visible"/>
                                      </p:to>
                                    </p:set>
                                    <p:animEffect transition="in" filter="wipe(left)">
                                      <p:cBhvr>
                                        <p:cTn id="40" dur="500"/>
                                        <p:tgtEl>
                                          <p:spTgt spid="414741">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4743">
                                            <p:txEl>
                                              <p:pRg st="0" end="0"/>
                                            </p:txEl>
                                          </p:spTgt>
                                        </p:tgtEl>
                                        <p:attrNameLst>
                                          <p:attrName>style.visibility</p:attrName>
                                        </p:attrNameLst>
                                      </p:cBhvr>
                                      <p:to>
                                        <p:strVal val="visible"/>
                                      </p:to>
                                    </p:set>
                                    <p:animEffect transition="in" filter="wipe(left)">
                                      <p:cBhvr>
                                        <p:cTn id="45" dur="500"/>
                                        <p:tgtEl>
                                          <p:spTgt spid="414743">
                                            <p:txEl>
                                              <p:pRg st="0" end="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4742"/>
                                        </p:tgtEl>
                                        <p:attrNameLst>
                                          <p:attrName>style.visibility</p:attrName>
                                        </p:attrNameLst>
                                      </p:cBhvr>
                                      <p:to>
                                        <p:strVal val="visible"/>
                                      </p:to>
                                    </p:set>
                                    <p:animEffect transition="in" filter="wipe(left)">
                                      <p:cBhvr>
                                        <p:cTn id="48" dur="500"/>
                                        <p:tgtEl>
                                          <p:spTgt spid="414742"/>
                                        </p:tgtEl>
                                      </p:cBhvr>
                                    </p:animEffect>
                                  </p:childTnLst>
                                  <p:subTnLst>
                                    <p:audio>
                                      <p:cMediaNode>
                                        <p:cTn display="0" masterRel="sameClick">
                                          <p:stCondLst>
                                            <p:cond evt="begin" delay="0">
                                              <p:tn val="46"/>
                                            </p:cond>
                                          </p:stCondLst>
                                          <p:endCondLst>
                                            <p:cond evt="onStopAudio" delay="0">
                                              <p:tgtEl>
                                                <p:sldTgt/>
                                              </p:tgtEl>
                                            </p:cond>
                                          </p:endCondLst>
                                        </p:cTn>
                                        <p:tgtEl>
                                          <p:sndTgt r:embed="rId6"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4" grpId="0" animBg="1" autoUpdateAnimBg="0"/>
      <p:bldP spid="414734" grpId="1" animBg="1"/>
      <p:bldP spid="414724" grpId="0" build="p" autoUpdateAnimBg="0"/>
      <p:bldP spid="414741" grpId="0" build="p" autoUpdateAnimBg="0"/>
      <p:bldP spid="414742" grpId="0" animBg="1"/>
      <p:bldP spid="414743"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2786" name="Rectangle 1026"/>
          <p:cNvSpPr>
            <a:spLocks noGrp="1" noChangeArrowheads="1"/>
          </p:cNvSpPr>
          <p:nvPr>
            <p:ph type="title"/>
          </p:nvPr>
        </p:nvSpPr>
        <p:spPr>
          <a:xfrm>
            <a:off x="173038" y="566738"/>
            <a:ext cx="4014787" cy="762000"/>
          </a:xfrm>
          <a:solidFill>
            <a:schemeClr val="bg1"/>
          </a:solidFill>
        </p:spPr>
        <p:txBody>
          <a:bodyPr/>
          <a:lstStyle/>
          <a:p>
            <a:r>
              <a:rPr lang="en-US"/>
              <a:t>Predictions</a:t>
            </a:r>
          </a:p>
        </p:txBody>
      </p:sp>
      <p:sp>
        <p:nvSpPr>
          <p:cNvPr id="502805" name="AutoShape 1045"/>
          <p:cNvSpPr>
            <a:spLocks noChangeArrowheads="1"/>
          </p:cNvSpPr>
          <p:nvPr/>
        </p:nvSpPr>
        <p:spPr bwMode="auto">
          <a:xfrm>
            <a:off x="76200" y="1362075"/>
            <a:ext cx="2112963" cy="901700"/>
          </a:xfrm>
          <a:prstGeom prst="roundRect">
            <a:avLst>
              <a:gd name="adj" fmla="val 16667"/>
            </a:avLst>
          </a:prstGeom>
          <a:solidFill>
            <a:srgbClr val="FFEA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l"/>
            <a:r>
              <a:rPr lang="en-US" b="1">
                <a:solidFill>
                  <a:srgbClr val="000000"/>
                </a:solidFill>
              </a:rPr>
              <a:t>1st round of </a:t>
            </a:r>
            <a:br>
              <a:rPr lang="en-US" b="1">
                <a:solidFill>
                  <a:srgbClr val="000000"/>
                </a:solidFill>
              </a:rPr>
            </a:br>
            <a:r>
              <a:rPr lang="en-US" b="1">
                <a:solidFill>
                  <a:srgbClr val="000000"/>
                </a:solidFill>
              </a:rPr>
              <a:t>replication</a:t>
            </a:r>
          </a:p>
        </p:txBody>
      </p:sp>
      <p:grpSp>
        <p:nvGrpSpPr>
          <p:cNvPr id="502797" name="Group 1037"/>
          <p:cNvGrpSpPr>
            <a:grpSpLocks/>
          </p:cNvGrpSpPr>
          <p:nvPr/>
        </p:nvGrpSpPr>
        <p:grpSpPr bwMode="auto">
          <a:xfrm>
            <a:off x="3097213" y="493713"/>
            <a:ext cx="700087" cy="2220912"/>
            <a:chOff x="767" y="1209"/>
            <a:chExt cx="441" cy="1399"/>
          </a:xfrm>
        </p:grpSpPr>
        <p:sp>
          <p:nvSpPr>
            <p:cNvPr id="502798" name="AutoShape 1038"/>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799" name="Oval 1039"/>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00" name="AutoShape 1040"/>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01" name="Oval 1041"/>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03" name="AutoShape 1043"/>
          <p:cNvSpPr>
            <a:spLocks noChangeArrowheads="1"/>
          </p:cNvSpPr>
          <p:nvPr/>
        </p:nvSpPr>
        <p:spPr bwMode="auto">
          <a:xfrm>
            <a:off x="3103563" y="1655763"/>
            <a:ext cx="703262" cy="212725"/>
          </a:xfrm>
          <a:prstGeom prst="can">
            <a:avLst>
              <a:gd name="adj" fmla="val 25000"/>
            </a:avLst>
          </a:prstGeom>
          <a:solidFill>
            <a:srgbClr val="CC0000"/>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06" name="Rectangle 1046"/>
          <p:cNvSpPr>
            <a:spLocks noChangeArrowheads="1"/>
          </p:cNvSpPr>
          <p:nvPr/>
        </p:nvSpPr>
        <p:spPr bwMode="auto">
          <a:xfrm>
            <a:off x="2327275" y="2795588"/>
            <a:ext cx="2203450" cy="488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00000"/>
                </a:solidFill>
              </a:rPr>
              <a:t>conservative</a:t>
            </a:r>
          </a:p>
        </p:txBody>
      </p:sp>
      <p:sp>
        <p:nvSpPr>
          <p:cNvPr id="502807" name="Rectangle 1047"/>
          <p:cNvSpPr>
            <a:spLocks noChangeArrowheads="1"/>
          </p:cNvSpPr>
          <p:nvPr/>
        </p:nvSpPr>
        <p:spPr bwMode="auto">
          <a:xfrm>
            <a:off x="3763963" y="1604963"/>
            <a:ext cx="989012"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
        <p:nvSpPr>
          <p:cNvPr id="502808" name="AutoShape 1048"/>
          <p:cNvSpPr>
            <a:spLocks noChangeArrowheads="1"/>
          </p:cNvSpPr>
          <p:nvPr/>
        </p:nvSpPr>
        <p:spPr bwMode="auto">
          <a:xfrm>
            <a:off x="3103563" y="1166813"/>
            <a:ext cx="703262" cy="212725"/>
          </a:xfrm>
          <a:prstGeom prst="can">
            <a:avLst>
              <a:gd name="adj" fmla="val 25000"/>
            </a:avLst>
          </a:prstGeom>
          <a:solidFill>
            <a:srgbClr val="0F116A"/>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09" name="Rectangle 1049"/>
          <p:cNvSpPr>
            <a:spLocks noChangeArrowheads="1"/>
          </p:cNvSpPr>
          <p:nvPr/>
        </p:nvSpPr>
        <p:spPr bwMode="auto">
          <a:xfrm>
            <a:off x="3763963" y="1116013"/>
            <a:ext cx="989012"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14</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10" name="Rectangle 1050"/>
          <p:cNvSpPr>
            <a:spLocks noChangeArrowheads="1"/>
          </p:cNvSpPr>
          <p:nvPr/>
        </p:nvSpPr>
        <p:spPr bwMode="auto">
          <a:xfrm>
            <a:off x="4610100" y="2597150"/>
            <a:ext cx="2203450" cy="885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00000"/>
                </a:solidFill>
              </a:rPr>
              <a:t>semi-</a:t>
            </a:r>
            <a:br>
              <a:rPr lang="en-US" sz="2600" b="1">
                <a:solidFill>
                  <a:srgbClr val="000000"/>
                </a:solidFill>
              </a:rPr>
            </a:br>
            <a:r>
              <a:rPr lang="en-US" sz="2600" b="1">
                <a:solidFill>
                  <a:srgbClr val="000000"/>
                </a:solidFill>
              </a:rPr>
              <a:t>conservative</a:t>
            </a:r>
          </a:p>
        </p:txBody>
      </p:sp>
      <p:grpSp>
        <p:nvGrpSpPr>
          <p:cNvPr id="502811" name="Group 1051"/>
          <p:cNvGrpSpPr>
            <a:grpSpLocks/>
          </p:cNvGrpSpPr>
          <p:nvPr/>
        </p:nvGrpSpPr>
        <p:grpSpPr bwMode="auto">
          <a:xfrm>
            <a:off x="5243513" y="493713"/>
            <a:ext cx="700087" cy="2220912"/>
            <a:chOff x="767" y="1209"/>
            <a:chExt cx="441" cy="1399"/>
          </a:xfrm>
        </p:grpSpPr>
        <p:sp>
          <p:nvSpPr>
            <p:cNvPr id="502812" name="AutoShape 1052"/>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13" name="Oval 1053"/>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14" name="AutoShape 1054"/>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15" name="Oval 1055"/>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20" name="Rectangle 1060"/>
          <p:cNvSpPr>
            <a:spLocks noChangeArrowheads="1"/>
          </p:cNvSpPr>
          <p:nvPr/>
        </p:nvSpPr>
        <p:spPr bwMode="auto">
          <a:xfrm>
            <a:off x="5927725" y="1341438"/>
            <a:ext cx="98901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21" name="AutoShape 1061"/>
          <p:cNvSpPr>
            <a:spLocks noChangeArrowheads="1"/>
          </p:cNvSpPr>
          <p:nvPr/>
        </p:nvSpPr>
        <p:spPr bwMode="auto">
          <a:xfrm>
            <a:off x="5241925" y="1417638"/>
            <a:ext cx="703263" cy="212725"/>
          </a:xfrm>
          <a:prstGeom prst="can">
            <a:avLst>
              <a:gd name="adj" fmla="val 25000"/>
            </a:avLst>
          </a:prstGeom>
          <a:solidFill>
            <a:schemeClr val="tx2"/>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22" name="Rectangle 1062"/>
          <p:cNvSpPr>
            <a:spLocks noChangeArrowheads="1"/>
          </p:cNvSpPr>
          <p:nvPr/>
        </p:nvSpPr>
        <p:spPr bwMode="auto">
          <a:xfrm>
            <a:off x="6886575" y="2795588"/>
            <a:ext cx="1817688" cy="488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00000"/>
                </a:solidFill>
              </a:rPr>
              <a:t>dispersive</a:t>
            </a:r>
          </a:p>
        </p:txBody>
      </p:sp>
      <p:grpSp>
        <p:nvGrpSpPr>
          <p:cNvPr id="502823" name="Group 1063"/>
          <p:cNvGrpSpPr>
            <a:grpSpLocks/>
          </p:cNvGrpSpPr>
          <p:nvPr/>
        </p:nvGrpSpPr>
        <p:grpSpPr bwMode="auto">
          <a:xfrm>
            <a:off x="7391400" y="493713"/>
            <a:ext cx="700088" cy="2220912"/>
            <a:chOff x="767" y="1209"/>
            <a:chExt cx="441" cy="1399"/>
          </a:xfrm>
        </p:grpSpPr>
        <p:sp>
          <p:nvSpPr>
            <p:cNvPr id="502824" name="AutoShape 1064"/>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25" name="Oval 1065"/>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26" name="AutoShape 1066"/>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27" name="Oval 1067"/>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28" name="Rectangle 1068"/>
          <p:cNvSpPr>
            <a:spLocks noChangeArrowheads="1"/>
          </p:cNvSpPr>
          <p:nvPr/>
        </p:nvSpPr>
        <p:spPr bwMode="auto">
          <a:xfrm>
            <a:off x="8058150" y="1341438"/>
            <a:ext cx="98901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29" name="AutoShape 1069"/>
          <p:cNvSpPr>
            <a:spLocks noChangeArrowheads="1"/>
          </p:cNvSpPr>
          <p:nvPr/>
        </p:nvSpPr>
        <p:spPr bwMode="auto">
          <a:xfrm>
            <a:off x="7397750" y="1417638"/>
            <a:ext cx="703263" cy="212725"/>
          </a:xfrm>
          <a:prstGeom prst="can">
            <a:avLst>
              <a:gd name="adj" fmla="val 25000"/>
            </a:avLst>
          </a:prstGeom>
          <a:solidFill>
            <a:schemeClr val="tx2"/>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nvGrpSpPr>
          <p:cNvPr id="502831" name="Group 1071"/>
          <p:cNvGrpSpPr>
            <a:grpSpLocks/>
          </p:cNvGrpSpPr>
          <p:nvPr/>
        </p:nvGrpSpPr>
        <p:grpSpPr bwMode="auto">
          <a:xfrm>
            <a:off x="3113088" y="3705225"/>
            <a:ext cx="700087" cy="2220913"/>
            <a:chOff x="767" y="1209"/>
            <a:chExt cx="441" cy="1399"/>
          </a:xfrm>
        </p:grpSpPr>
        <p:sp>
          <p:nvSpPr>
            <p:cNvPr id="502832" name="AutoShape 1072"/>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33" name="Oval 1073"/>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34" name="AutoShape 1074"/>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35" name="Oval 1075"/>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36" name="AutoShape 1076"/>
          <p:cNvSpPr>
            <a:spLocks noChangeArrowheads="1"/>
          </p:cNvSpPr>
          <p:nvPr/>
        </p:nvSpPr>
        <p:spPr bwMode="auto">
          <a:xfrm>
            <a:off x="3119438" y="4867275"/>
            <a:ext cx="703262" cy="212725"/>
          </a:xfrm>
          <a:prstGeom prst="can">
            <a:avLst>
              <a:gd name="adj" fmla="val 25000"/>
            </a:avLst>
          </a:prstGeom>
          <a:solidFill>
            <a:srgbClr val="CC0000"/>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37" name="Rectangle 1077"/>
          <p:cNvSpPr>
            <a:spLocks noChangeArrowheads="1"/>
          </p:cNvSpPr>
          <p:nvPr/>
        </p:nvSpPr>
        <p:spPr bwMode="auto">
          <a:xfrm>
            <a:off x="2343150" y="6007100"/>
            <a:ext cx="2203450" cy="488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00000"/>
                </a:solidFill>
              </a:rPr>
              <a:t>conservative</a:t>
            </a:r>
          </a:p>
        </p:txBody>
      </p:sp>
      <p:sp>
        <p:nvSpPr>
          <p:cNvPr id="502838" name="Rectangle 1078"/>
          <p:cNvSpPr>
            <a:spLocks noChangeArrowheads="1"/>
          </p:cNvSpPr>
          <p:nvPr/>
        </p:nvSpPr>
        <p:spPr bwMode="auto">
          <a:xfrm>
            <a:off x="3779838" y="4816475"/>
            <a:ext cx="989012"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
        <p:nvSpPr>
          <p:cNvPr id="502839" name="AutoShape 1079"/>
          <p:cNvSpPr>
            <a:spLocks noChangeArrowheads="1"/>
          </p:cNvSpPr>
          <p:nvPr/>
        </p:nvSpPr>
        <p:spPr bwMode="auto">
          <a:xfrm>
            <a:off x="3119438" y="4378325"/>
            <a:ext cx="703262" cy="212725"/>
          </a:xfrm>
          <a:prstGeom prst="can">
            <a:avLst>
              <a:gd name="adj" fmla="val 25000"/>
            </a:avLst>
          </a:prstGeom>
          <a:solidFill>
            <a:srgbClr val="0F116A"/>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40" name="Rectangle 1080"/>
          <p:cNvSpPr>
            <a:spLocks noChangeArrowheads="1"/>
          </p:cNvSpPr>
          <p:nvPr/>
        </p:nvSpPr>
        <p:spPr bwMode="auto">
          <a:xfrm>
            <a:off x="3779838" y="4327525"/>
            <a:ext cx="989012"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14</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41" name="Rectangle 1081"/>
          <p:cNvSpPr>
            <a:spLocks noChangeArrowheads="1"/>
          </p:cNvSpPr>
          <p:nvPr/>
        </p:nvSpPr>
        <p:spPr bwMode="auto">
          <a:xfrm>
            <a:off x="4625975" y="5808663"/>
            <a:ext cx="2203450" cy="885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00000"/>
                </a:solidFill>
              </a:rPr>
              <a:t>semi-</a:t>
            </a:r>
            <a:br>
              <a:rPr lang="en-US" sz="2600" b="1">
                <a:solidFill>
                  <a:srgbClr val="000000"/>
                </a:solidFill>
              </a:rPr>
            </a:br>
            <a:r>
              <a:rPr lang="en-US" sz="2600" b="1">
                <a:solidFill>
                  <a:srgbClr val="000000"/>
                </a:solidFill>
              </a:rPr>
              <a:t>conservative</a:t>
            </a:r>
          </a:p>
        </p:txBody>
      </p:sp>
      <p:grpSp>
        <p:nvGrpSpPr>
          <p:cNvPr id="502842" name="Group 1082"/>
          <p:cNvGrpSpPr>
            <a:grpSpLocks/>
          </p:cNvGrpSpPr>
          <p:nvPr/>
        </p:nvGrpSpPr>
        <p:grpSpPr bwMode="auto">
          <a:xfrm>
            <a:off x="5259388" y="3705225"/>
            <a:ext cx="700087" cy="2220913"/>
            <a:chOff x="767" y="1209"/>
            <a:chExt cx="441" cy="1399"/>
          </a:xfrm>
        </p:grpSpPr>
        <p:sp>
          <p:nvSpPr>
            <p:cNvPr id="502843" name="AutoShape 1083"/>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44" name="Oval 1084"/>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45" name="AutoShape 1085"/>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46" name="Oval 1086"/>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47" name="Rectangle 1087"/>
          <p:cNvSpPr>
            <a:spLocks noChangeArrowheads="1"/>
          </p:cNvSpPr>
          <p:nvPr/>
        </p:nvSpPr>
        <p:spPr bwMode="auto">
          <a:xfrm>
            <a:off x="5943600" y="4552950"/>
            <a:ext cx="98901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48" name="AutoShape 1088"/>
          <p:cNvSpPr>
            <a:spLocks noChangeArrowheads="1"/>
          </p:cNvSpPr>
          <p:nvPr/>
        </p:nvSpPr>
        <p:spPr bwMode="auto">
          <a:xfrm>
            <a:off x="5257800" y="4629150"/>
            <a:ext cx="703263" cy="212725"/>
          </a:xfrm>
          <a:prstGeom prst="can">
            <a:avLst>
              <a:gd name="adj" fmla="val 25000"/>
            </a:avLst>
          </a:prstGeom>
          <a:solidFill>
            <a:schemeClr val="tx2"/>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49" name="Rectangle 1089"/>
          <p:cNvSpPr>
            <a:spLocks noChangeArrowheads="1"/>
          </p:cNvSpPr>
          <p:nvPr/>
        </p:nvSpPr>
        <p:spPr bwMode="auto">
          <a:xfrm>
            <a:off x="6902450" y="6007100"/>
            <a:ext cx="1817688" cy="488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00000"/>
                </a:solidFill>
              </a:rPr>
              <a:t>dispersive</a:t>
            </a:r>
          </a:p>
        </p:txBody>
      </p:sp>
      <p:grpSp>
        <p:nvGrpSpPr>
          <p:cNvPr id="502850" name="Group 1090"/>
          <p:cNvGrpSpPr>
            <a:grpSpLocks/>
          </p:cNvGrpSpPr>
          <p:nvPr/>
        </p:nvGrpSpPr>
        <p:grpSpPr bwMode="auto">
          <a:xfrm>
            <a:off x="7407275" y="3705225"/>
            <a:ext cx="700088" cy="2220913"/>
            <a:chOff x="767" y="1209"/>
            <a:chExt cx="441" cy="1399"/>
          </a:xfrm>
        </p:grpSpPr>
        <p:sp>
          <p:nvSpPr>
            <p:cNvPr id="502851" name="AutoShape 1091"/>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52" name="Oval 1092"/>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53" name="AutoShape 1093"/>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54" name="Oval 1094"/>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55" name="Rectangle 1095"/>
          <p:cNvSpPr>
            <a:spLocks noChangeArrowheads="1"/>
          </p:cNvSpPr>
          <p:nvPr/>
        </p:nvSpPr>
        <p:spPr bwMode="auto">
          <a:xfrm>
            <a:off x="8074025" y="4552950"/>
            <a:ext cx="98901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sp>
        <p:nvSpPr>
          <p:cNvPr id="502856" name="AutoShape 1096"/>
          <p:cNvSpPr>
            <a:spLocks noChangeArrowheads="1"/>
          </p:cNvSpPr>
          <p:nvPr/>
        </p:nvSpPr>
        <p:spPr bwMode="auto">
          <a:xfrm>
            <a:off x="7413625" y="4629150"/>
            <a:ext cx="703263" cy="212725"/>
          </a:xfrm>
          <a:prstGeom prst="can">
            <a:avLst>
              <a:gd name="adj" fmla="val 25000"/>
            </a:avLst>
          </a:prstGeom>
          <a:solidFill>
            <a:schemeClr val="tx2"/>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58" name="AutoShape 1098"/>
          <p:cNvSpPr>
            <a:spLocks noChangeArrowheads="1"/>
          </p:cNvSpPr>
          <p:nvPr/>
        </p:nvSpPr>
        <p:spPr bwMode="auto">
          <a:xfrm>
            <a:off x="76200" y="3290888"/>
            <a:ext cx="2212975" cy="901700"/>
          </a:xfrm>
          <a:prstGeom prst="roundRect">
            <a:avLst>
              <a:gd name="adj" fmla="val 16667"/>
            </a:avLst>
          </a:prstGeom>
          <a:solidFill>
            <a:srgbClr val="FFEA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l"/>
            <a:r>
              <a:rPr lang="en-US" b="1">
                <a:solidFill>
                  <a:srgbClr val="000000"/>
                </a:solidFill>
              </a:rPr>
              <a:t>2nd round of </a:t>
            </a:r>
            <a:br>
              <a:rPr lang="en-US" b="1">
                <a:solidFill>
                  <a:srgbClr val="000000"/>
                </a:solidFill>
              </a:rPr>
            </a:br>
            <a:r>
              <a:rPr lang="en-US" b="1">
                <a:solidFill>
                  <a:srgbClr val="000000"/>
                </a:solidFill>
              </a:rPr>
              <a:t>replication</a:t>
            </a:r>
          </a:p>
        </p:txBody>
      </p:sp>
      <p:sp>
        <p:nvSpPr>
          <p:cNvPr id="502859" name="AutoShape 1099"/>
          <p:cNvSpPr>
            <a:spLocks noChangeArrowheads="1"/>
          </p:cNvSpPr>
          <p:nvPr/>
        </p:nvSpPr>
        <p:spPr bwMode="auto">
          <a:xfrm>
            <a:off x="5262563" y="4378325"/>
            <a:ext cx="703262" cy="212725"/>
          </a:xfrm>
          <a:prstGeom prst="can">
            <a:avLst>
              <a:gd name="adj" fmla="val 25000"/>
            </a:avLst>
          </a:prstGeom>
          <a:solidFill>
            <a:srgbClr val="0F116A"/>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60" name="Rectangle 1100"/>
          <p:cNvSpPr>
            <a:spLocks noChangeArrowheads="1"/>
          </p:cNvSpPr>
          <p:nvPr/>
        </p:nvSpPr>
        <p:spPr bwMode="auto">
          <a:xfrm>
            <a:off x="5922963" y="4327525"/>
            <a:ext cx="989012"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14</a:t>
            </a:r>
            <a:r>
              <a:rPr lang="en-US" sz="2000" b="1">
                <a:solidFill>
                  <a:srgbClr val="CC0000"/>
                </a:solidFill>
              </a:rPr>
              <a:t>N/</a:t>
            </a:r>
            <a:r>
              <a:rPr lang="en-US" sz="2000" b="1" baseline="30000">
                <a:solidFill>
                  <a:srgbClr val="CC0000"/>
                </a:solidFill>
              </a:rPr>
              <a:t>14</a:t>
            </a:r>
            <a:r>
              <a:rPr lang="en-US" sz="2000" b="1">
                <a:solidFill>
                  <a:srgbClr val="CC0000"/>
                </a:solidFill>
              </a:rPr>
              <a:t>N</a:t>
            </a:r>
          </a:p>
        </p:txBody>
      </p:sp>
      <p:grpSp>
        <p:nvGrpSpPr>
          <p:cNvPr id="502871" name="Group 1111"/>
          <p:cNvGrpSpPr>
            <a:grpSpLocks/>
          </p:cNvGrpSpPr>
          <p:nvPr/>
        </p:nvGrpSpPr>
        <p:grpSpPr bwMode="auto">
          <a:xfrm>
            <a:off x="0" y="4733925"/>
            <a:ext cx="2147888" cy="2124075"/>
            <a:chOff x="0" y="2982"/>
            <a:chExt cx="1353" cy="1338"/>
          </a:xfrm>
        </p:grpSpPr>
        <p:sp>
          <p:nvSpPr>
            <p:cNvPr id="502870" name="Rectangle 1110"/>
            <p:cNvSpPr>
              <a:spLocks noChangeArrowheads="1"/>
            </p:cNvSpPr>
            <p:nvPr/>
          </p:nvSpPr>
          <p:spPr bwMode="auto">
            <a:xfrm>
              <a:off x="0" y="3792"/>
              <a:ext cx="1308" cy="528"/>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nvGrpSpPr>
            <p:cNvPr id="502861" name="Group 1101"/>
            <p:cNvGrpSpPr>
              <a:grpSpLocks/>
            </p:cNvGrpSpPr>
            <p:nvPr/>
          </p:nvGrpSpPr>
          <p:grpSpPr bwMode="auto">
            <a:xfrm>
              <a:off x="466" y="2982"/>
              <a:ext cx="287" cy="908"/>
              <a:chOff x="767" y="1209"/>
              <a:chExt cx="441" cy="1399"/>
            </a:xfrm>
          </p:grpSpPr>
          <p:sp>
            <p:nvSpPr>
              <p:cNvPr id="502862" name="AutoShape 1102"/>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63" name="Oval 1103"/>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64" name="AutoShape 1104"/>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65" name="Oval 1105"/>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2866" name="Rectangle 1106"/>
            <p:cNvSpPr>
              <a:spLocks noChangeArrowheads="1"/>
            </p:cNvSpPr>
            <p:nvPr/>
          </p:nvSpPr>
          <p:spPr bwMode="auto">
            <a:xfrm>
              <a:off x="104" y="3840"/>
              <a:ext cx="1012" cy="4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200" b="1" baseline="30000">
                  <a:solidFill>
                    <a:srgbClr val="CC0000"/>
                  </a:solidFill>
                </a:rPr>
                <a:t>15</a:t>
              </a:r>
              <a:r>
                <a:rPr lang="en-US" sz="2200" b="1">
                  <a:solidFill>
                    <a:srgbClr val="CC0000"/>
                  </a:solidFill>
                </a:rPr>
                <a:t>N</a:t>
              </a:r>
              <a:r>
                <a:rPr lang="en-US" sz="2200" b="1">
                  <a:solidFill>
                    <a:schemeClr val="tx2"/>
                  </a:solidFill>
                </a:rPr>
                <a:t> parent </a:t>
              </a:r>
              <a:br>
                <a:rPr lang="en-US" sz="2200" b="1">
                  <a:solidFill>
                    <a:schemeClr val="tx2"/>
                  </a:solidFill>
                </a:rPr>
              </a:br>
              <a:r>
                <a:rPr lang="en-US" sz="2200" b="1">
                  <a:solidFill>
                    <a:schemeClr val="tx2"/>
                  </a:solidFill>
                </a:rPr>
                <a:t>strands</a:t>
              </a:r>
              <a:endParaRPr lang="en-US" sz="2600" b="1">
                <a:solidFill>
                  <a:srgbClr val="0F116A"/>
                </a:solidFill>
              </a:endParaRPr>
            </a:p>
          </p:txBody>
        </p:sp>
        <p:sp>
          <p:nvSpPr>
            <p:cNvPr id="502867" name="AutoShape 1107"/>
            <p:cNvSpPr>
              <a:spLocks noChangeArrowheads="1"/>
            </p:cNvSpPr>
            <p:nvPr/>
          </p:nvSpPr>
          <p:spPr bwMode="auto">
            <a:xfrm>
              <a:off x="469" y="3457"/>
              <a:ext cx="288" cy="87"/>
            </a:xfrm>
            <a:prstGeom prst="can">
              <a:avLst>
                <a:gd name="adj" fmla="val 25000"/>
              </a:avLst>
            </a:prstGeom>
            <a:solidFill>
              <a:srgbClr val="CC0000"/>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2868" name="Rectangle 1108"/>
            <p:cNvSpPr>
              <a:spLocks noChangeArrowheads="1"/>
            </p:cNvSpPr>
            <p:nvPr/>
          </p:nvSpPr>
          <p:spPr bwMode="auto">
            <a:xfrm>
              <a:off x="730" y="3392"/>
              <a:ext cx="623" cy="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grpSp>
      <p:pic>
        <p:nvPicPr>
          <p:cNvPr id="502872" name="Picture 111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729"/>
          <a:stretch>
            <a:fillRect/>
          </a:stretch>
        </p:blipFill>
        <p:spPr bwMode="auto">
          <a:xfrm>
            <a:off x="134938" y="4164013"/>
            <a:ext cx="1819275" cy="26701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02873" name="Text Box 1113"/>
          <p:cNvSpPr txBox="1">
            <a:spLocks noChangeArrowheads="1"/>
          </p:cNvSpPr>
          <p:nvPr/>
        </p:nvSpPr>
        <p:spPr bwMode="auto">
          <a:xfrm>
            <a:off x="2759075" y="495300"/>
            <a:ext cx="1404938" cy="2255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4200">
                <a:solidFill>
                  <a:srgbClr val="000000"/>
                </a:solidFill>
                <a:sym typeface="Zapf Dingbats" pitchFamily="84" charset="2"/>
              </a:rPr>
              <a:t></a:t>
            </a:r>
            <a:endParaRPr lang="en-US" sz="14200">
              <a:solidFill>
                <a:srgbClr val="000000"/>
              </a:solidFill>
            </a:endParaRPr>
          </a:p>
        </p:txBody>
      </p:sp>
      <p:sp>
        <p:nvSpPr>
          <p:cNvPr id="502876" name="Text Box 1116"/>
          <p:cNvSpPr txBox="1">
            <a:spLocks noChangeArrowheads="1"/>
          </p:cNvSpPr>
          <p:nvPr/>
        </p:nvSpPr>
        <p:spPr bwMode="auto">
          <a:xfrm>
            <a:off x="2759075" y="3697288"/>
            <a:ext cx="1404938" cy="22558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4200">
                <a:solidFill>
                  <a:srgbClr val="000000"/>
                </a:solidFill>
                <a:sym typeface="Zapf Dingbats" pitchFamily="84" charset="2"/>
              </a:rPr>
              <a:t></a:t>
            </a:r>
            <a:endParaRPr lang="en-US" sz="14200">
              <a:solidFill>
                <a:srgbClr val="000000"/>
              </a:solidFill>
            </a:endParaRPr>
          </a:p>
        </p:txBody>
      </p:sp>
      <p:sp>
        <p:nvSpPr>
          <p:cNvPr id="502877" name="Text Box 1117"/>
          <p:cNvSpPr txBox="1">
            <a:spLocks noChangeArrowheads="1"/>
          </p:cNvSpPr>
          <p:nvPr/>
        </p:nvSpPr>
        <p:spPr bwMode="auto">
          <a:xfrm>
            <a:off x="7045325" y="3697288"/>
            <a:ext cx="1404938" cy="22558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4200">
                <a:solidFill>
                  <a:srgbClr val="000000"/>
                </a:solidFill>
                <a:sym typeface="Zapf Dingbats" pitchFamily="84" charset="2"/>
              </a:rPr>
              <a:t></a:t>
            </a:r>
            <a:endParaRPr lang="en-US" sz="14200">
              <a:solidFill>
                <a:srgbClr val="000000"/>
              </a:solidFill>
            </a:endParaRPr>
          </a:p>
        </p:txBody>
      </p:sp>
      <p:sp>
        <p:nvSpPr>
          <p:cNvPr id="502878" name="Text Box 1118"/>
          <p:cNvSpPr txBox="1">
            <a:spLocks noChangeArrowheads="1"/>
          </p:cNvSpPr>
          <p:nvPr/>
        </p:nvSpPr>
        <p:spPr bwMode="auto">
          <a:xfrm>
            <a:off x="4970463" y="3968750"/>
            <a:ext cx="1323975" cy="17081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0600">
                <a:solidFill>
                  <a:srgbClr val="008040"/>
                </a:solidFill>
                <a:sym typeface="Zapf Dingbats" pitchFamily="84" charset="2"/>
              </a:rPr>
              <a:t></a:t>
            </a:r>
            <a:endParaRPr lang="en-US" sz="14200">
              <a:solidFill>
                <a:srgbClr val="000000"/>
              </a:solidFill>
            </a:endParaRPr>
          </a:p>
        </p:txBody>
      </p:sp>
      <p:sp>
        <p:nvSpPr>
          <p:cNvPr id="502879" name="Rectangle 1119"/>
          <p:cNvSpPr>
            <a:spLocks noChangeArrowheads="1"/>
          </p:cNvSpPr>
          <p:nvPr/>
        </p:nvSpPr>
        <p:spPr bwMode="auto">
          <a:xfrm>
            <a:off x="68263" y="5310188"/>
            <a:ext cx="155575" cy="334962"/>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spAutoFit/>
          </a:bodyPr>
          <a:lstStyle/>
          <a:p>
            <a:pPr algn="l"/>
            <a:r>
              <a:rPr lang="en-US" sz="2200" b="1">
                <a:solidFill>
                  <a:srgbClr val="0F116A"/>
                </a:solidFill>
              </a:rPr>
              <a:t>1</a:t>
            </a:r>
          </a:p>
        </p:txBody>
      </p:sp>
      <p:sp>
        <p:nvSpPr>
          <p:cNvPr id="502880" name="Rectangle 1120"/>
          <p:cNvSpPr>
            <a:spLocks noChangeArrowheads="1"/>
          </p:cNvSpPr>
          <p:nvPr/>
        </p:nvSpPr>
        <p:spPr bwMode="auto">
          <a:xfrm>
            <a:off x="68263" y="6075363"/>
            <a:ext cx="174625" cy="334962"/>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nchor="ctr">
            <a:spAutoFit/>
          </a:bodyPr>
          <a:lstStyle/>
          <a:p>
            <a:pPr algn="l"/>
            <a:r>
              <a:rPr lang="en-US" sz="2200" b="1">
                <a:solidFill>
                  <a:srgbClr val="0F116A"/>
                </a:solidFill>
              </a:rPr>
              <a:t>2</a:t>
            </a:r>
          </a:p>
        </p:txBody>
      </p:sp>
      <p:sp>
        <p:nvSpPr>
          <p:cNvPr id="502881" name="Rectangle 1121"/>
          <p:cNvSpPr>
            <a:spLocks noChangeArrowheads="1"/>
          </p:cNvSpPr>
          <p:nvPr/>
        </p:nvSpPr>
        <p:spPr bwMode="auto">
          <a:xfrm>
            <a:off x="68263" y="4441825"/>
            <a:ext cx="185737" cy="334963"/>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spAutoFit/>
          </a:bodyPr>
          <a:lstStyle/>
          <a:p>
            <a:pPr algn="l"/>
            <a:r>
              <a:rPr lang="en-US" sz="2200" b="1">
                <a:solidFill>
                  <a:srgbClr val="0F116A"/>
                </a:solidFill>
              </a:rPr>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2871"/>
                                        </p:tgtEl>
                                        <p:attrNameLst>
                                          <p:attrName>style.visibility</p:attrName>
                                        </p:attrNameLst>
                                      </p:cBhvr>
                                      <p:to>
                                        <p:strVal val="visible"/>
                                      </p:to>
                                    </p:set>
                                    <p:animEffect transition="in" filter="wipe(left)">
                                      <p:cBhvr>
                                        <p:cTn id="7" dur="500"/>
                                        <p:tgtEl>
                                          <p:spTgt spid="502871"/>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2806">
                                            <p:txEl>
                                              <p:pRg st="0" end="0"/>
                                            </p:txEl>
                                          </p:spTgt>
                                        </p:tgtEl>
                                        <p:attrNameLst>
                                          <p:attrName>style.visibility</p:attrName>
                                        </p:attrNameLst>
                                      </p:cBhvr>
                                      <p:to>
                                        <p:strVal val="visible"/>
                                      </p:to>
                                    </p:set>
                                    <p:animEffect transition="in" filter="wipe(left)">
                                      <p:cBhvr>
                                        <p:cTn id="12" dur="500"/>
                                        <p:tgtEl>
                                          <p:spTgt spid="50280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2807">
                                            <p:txEl>
                                              <p:pRg st="0" end="0"/>
                                            </p:txEl>
                                          </p:spTgt>
                                        </p:tgtEl>
                                        <p:attrNameLst>
                                          <p:attrName>style.visibility</p:attrName>
                                        </p:attrNameLst>
                                      </p:cBhvr>
                                      <p:to>
                                        <p:strVal val="visible"/>
                                      </p:to>
                                    </p:set>
                                    <p:animEffect transition="in" filter="wipe(left)">
                                      <p:cBhvr>
                                        <p:cTn id="17" dur="500"/>
                                        <p:tgtEl>
                                          <p:spTgt spid="502807">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2803"/>
                                        </p:tgtEl>
                                        <p:attrNameLst>
                                          <p:attrName>style.visibility</p:attrName>
                                        </p:attrNameLst>
                                      </p:cBhvr>
                                      <p:to>
                                        <p:strVal val="visible"/>
                                      </p:to>
                                    </p:set>
                                    <p:animEffect transition="in" filter="wipe(left)">
                                      <p:cBhvr>
                                        <p:cTn id="22" dur="500"/>
                                        <p:tgtEl>
                                          <p:spTgt spid="502803"/>
                                        </p:tgtEl>
                                      </p:cBhvr>
                                    </p:animEffect>
                                  </p:childTnLst>
                                  <p:subTnLst>
                                    <p:audio>
                                      <p:cMediaNode>
                                        <p:cTn display="0" masterRel="sameClick">
                                          <p:stCondLst>
                                            <p:cond evt="begin" delay="0">
                                              <p:tn val="20"/>
                                            </p:cond>
                                          </p:stCondLst>
                                          <p:endCondLst>
                                            <p:cond evt="onStopAudio" delay="0">
                                              <p:tgtEl>
                                                <p:sldTgt/>
                                              </p:tgtEl>
                                            </p:cond>
                                          </p:endCondLst>
                                        </p:cTn>
                                        <p:tgtEl>
                                          <p:sndTgt r:embed="rId2"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2809">
                                            <p:txEl>
                                              <p:pRg st="0" end="0"/>
                                            </p:txEl>
                                          </p:spTgt>
                                        </p:tgtEl>
                                        <p:attrNameLst>
                                          <p:attrName>style.visibility</p:attrName>
                                        </p:attrNameLst>
                                      </p:cBhvr>
                                      <p:to>
                                        <p:strVal val="visible"/>
                                      </p:to>
                                    </p:set>
                                    <p:animEffect transition="in" filter="wipe(left)">
                                      <p:cBhvr>
                                        <p:cTn id="27" dur="500"/>
                                        <p:tgtEl>
                                          <p:spTgt spid="502809">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2808"/>
                                        </p:tgtEl>
                                        <p:attrNameLst>
                                          <p:attrName>style.visibility</p:attrName>
                                        </p:attrNameLst>
                                      </p:cBhvr>
                                      <p:to>
                                        <p:strVal val="visible"/>
                                      </p:to>
                                    </p:set>
                                    <p:animEffect transition="in" filter="wipe(left)">
                                      <p:cBhvr>
                                        <p:cTn id="32" dur="500"/>
                                        <p:tgtEl>
                                          <p:spTgt spid="502808"/>
                                        </p:tgtEl>
                                      </p:cBhvr>
                                    </p:animEffect>
                                  </p:childTnLst>
                                  <p:subTnLst>
                                    <p:audio>
                                      <p:cMediaNode>
                                        <p:cTn display="0" masterRel="sameClick">
                                          <p:stCondLst>
                                            <p:cond evt="begin" delay="0">
                                              <p:tn val="30"/>
                                            </p:cond>
                                          </p:stCondLst>
                                          <p:endCondLst>
                                            <p:cond evt="onStopAudio" delay="0">
                                              <p:tgtEl>
                                                <p:sldTgt/>
                                              </p:tgtEl>
                                            </p:cond>
                                          </p:endCondLst>
                                        </p:cTn>
                                        <p:tgtEl>
                                          <p:sndTgt r:embed="rId2"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2810">
                                            <p:txEl>
                                              <p:pRg st="0" end="0"/>
                                            </p:txEl>
                                          </p:spTgt>
                                        </p:tgtEl>
                                        <p:attrNameLst>
                                          <p:attrName>style.visibility</p:attrName>
                                        </p:attrNameLst>
                                      </p:cBhvr>
                                      <p:to>
                                        <p:strVal val="visible"/>
                                      </p:to>
                                    </p:set>
                                    <p:animEffect transition="in" filter="wipe(left)">
                                      <p:cBhvr>
                                        <p:cTn id="37" dur="500"/>
                                        <p:tgtEl>
                                          <p:spTgt spid="502810">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2820">
                                            <p:txEl>
                                              <p:pRg st="0" end="0"/>
                                            </p:txEl>
                                          </p:spTgt>
                                        </p:tgtEl>
                                        <p:attrNameLst>
                                          <p:attrName>style.visibility</p:attrName>
                                        </p:attrNameLst>
                                      </p:cBhvr>
                                      <p:to>
                                        <p:strVal val="visible"/>
                                      </p:to>
                                    </p:set>
                                    <p:animEffect transition="in" filter="wipe(left)">
                                      <p:cBhvr>
                                        <p:cTn id="42" dur="500"/>
                                        <p:tgtEl>
                                          <p:spTgt spid="502820">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Pencil Check"/>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2821"/>
                                        </p:tgtEl>
                                        <p:attrNameLst>
                                          <p:attrName>style.visibility</p:attrName>
                                        </p:attrNameLst>
                                      </p:cBhvr>
                                      <p:to>
                                        <p:strVal val="visible"/>
                                      </p:to>
                                    </p:set>
                                    <p:animEffect transition="in" filter="wipe(left)">
                                      <p:cBhvr>
                                        <p:cTn id="47" dur="500"/>
                                        <p:tgtEl>
                                          <p:spTgt spid="502821"/>
                                        </p:tgtEl>
                                      </p:cBhvr>
                                    </p:animEffect>
                                  </p:childTnLst>
                                  <p:subTnLst>
                                    <p:audio>
                                      <p:cMediaNode>
                                        <p:cTn display="0" masterRel="sameClick">
                                          <p:stCondLst>
                                            <p:cond evt="begin" delay="0">
                                              <p:tn val="45"/>
                                            </p:cond>
                                          </p:stCondLst>
                                          <p:endCondLst>
                                            <p:cond evt="onStopAudio" delay="0">
                                              <p:tgtEl>
                                                <p:sldTgt/>
                                              </p:tgtEl>
                                            </p:cond>
                                          </p:endCondLst>
                                        </p:cTn>
                                        <p:tgtEl>
                                          <p:sndTgt r:embed="rId2" name="Vibro Up"/>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2822">
                                            <p:txEl>
                                              <p:pRg st="0" end="0"/>
                                            </p:txEl>
                                          </p:spTgt>
                                        </p:tgtEl>
                                        <p:attrNameLst>
                                          <p:attrName>style.visibility</p:attrName>
                                        </p:attrNameLst>
                                      </p:cBhvr>
                                      <p:to>
                                        <p:strVal val="visible"/>
                                      </p:to>
                                    </p:set>
                                    <p:animEffect transition="in" filter="wipe(left)">
                                      <p:cBhvr>
                                        <p:cTn id="52" dur="500"/>
                                        <p:tgtEl>
                                          <p:spTgt spid="502822">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2828">
                                            <p:txEl>
                                              <p:pRg st="0" end="0"/>
                                            </p:txEl>
                                          </p:spTgt>
                                        </p:tgtEl>
                                        <p:attrNameLst>
                                          <p:attrName>style.visibility</p:attrName>
                                        </p:attrNameLst>
                                      </p:cBhvr>
                                      <p:to>
                                        <p:strVal val="visible"/>
                                      </p:to>
                                    </p:set>
                                    <p:animEffect transition="in" filter="wipe(left)">
                                      <p:cBhvr>
                                        <p:cTn id="57" dur="500"/>
                                        <p:tgtEl>
                                          <p:spTgt spid="502828">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4" name="Pencil Check"/>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02829"/>
                                        </p:tgtEl>
                                        <p:attrNameLst>
                                          <p:attrName>style.visibility</p:attrName>
                                        </p:attrNameLst>
                                      </p:cBhvr>
                                      <p:to>
                                        <p:strVal val="visible"/>
                                      </p:to>
                                    </p:set>
                                    <p:animEffect transition="in" filter="wipe(left)">
                                      <p:cBhvr>
                                        <p:cTn id="62" dur="500"/>
                                        <p:tgtEl>
                                          <p:spTgt spid="502829"/>
                                        </p:tgtEl>
                                      </p:cBhvr>
                                    </p:animEffect>
                                  </p:childTnLst>
                                  <p:subTnLst>
                                    <p:audio>
                                      <p:cMediaNode>
                                        <p:cTn display="0" masterRel="sameClick">
                                          <p:stCondLst>
                                            <p:cond evt="begin" delay="0">
                                              <p:tn val="60"/>
                                            </p:cond>
                                          </p:stCondLst>
                                          <p:endCondLst>
                                            <p:cond evt="onStopAudio" delay="0">
                                              <p:tgtEl>
                                                <p:sldTgt/>
                                              </p:tgtEl>
                                            </p:cond>
                                          </p:endCondLst>
                                        </p:cTn>
                                        <p:tgtEl>
                                          <p:sndTgt r:embed="rId2" name="Vibro Up"/>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02837">
                                            <p:txEl>
                                              <p:pRg st="0" end="0"/>
                                            </p:txEl>
                                          </p:spTgt>
                                        </p:tgtEl>
                                        <p:attrNameLst>
                                          <p:attrName>style.visibility</p:attrName>
                                        </p:attrNameLst>
                                      </p:cBhvr>
                                      <p:to>
                                        <p:strVal val="visible"/>
                                      </p:to>
                                    </p:set>
                                    <p:animEffect transition="in" filter="wipe(left)">
                                      <p:cBhvr>
                                        <p:cTn id="67" dur="500"/>
                                        <p:tgtEl>
                                          <p:spTgt spid="502837">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02838">
                                            <p:txEl>
                                              <p:pRg st="0" end="0"/>
                                            </p:txEl>
                                          </p:spTgt>
                                        </p:tgtEl>
                                        <p:attrNameLst>
                                          <p:attrName>style.visibility</p:attrName>
                                        </p:attrNameLst>
                                      </p:cBhvr>
                                      <p:to>
                                        <p:strVal val="visible"/>
                                      </p:to>
                                    </p:set>
                                    <p:animEffect transition="in" filter="wipe(left)">
                                      <p:cBhvr>
                                        <p:cTn id="72" dur="500"/>
                                        <p:tgtEl>
                                          <p:spTgt spid="502838">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4" name="Pencil Check"/>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02836"/>
                                        </p:tgtEl>
                                        <p:attrNameLst>
                                          <p:attrName>style.visibility</p:attrName>
                                        </p:attrNameLst>
                                      </p:cBhvr>
                                      <p:to>
                                        <p:strVal val="visible"/>
                                      </p:to>
                                    </p:set>
                                    <p:animEffect transition="in" filter="wipe(left)">
                                      <p:cBhvr>
                                        <p:cTn id="77" dur="500"/>
                                        <p:tgtEl>
                                          <p:spTgt spid="502836"/>
                                        </p:tgtEl>
                                      </p:cBhvr>
                                    </p:animEffect>
                                  </p:childTnLst>
                                  <p:subTnLst>
                                    <p:audio>
                                      <p:cMediaNode>
                                        <p:cTn display="0" masterRel="sameClick">
                                          <p:stCondLst>
                                            <p:cond evt="begin" delay="0">
                                              <p:tn val="75"/>
                                            </p:cond>
                                          </p:stCondLst>
                                          <p:endCondLst>
                                            <p:cond evt="onStopAudio" delay="0">
                                              <p:tgtEl>
                                                <p:sldTgt/>
                                              </p:tgtEl>
                                            </p:cond>
                                          </p:endCondLst>
                                        </p:cTn>
                                        <p:tgtEl>
                                          <p:sndTgt r:embed="rId2" name="Vibro Up"/>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02840">
                                            <p:txEl>
                                              <p:pRg st="0" end="0"/>
                                            </p:txEl>
                                          </p:spTgt>
                                        </p:tgtEl>
                                        <p:attrNameLst>
                                          <p:attrName>style.visibility</p:attrName>
                                        </p:attrNameLst>
                                      </p:cBhvr>
                                      <p:to>
                                        <p:strVal val="visible"/>
                                      </p:to>
                                    </p:set>
                                    <p:animEffect transition="in" filter="wipe(left)">
                                      <p:cBhvr>
                                        <p:cTn id="82" dur="500"/>
                                        <p:tgtEl>
                                          <p:spTgt spid="502840">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4" name="Pencil Check"/>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02839"/>
                                        </p:tgtEl>
                                        <p:attrNameLst>
                                          <p:attrName>style.visibility</p:attrName>
                                        </p:attrNameLst>
                                      </p:cBhvr>
                                      <p:to>
                                        <p:strVal val="visible"/>
                                      </p:to>
                                    </p:set>
                                    <p:animEffect transition="in" filter="wipe(left)">
                                      <p:cBhvr>
                                        <p:cTn id="87" dur="500"/>
                                        <p:tgtEl>
                                          <p:spTgt spid="502839"/>
                                        </p:tgtEl>
                                      </p:cBhvr>
                                    </p:animEffect>
                                  </p:childTnLst>
                                  <p:subTnLst>
                                    <p:audio>
                                      <p:cMediaNode>
                                        <p:cTn display="0" masterRel="sameClick">
                                          <p:stCondLst>
                                            <p:cond evt="begin" delay="0">
                                              <p:tn val="85"/>
                                            </p:cond>
                                          </p:stCondLst>
                                          <p:endCondLst>
                                            <p:cond evt="onStopAudio" delay="0">
                                              <p:tgtEl>
                                                <p:sldTgt/>
                                              </p:tgtEl>
                                            </p:cond>
                                          </p:endCondLst>
                                        </p:cTn>
                                        <p:tgtEl>
                                          <p:sndTgt r:embed="rId2" name="Vibro Up"/>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02841">
                                            <p:txEl>
                                              <p:pRg st="0" end="0"/>
                                            </p:txEl>
                                          </p:spTgt>
                                        </p:tgtEl>
                                        <p:attrNameLst>
                                          <p:attrName>style.visibility</p:attrName>
                                        </p:attrNameLst>
                                      </p:cBhvr>
                                      <p:to>
                                        <p:strVal val="visible"/>
                                      </p:to>
                                    </p:set>
                                    <p:animEffect transition="in" filter="wipe(left)">
                                      <p:cBhvr>
                                        <p:cTn id="92" dur="500"/>
                                        <p:tgtEl>
                                          <p:spTgt spid="502841">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3" name="Whoosh"/>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02847">
                                            <p:txEl>
                                              <p:pRg st="0" end="0"/>
                                            </p:txEl>
                                          </p:spTgt>
                                        </p:tgtEl>
                                        <p:attrNameLst>
                                          <p:attrName>style.visibility</p:attrName>
                                        </p:attrNameLst>
                                      </p:cBhvr>
                                      <p:to>
                                        <p:strVal val="visible"/>
                                      </p:to>
                                    </p:set>
                                    <p:animEffect transition="in" filter="wipe(left)">
                                      <p:cBhvr>
                                        <p:cTn id="97" dur="500"/>
                                        <p:tgtEl>
                                          <p:spTgt spid="502847">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4" name="Pencil Check"/>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502848"/>
                                        </p:tgtEl>
                                        <p:attrNameLst>
                                          <p:attrName>style.visibility</p:attrName>
                                        </p:attrNameLst>
                                      </p:cBhvr>
                                      <p:to>
                                        <p:strVal val="visible"/>
                                      </p:to>
                                    </p:set>
                                    <p:animEffect transition="in" filter="wipe(left)">
                                      <p:cBhvr>
                                        <p:cTn id="102" dur="500"/>
                                        <p:tgtEl>
                                          <p:spTgt spid="502848"/>
                                        </p:tgtEl>
                                      </p:cBhvr>
                                    </p:animEffect>
                                  </p:childTnLst>
                                  <p:subTnLst>
                                    <p:audio>
                                      <p:cMediaNode>
                                        <p:cTn display="0" masterRel="sameClick">
                                          <p:stCondLst>
                                            <p:cond evt="begin" delay="0">
                                              <p:tn val="100"/>
                                            </p:cond>
                                          </p:stCondLst>
                                          <p:endCondLst>
                                            <p:cond evt="onStopAudio" delay="0">
                                              <p:tgtEl>
                                                <p:sldTgt/>
                                              </p:tgtEl>
                                            </p:cond>
                                          </p:endCondLst>
                                        </p:cTn>
                                        <p:tgtEl>
                                          <p:sndTgt r:embed="rId2" name="Vibro Up"/>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02860">
                                            <p:txEl>
                                              <p:pRg st="0" end="0"/>
                                            </p:txEl>
                                          </p:spTgt>
                                        </p:tgtEl>
                                        <p:attrNameLst>
                                          <p:attrName>style.visibility</p:attrName>
                                        </p:attrNameLst>
                                      </p:cBhvr>
                                      <p:to>
                                        <p:strVal val="visible"/>
                                      </p:to>
                                    </p:set>
                                    <p:animEffect transition="in" filter="wipe(left)">
                                      <p:cBhvr>
                                        <p:cTn id="107" dur="500"/>
                                        <p:tgtEl>
                                          <p:spTgt spid="502860">
                                            <p:txEl>
                                              <p:pRg st="0" end="0"/>
                                            </p:tx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4" name="Pencil Check"/>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02859"/>
                                        </p:tgtEl>
                                        <p:attrNameLst>
                                          <p:attrName>style.visibility</p:attrName>
                                        </p:attrNameLst>
                                      </p:cBhvr>
                                      <p:to>
                                        <p:strVal val="visible"/>
                                      </p:to>
                                    </p:set>
                                    <p:animEffect transition="in" filter="wipe(left)">
                                      <p:cBhvr>
                                        <p:cTn id="112" dur="500"/>
                                        <p:tgtEl>
                                          <p:spTgt spid="502859"/>
                                        </p:tgtEl>
                                      </p:cBhvr>
                                    </p:animEffect>
                                  </p:childTnLst>
                                  <p:subTnLst>
                                    <p:audio>
                                      <p:cMediaNode>
                                        <p:cTn display="0" masterRel="sameClick">
                                          <p:stCondLst>
                                            <p:cond evt="begin" delay="0">
                                              <p:tn val="110"/>
                                            </p:cond>
                                          </p:stCondLst>
                                          <p:endCondLst>
                                            <p:cond evt="onStopAudio" delay="0">
                                              <p:tgtEl>
                                                <p:sldTgt/>
                                              </p:tgtEl>
                                            </p:cond>
                                          </p:endCondLst>
                                        </p:cTn>
                                        <p:tgtEl>
                                          <p:sndTgt r:embed="rId2" name="Vibro Up"/>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502849">
                                            <p:txEl>
                                              <p:pRg st="0" end="0"/>
                                            </p:txEl>
                                          </p:spTgt>
                                        </p:tgtEl>
                                        <p:attrNameLst>
                                          <p:attrName>style.visibility</p:attrName>
                                        </p:attrNameLst>
                                      </p:cBhvr>
                                      <p:to>
                                        <p:strVal val="visible"/>
                                      </p:to>
                                    </p:set>
                                    <p:animEffect transition="in" filter="wipe(left)">
                                      <p:cBhvr>
                                        <p:cTn id="117" dur="500"/>
                                        <p:tgtEl>
                                          <p:spTgt spid="502849">
                                            <p:txEl>
                                              <p:pRg st="0" end="0"/>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3" name="Whoosh"/>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502855">
                                            <p:txEl>
                                              <p:pRg st="0" end="0"/>
                                            </p:txEl>
                                          </p:spTgt>
                                        </p:tgtEl>
                                        <p:attrNameLst>
                                          <p:attrName>style.visibility</p:attrName>
                                        </p:attrNameLst>
                                      </p:cBhvr>
                                      <p:to>
                                        <p:strVal val="visible"/>
                                      </p:to>
                                    </p:set>
                                    <p:animEffect transition="in" filter="wipe(left)">
                                      <p:cBhvr>
                                        <p:cTn id="122" dur="500"/>
                                        <p:tgtEl>
                                          <p:spTgt spid="502855">
                                            <p:txEl>
                                              <p:pRg st="0" end="0"/>
                                            </p:txEl>
                                          </p:spTgt>
                                        </p:tgtEl>
                                      </p:cBhvr>
                                    </p:animEffect>
                                  </p:childTnLst>
                                  <p:subTnLst>
                                    <p:audio>
                                      <p:cMediaNode>
                                        <p:cTn display="0" masterRel="sameClick">
                                          <p:stCondLst>
                                            <p:cond evt="begin" delay="0">
                                              <p:tn val="120"/>
                                            </p:cond>
                                          </p:stCondLst>
                                          <p:endCondLst>
                                            <p:cond evt="onStopAudio" delay="0">
                                              <p:tgtEl>
                                                <p:sldTgt/>
                                              </p:tgtEl>
                                            </p:cond>
                                          </p:endCondLst>
                                        </p:cTn>
                                        <p:tgtEl>
                                          <p:sndTgt r:embed="rId4" name="Pencil Check"/>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502856"/>
                                        </p:tgtEl>
                                        <p:attrNameLst>
                                          <p:attrName>style.visibility</p:attrName>
                                        </p:attrNameLst>
                                      </p:cBhvr>
                                      <p:to>
                                        <p:strVal val="visible"/>
                                      </p:to>
                                    </p:set>
                                    <p:animEffect transition="in" filter="wipe(left)">
                                      <p:cBhvr>
                                        <p:cTn id="127" dur="500"/>
                                        <p:tgtEl>
                                          <p:spTgt spid="502856"/>
                                        </p:tgtEl>
                                      </p:cBhvr>
                                    </p:animEffect>
                                  </p:childTnLst>
                                  <p:subTnLst>
                                    <p:audio>
                                      <p:cMediaNode>
                                        <p:cTn display="0" masterRel="sameClick">
                                          <p:stCondLst>
                                            <p:cond evt="begin" delay="0">
                                              <p:tn val="125"/>
                                            </p:cond>
                                          </p:stCondLst>
                                          <p:endCondLst>
                                            <p:cond evt="onStopAudio" delay="0">
                                              <p:tgtEl>
                                                <p:sldTgt/>
                                              </p:tgtEl>
                                            </p:cond>
                                          </p:endCondLst>
                                        </p:cTn>
                                        <p:tgtEl>
                                          <p:sndTgt r:embed="rId2" name="Vibro Up"/>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502872"/>
                                        </p:tgtEl>
                                        <p:attrNameLst>
                                          <p:attrName>style.visibility</p:attrName>
                                        </p:attrNameLst>
                                      </p:cBhvr>
                                      <p:to>
                                        <p:strVal val="visible"/>
                                      </p:to>
                                    </p:set>
                                    <p:animEffect transition="in" filter="wipe(left)">
                                      <p:cBhvr>
                                        <p:cTn id="132" dur="500"/>
                                        <p:tgtEl>
                                          <p:spTgt spid="502872"/>
                                        </p:tgtEl>
                                      </p:cBhvr>
                                    </p:animEffect>
                                  </p:childTnLst>
                                  <p:subTnLst>
                                    <p:audio>
                                      <p:cMediaNode>
                                        <p:cTn display="0" masterRel="sameClick">
                                          <p:stCondLst>
                                            <p:cond evt="begin" delay="0">
                                              <p:tn val="130"/>
                                            </p:cond>
                                          </p:stCondLst>
                                          <p:endCondLst>
                                            <p:cond evt="onStopAudio" delay="0">
                                              <p:tgtEl>
                                                <p:sldTgt/>
                                              </p:tgtEl>
                                            </p:cond>
                                          </p:endCondLst>
                                        </p:cTn>
                                        <p:tgtEl>
                                          <p:sndTgt r:embed="rId5" name="Chimes"/>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502881">
                                            <p:txEl>
                                              <p:pRg st="0" end="0"/>
                                            </p:txEl>
                                          </p:spTgt>
                                        </p:tgtEl>
                                        <p:attrNameLst>
                                          <p:attrName>style.visibility</p:attrName>
                                        </p:attrNameLst>
                                      </p:cBhvr>
                                      <p:to>
                                        <p:strVal val="visible"/>
                                      </p:to>
                                    </p:set>
                                    <p:animEffect transition="in" filter="wipe(left)">
                                      <p:cBhvr>
                                        <p:cTn id="137" dur="500"/>
                                        <p:tgtEl>
                                          <p:spTgt spid="502881">
                                            <p:txEl>
                                              <p:pRg st="0" end="0"/>
                                            </p:txEl>
                                          </p:spTgt>
                                        </p:tgtEl>
                                      </p:cBhvr>
                                    </p:animEffect>
                                  </p:childTnLst>
                                  <p:subTnLst>
                                    <p:audio>
                                      <p:cMediaNode>
                                        <p:cTn display="0" masterRel="sameClick">
                                          <p:stCondLst>
                                            <p:cond evt="begin" delay="0">
                                              <p:tn val="135"/>
                                            </p:cond>
                                          </p:stCondLst>
                                          <p:endCondLst>
                                            <p:cond evt="onStopAudio" delay="0">
                                              <p:tgtEl>
                                                <p:sldTgt/>
                                              </p:tgtEl>
                                            </p:cond>
                                          </p:endCondLst>
                                        </p:cTn>
                                        <p:tgtEl>
                                          <p:sndTgt r:embed="rId4" name="Pencil Check"/>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02879">
                                            <p:txEl>
                                              <p:pRg st="0" end="0"/>
                                            </p:txEl>
                                          </p:spTgt>
                                        </p:tgtEl>
                                        <p:attrNameLst>
                                          <p:attrName>style.visibility</p:attrName>
                                        </p:attrNameLst>
                                      </p:cBhvr>
                                      <p:to>
                                        <p:strVal val="visible"/>
                                      </p:to>
                                    </p:set>
                                    <p:animEffect transition="in" filter="wipe(left)">
                                      <p:cBhvr>
                                        <p:cTn id="142" dur="500"/>
                                        <p:tgtEl>
                                          <p:spTgt spid="502879">
                                            <p:txEl>
                                              <p:pRg st="0" end="0"/>
                                            </p:txEl>
                                          </p:spTgt>
                                        </p:tgtEl>
                                      </p:cBhvr>
                                    </p:animEffect>
                                  </p:childTnLst>
                                  <p:subTnLst>
                                    <p:audio>
                                      <p:cMediaNode>
                                        <p:cTn display="0" masterRel="sameClick">
                                          <p:stCondLst>
                                            <p:cond evt="begin" delay="0">
                                              <p:tn val="140"/>
                                            </p:cond>
                                          </p:stCondLst>
                                          <p:endCondLst>
                                            <p:cond evt="onStopAudio" delay="0">
                                              <p:tgtEl>
                                                <p:sldTgt/>
                                              </p:tgtEl>
                                            </p:cond>
                                          </p:endCondLst>
                                        </p:cTn>
                                        <p:tgtEl>
                                          <p:sndTgt r:embed="rId4" name="Pencil Check"/>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02873">
                                            <p:txEl>
                                              <p:pRg st="0" end="0"/>
                                            </p:txEl>
                                          </p:spTgt>
                                        </p:tgtEl>
                                        <p:attrNameLst>
                                          <p:attrName>style.visibility</p:attrName>
                                        </p:attrNameLst>
                                      </p:cBhvr>
                                      <p:to>
                                        <p:strVal val="visible"/>
                                      </p:to>
                                    </p:set>
                                    <p:animEffect transition="in" filter="wipe(left)">
                                      <p:cBhvr>
                                        <p:cTn id="147" dur="500"/>
                                        <p:tgtEl>
                                          <p:spTgt spid="502873">
                                            <p:txEl>
                                              <p:pRg st="0" end="0"/>
                                            </p:txEl>
                                          </p:spTgt>
                                        </p:tgtEl>
                                      </p:cBhvr>
                                    </p:animEffect>
                                  </p:childTnLst>
                                  <p:subTnLst>
                                    <p:audio>
                                      <p:cMediaNode>
                                        <p:cTn display="0" masterRel="sameClick">
                                          <p:stCondLst>
                                            <p:cond evt="begin" delay="0">
                                              <p:tn val="145"/>
                                            </p:cond>
                                          </p:stCondLst>
                                          <p:endCondLst>
                                            <p:cond evt="onStopAudio" delay="0">
                                              <p:tgtEl>
                                                <p:sldTgt/>
                                              </p:tgtEl>
                                            </p:cond>
                                          </p:endCondLst>
                                        </p:cTn>
                                        <p:tgtEl>
                                          <p:sndTgt r:embed="rId6" name="String"/>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02880">
                                            <p:txEl>
                                              <p:pRg st="0" end="0"/>
                                            </p:txEl>
                                          </p:spTgt>
                                        </p:tgtEl>
                                        <p:attrNameLst>
                                          <p:attrName>style.visibility</p:attrName>
                                        </p:attrNameLst>
                                      </p:cBhvr>
                                      <p:to>
                                        <p:strVal val="visible"/>
                                      </p:to>
                                    </p:set>
                                    <p:animEffect transition="in" filter="wipe(left)">
                                      <p:cBhvr>
                                        <p:cTn id="152" dur="500"/>
                                        <p:tgtEl>
                                          <p:spTgt spid="502880">
                                            <p:txEl>
                                              <p:pRg st="0" end="0"/>
                                            </p:txEl>
                                          </p:spTgt>
                                        </p:tgtEl>
                                      </p:cBhvr>
                                    </p:animEffect>
                                  </p:childTnLst>
                                  <p:subTnLst>
                                    <p:audio>
                                      <p:cMediaNode>
                                        <p:cTn display="0" masterRel="sameClick">
                                          <p:stCondLst>
                                            <p:cond evt="begin" delay="0">
                                              <p:tn val="150"/>
                                            </p:cond>
                                          </p:stCondLst>
                                          <p:endCondLst>
                                            <p:cond evt="onStopAudio" delay="0">
                                              <p:tgtEl>
                                                <p:sldTgt/>
                                              </p:tgtEl>
                                            </p:cond>
                                          </p:endCondLst>
                                        </p:cTn>
                                        <p:tgtEl>
                                          <p:sndTgt r:embed="rId4" name="Pencil Check"/>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502876">
                                            <p:txEl>
                                              <p:pRg st="0" end="0"/>
                                            </p:txEl>
                                          </p:spTgt>
                                        </p:tgtEl>
                                        <p:attrNameLst>
                                          <p:attrName>style.visibility</p:attrName>
                                        </p:attrNameLst>
                                      </p:cBhvr>
                                      <p:to>
                                        <p:strVal val="visible"/>
                                      </p:to>
                                    </p:set>
                                    <p:animEffect transition="in" filter="wipe(left)">
                                      <p:cBhvr>
                                        <p:cTn id="157" dur="500"/>
                                        <p:tgtEl>
                                          <p:spTgt spid="502876">
                                            <p:txEl>
                                              <p:pRg st="0" end="0"/>
                                            </p:txEl>
                                          </p:spTgt>
                                        </p:tgtEl>
                                      </p:cBhvr>
                                    </p:animEffect>
                                  </p:childTnLst>
                                  <p:subTnLst>
                                    <p:audio>
                                      <p:cMediaNode>
                                        <p:cTn display="0" masterRel="sameClick">
                                          <p:stCondLst>
                                            <p:cond evt="begin" delay="0">
                                              <p:tn val="155"/>
                                            </p:cond>
                                          </p:stCondLst>
                                          <p:endCondLst>
                                            <p:cond evt="onStopAudio" delay="0">
                                              <p:tgtEl>
                                                <p:sldTgt/>
                                              </p:tgtEl>
                                            </p:cond>
                                          </p:endCondLst>
                                        </p:cTn>
                                        <p:tgtEl>
                                          <p:sndTgt r:embed="rId6" name="String"/>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502877">
                                            <p:txEl>
                                              <p:pRg st="0" end="0"/>
                                            </p:txEl>
                                          </p:spTgt>
                                        </p:tgtEl>
                                        <p:attrNameLst>
                                          <p:attrName>style.visibility</p:attrName>
                                        </p:attrNameLst>
                                      </p:cBhvr>
                                      <p:to>
                                        <p:strVal val="visible"/>
                                      </p:to>
                                    </p:set>
                                    <p:animEffect transition="in" filter="wipe(left)">
                                      <p:cBhvr>
                                        <p:cTn id="162" dur="500"/>
                                        <p:tgtEl>
                                          <p:spTgt spid="502877">
                                            <p:txEl>
                                              <p:pRg st="0" end="0"/>
                                            </p:txEl>
                                          </p:spTgt>
                                        </p:tgtEl>
                                      </p:cBhvr>
                                    </p:animEffect>
                                  </p:childTnLst>
                                  <p:subTnLst>
                                    <p:audio>
                                      <p:cMediaNode>
                                        <p:cTn display="0" masterRel="sameClick">
                                          <p:stCondLst>
                                            <p:cond evt="begin" delay="0">
                                              <p:tn val="160"/>
                                            </p:cond>
                                          </p:stCondLst>
                                          <p:endCondLst>
                                            <p:cond evt="onStopAudio" delay="0">
                                              <p:tgtEl>
                                                <p:sldTgt/>
                                              </p:tgtEl>
                                            </p:cond>
                                          </p:endCondLst>
                                        </p:cTn>
                                        <p:tgtEl>
                                          <p:sndTgt r:embed="rId6" name="String"/>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502878">
                                            <p:txEl>
                                              <p:pRg st="0" end="0"/>
                                            </p:txEl>
                                          </p:spTgt>
                                        </p:tgtEl>
                                        <p:attrNameLst>
                                          <p:attrName>style.visibility</p:attrName>
                                        </p:attrNameLst>
                                      </p:cBhvr>
                                      <p:to>
                                        <p:strVal val="visible"/>
                                      </p:to>
                                    </p:set>
                                    <p:animEffect transition="in" filter="wipe(left)">
                                      <p:cBhvr>
                                        <p:cTn id="167" dur="500"/>
                                        <p:tgtEl>
                                          <p:spTgt spid="502878">
                                            <p:txEl>
                                              <p:pRg st="0" end="0"/>
                                            </p:txEl>
                                          </p:spTgt>
                                        </p:tgtEl>
                                      </p:cBhvr>
                                    </p:animEffect>
                                  </p:childTnLst>
                                  <p:subTnLst>
                                    <p:audio>
                                      <p:cMediaNode>
                                        <p:cTn display="0" masterRel="sameClick">
                                          <p:stCondLst>
                                            <p:cond evt="begin" delay="0">
                                              <p:tn val="16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3" grpId="0" animBg="1"/>
      <p:bldP spid="502806" grpId="0" build="p" autoUpdateAnimBg="0"/>
      <p:bldP spid="502807" grpId="0" build="p" autoUpdateAnimBg="0"/>
      <p:bldP spid="502808" grpId="0" animBg="1"/>
      <p:bldP spid="502809" grpId="0" build="p" autoUpdateAnimBg="0"/>
      <p:bldP spid="502810" grpId="0" build="p" autoUpdateAnimBg="0"/>
      <p:bldP spid="502820" grpId="0" build="p" autoUpdateAnimBg="0"/>
      <p:bldP spid="502821" grpId="0" animBg="1"/>
      <p:bldP spid="502822" grpId="0" build="p" autoUpdateAnimBg="0"/>
      <p:bldP spid="502828" grpId="0" build="p" autoUpdateAnimBg="0"/>
      <p:bldP spid="502829" grpId="0" animBg="1"/>
      <p:bldP spid="502836" grpId="0" animBg="1"/>
      <p:bldP spid="502837" grpId="0" build="p" autoUpdateAnimBg="0"/>
      <p:bldP spid="502838" grpId="0" build="p" autoUpdateAnimBg="0"/>
      <p:bldP spid="502839" grpId="0" animBg="1"/>
      <p:bldP spid="502840" grpId="0" build="p" autoUpdateAnimBg="0"/>
      <p:bldP spid="502841" grpId="0" build="p" autoUpdateAnimBg="0"/>
      <p:bldP spid="502847" grpId="0" build="p" autoUpdateAnimBg="0"/>
      <p:bldP spid="502848" grpId="0" animBg="1"/>
      <p:bldP spid="502849" grpId="0" build="p" autoUpdateAnimBg="0"/>
      <p:bldP spid="502855" grpId="0" build="p" autoUpdateAnimBg="0"/>
      <p:bldP spid="502856" grpId="0" animBg="1"/>
      <p:bldP spid="502859" grpId="0" animBg="1"/>
      <p:bldP spid="502860" grpId="0" build="p" autoUpdateAnimBg="0"/>
      <p:bldP spid="502873" grpId="0" build="p" autoUpdateAnimBg="0"/>
      <p:bldP spid="502876" grpId="0" build="p" autoUpdateAnimBg="0"/>
      <p:bldP spid="502877" grpId="0" build="p" autoUpdateAnimBg="0"/>
      <p:bldP spid="502878" grpId="0" build="p" autoUpdateAnimBg="0"/>
      <p:bldP spid="502879" grpId="0" build="p" autoUpdateAnimBg="0"/>
      <p:bldP spid="502880" grpId="0" build="p" autoUpdateAnimBg="0"/>
      <p:bldP spid="502881"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5632" name="Rectangle 1040"/>
          <p:cNvSpPr>
            <a:spLocks noChangeArrowheads="1"/>
          </p:cNvSpPr>
          <p:nvPr/>
        </p:nvSpPr>
        <p:spPr bwMode="auto">
          <a:xfrm>
            <a:off x="7616825" y="2413000"/>
            <a:ext cx="1527175" cy="3365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600" b="1">
                <a:solidFill>
                  <a:srgbClr val="000000"/>
                </a:solidFill>
              </a:rPr>
              <a:t>Franklin Stahl</a:t>
            </a:r>
          </a:p>
        </p:txBody>
      </p:sp>
      <p:sp>
        <p:nvSpPr>
          <p:cNvPr id="495631" name="Rectangle 1039"/>
          <p:cNvSpPr>
            <a:spLocks noChangeArrowheads="1"/>
          </p:cNvSpPr>
          <p:nvPr/>
        </p:nvSpPr>
        <p:spPr bwMode="auto">
          <a:xfrm>
            <a:off x="4257675" y="3751263"/>
            <a:ext cx="1979613" cy="3365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600" b="1">
                <a:solidFill>
                  <a:srgbClr val="000000"/>
                </a:solidFill>
              </a:rPr>
              <a:t>Matthew Meselson</a:t>
            </a:r>
          </a:p>
        </p:txBody>
      </p:sp>
      <p:sp>
        <p:nvSpPr>
          <p:cNvPr id="495629" name="Rectangle 1037"/>
          <p:cNvSpPr>
            <a:spLocks noChangeArrowheads="1"/>
          </p:cNvSpPr>
          <p:nvPr/>
        </p:nvSpPr>
        <p:spPr bwMode="auto">
          <a:xfrm>
            <a:off x="158750" y="1431925"/>
            <a:ext cx="1979613" cy="3365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600" b="1">
                <a:solidFill>
                  <a:srgbClr val="000000"/>
                </a:solidFill>
              </a:rPr>
              <a:t>Matthew Meselson</a:t>
            </a:r>
          </a:p>
        </p:txBody>
      </p:sp>
      <p:sp>
        <p:nvSpPr>
          <p:cNvPr id="495630" name="Rectangle 1038"/>
          <p:cNvSpPr>
            <a:spLocks noChangeArrowheads="1"/>
          </p:cNvSpPr>
          <p:nvPr/>
        </p:nvSpPr>
        <p:spPr bwMode="auto">
          <a:xfrm>
            <a:off x="2565400" y="1431925"/>
            <a:ext cx="1527175" cy="3365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600" b="1">
                <a:solidFill>
                  <a:srgbClr val="000000"/>
                </a:solidFill>
              </a:rPr>
              <a:t>Franklin Stahl</a:t>
            </a:r>
          </a:p>
        </p:txBody>
      </p:sp>
      <p:sp>
        <p:nvSpPr>
          <p:cNvPr id="495621" name="Rectangle 1029"/>
          <p:cNvSpPr>
            <a:spLocks noGrp="1" noChangeArrowheads="1"/>
          </p:cNvSpPr>
          <p:nvPr>
            <p:ph type="title"/>
          </p:nvPr>
        </p:nvSpPr>
        <p:spPr>
          <a:noFill/>
          <a:ln/>
        </p:spPr>
        <p:txBody>
          <a:bodyPr/>
          <a:lstStyle/>
          <a:p>
            <a:r>
              <a:rPr lang="en-US"/>
              <a:t>Meselson &amp; Stahl</a:t>
            </a:r>
          </a:p>
        </p:txBody>
      </p:sp>
      <p:pic>
        <p:nvPicPr>
          <p:cNvPr id="495622" name="Picture 1030"/>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22763" y="1519238"/>
            <a:ext cx="3346450" cy="2246312"/>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95625" name="Picture 1033"/>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0775" y="3219450"/>
            <a:ext cx="2436813" cy="3487738"/>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95623" name="Picture 103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3213" y="1697038"/>
            <a:ext cx="3751262" cy="300037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95626" name="Picture 1034"/>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4736"/>
          <a:stretch>
            <a:fillRect/>
          </a:stretch>
        </p:blipFill>
        <p:spPr bwMode="auto">
          <a:xfrm>
            <a:off x="1912938" y="4256088"/>
            <a:ext cx="3467100" cy="2509837"/>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95627" name="Picture 1035"/>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4306"/>
          <a:stretch>
            <a:fillRect/>
          </a:stretch>
        </p:blipFill>
        <p:spPr bwMode="auto">
          <a:xfrm>
            <a:off x="6565900" y="384175"/>
            <a:ext cx="2403475" cy="2036763"/>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95633" name="Oval 1041"/>
          <p:cNvSpPr>
            <a:spLocks noChangeArrowheads="1"/>
          </p:cNvSpPr>
          <p:nvPr/>
        </p:nvSpPr>
        <p:spPr bwMode="auto">
          <a:xfrm>
            <a:off x="3832225" y="4941888"/>
            <a:ext cx="1657350" cy="1762125"/>
          </a:xfrm>
          <a:prstGeom prst="ellipse">
            <a:avLst/>
          </a:prstGeom>
          <a:noFill/>
          <a:ln w="57150">
            <a:solidFill>
              <a:srgbClr val="CC0000"/>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5626"/>
                                        </p:tgtEl>
                                        <p:attrNameLst>
                                          <p:attrName>style.visibility</p:attrName>
                                        </p:attrNameLst>
                                      </p:cBhvr>
                                      <p:to>
                                        <p:strVal val="visible"/>
                                      </p:to>
                                    </p:set>
                                    <p:animEffect transition="in" filter="wipe(left)">
                                      <p:cBhvr>
                                        <p:cTn id="7" dur="500"/>
                                        <p:tgtEl>
                                          <p:spTgt spid="495626"/>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33"/>
                                        </p:tgtEl>
                                        <p:attrNameLst>
                                          <p:attrName>style.visibility</p:attrName>
                                        </p:attrNameLst>
                                      </p:cBhvr>
                                      <p:to>
                                        <p:strVal val="visible"/>
                                      </p:to>
                                    </p:set>
                                    <p:animEffect transition="in" filter="wipe(left)">
                                      <p:cBhvr>
                                        <p:cTn id="12" dur="500"/>
                                        <p:tgtEl>
                                          <p:spTgt spid="495633"/>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3"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t>Scientific History </a:t>
            </a:r>
          </a:p>
        </p:txBody>
      </p:sp>
      <p:sp>
        <p:nvSpPr>
          <p:cNvPr id="513027" name="Rectangle 3" descr="Rectangle: Click to edit Master text styles&#10;Second level&#10;Third level&#10;Fourth level&#10;Fifth level"/>
          <p:cNvSpPr>
            <a:spLocks noGrp="1" noChangeArrowheads="1"/>
          </p:cNvSpPr>
          <p:nvPr>
            <p:ph type="body" idx="1"/>
          </p:nvPr>
        </p:nvSpPr>
        <p:spPr>
          <a:xfrm>
            <a:off x="838200" y="1371600"/>
            <a:ext cx="8305800" cy="5486400"/>
          </a:xfrm>
        </p:spPr>
        <p:txBody>
          <a:bodyPr/>
          <a:lstStyle/>
          <a:p>
            <a:r>
              <a:rPr lang="en-US" sz="2200"/>
              <a:t>March to understanding that DNA is the genetic material</a:t>
            </a:r>
          </a:p>
          <a:p>
            <a:pPr lvl="1"/>
            <a:r>
              <a:rPr lang="en-US" sz="2000"/>
              <a:t>T.H. Morgan (1908)</a:t>
            </a:r>
          </a:p>
          <a:p>
            <a:pPr lvl="2"/>
            <a:r>
              <a:rPr lang="en-US" sz="1800" u="sng">
                <a:solidFill>
                  <a:srgbClr val="CC0000"/>
                </a:solidFill>
              </a:rPr>
              <a:t>genes are on chromosomes</a:t>
            </a:r>
            <a:endParaRPr lang="en-US" sz="1800"/>
          </a:p>
          <a:p>
            <a:pPr lvl="1"/>
            <a:r>
              <a:rPr lang="en-US" sz="2000"/>
              <a:t>Frederick Griffith (1928)</a:t>
            </a:r>
          </a:p>
          <a:p>
            <a:pPr lvl="2"/>
            <a:r>
              <a:rPr lang="en-US" sz="1800" u="sng">
                <a:solidFill>
                  <a:srgbClr val="CC0000"/>
                </a:solidFill>
              </a:rPr>
              <a:t>a transforming factor can change phenotype</a:t>
            </a:r>
            <a:endParaRPr lang="en-US" sz="1800"/>
          </a:p>
          <a:p>
            <a:pPr lvl="1"/>
            <a:r>
              <a:rPr lang="en-US" sz="2000"/>
              <a:t>Avery, McCarty &amp; MacLeod (1944)</a:t>
            </a:r>
          </a:p>
          <a:p>
            <a:pPr lvl="2"/>
            <a:r>
              <a:rPr lang="en-US" sz="1800" u="sng">
                <a:solidFill>
                  <a:srgbClr val="CC0000"/>
                </a:solidFill>
              </a:rPr>
              <a:t>transforming factor is DNA</a:t>
            </a:r>
            <a:endParaRPr lang="en-US" sz="1800"/>
          </a:p>
          <a:p>
            <a:pPr lvl="1"/>
            <a:r>
              <a:rPr lang="en-US" sz="2000"/>
              <a:t>Erwin Chargaff (1947)</a:t>
            </a:r>
          </a:p>
          <a:p>
            <a:pPr lvl="2"/>
            <a:r>
              <a:rPr lang="en-US" sz="1800" u="sng">
                <a:solidFill>
                  <a:srgbClr val="CC0000"/>
                </a:solidFill>
              </a:rPr>
              <a:t>Chargaff rules: A = T, C = G</a:t>
            </a:r>
            <a:endParaRPr lang="en-US" sz="1800"/>
          </a:p>
          <a:p>
            <a:pPr lvl="1"/>
            <a:r>
              <a:rPr lang="en-US" sz="2000"/>
              <a:t>Hershey &amp; Chase  (1952)</a:t>
            </a:r>
          </a:p>
          <a:p>
            <a:pPr lvl="2"/>
            <a:r>
              <a:rPr lang="en-US" sz="1800" u="sng">
                <a:solidFill>
                  <a:srgbClr val="CC0000"/>
                </a:solidFill>
              </a:rPr>
              <a:t>confirmation that DNA is genetic material</a:t>
            </a:r>
            <a:endParaRPr lang="en-US" sz="1800"/>
          </a:p>
          <a:p>
            <a:pPr lvl="1"/>
            <a:r>
              <a:rPr lang="en-US" sz="2000"/>
              <a:t>Watson &amp; Crick  (1953)</a:t>
            </a:r>
          </a:p>
          <a:p>
            <a:pPr lvl="2"/>
            <a:r>
              <a:rPr lang="en-US" sz="1800" u="sng">
                <a:solidFill>
                  <a:srgbClr val="CC0000"/>
                </a:solidFill>
              </a:rPr>
              <a:t>determined double helix structure of DNA</a:t>
            </a:r>
            <a:endParaRPr lang="en-US" sz="1800"/>
          </a:p>
          <a:p>
            <a:pPr lvl="1"/>
            <a:r>
              <a:rPr lang="en-US" sz="2000"/>
              <a:t>Meselson &amp; Stahl  (1958)</a:t>
            </a:r>
          </a:p>
          <a:p>
            <a:pPr lvl="2"/>
            <a:r>
              <a:rPr lang="en-US" sz="1800" u="sng">
                <a:solidFill>
                  <a:srgbClr val="CC0000"/>
                </a:solidFill>
              </a:rPr>
              <a:t>semi-conservative replication</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027">
                                            <p:txEl>
                                              <p:pRg st="1" end="1"/>
                                            </p:txEl>
                                          </p:spTgt>
                                        </p:tgtEl>
                                        <p:attrNameLst>
                                          <p:attrName>style.visibility</p:attrName>
                                        </p:attrNameLst>
                                      </p:cBhvr>
                                      <p:to>
                                        <p:strVal val="visible"/>
                                      </p:to>
                                    </p:set>
                                    <p:anim calcmode="lin" valueType="num">
                                      <p:cBhvr additive="base">
                                        <p:cTn id="7" dur="500" fill="hold"/>
                                        <p:tgtEl>
                                          <p:spTgt spid="51302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30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027">
                                            <p:txEl>
                                              <p:pRg st="2" end="2"/>
                                            </p:txEl>
                                          </p:spTgt>
                                        </p:tgtEl>
                                        <p:attrNameLst>
                                          <p:attrName>style.visibility</p:attrName>
                                        </p:attrNameLst>
                                      </p:cBhvr>
                                      <p:to>
                                        <p:strVal val="visible"/>
                                      </p:to>
                                    </p:set>
                                    <p:anim calcmode="lin" valueType="num">
                                      <p:cBhvr additive="base">
                                        <p:cTn id="13" dur="500" fill="hold"/>
                                        <p:tgtEl>
                                          <p:spTgt spid="5130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30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027">
                                            <p:txEl>
                                              <p:pRg st="3" end="3"/>
                                            </p:txEl>
                                          </p:spTgt>
                                        </p:tgtEl>
                                        <p:attrNameLst>
                                          <p:attrName>style.visibility</p:attrName>
                                        </p:attrNameLst>
                                      </p:cBhvr>
                                      <p:to>
                                        <p:strVal val="visible"/>
                                      </p:to>
                                    </p:set>
                                    <p:anim calcmode="lin" valueType="num">
                                      <p:cBhvr additive="base">
                                        <p:cTn id="19" dur="500" fill="hold"/>
                                        <p:tgtEl>
                                          <p:spTgt spid="513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30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027">
                                            <p:txEl>
                                              <p:pRg st="4" end="4"/>
                                            </p:txEl>
                                          </p:spTgt>
                                        </p:tgtEl>
                                        <p:attrNameLst>
                                          <p:attrName>style.visibility</p:attrName>
                                        </p:attrNameLst>
                                      </p:cBhvr>
                                      <p:to>
                                        <p:strVal val="visible"/>
                                      </p:to>
                                    </p:set>
                                    <p:anim calcmode="lin" valueType="num">
                                      <p:cBhvr additive="base">
                                        <p:cTn id="25" dur="500" fill="hold"/>
                                        <p:tgtEl>
                                          <p:spTgt spid="5130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30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027">
                                            <p:txEl>
                                              <p:pRg st="5" end="5"/>
                                            </p:txEl>
                                          </p:spTgt>
                                        </p:tgtEl>
                                        <p:attrNameLst>
                                          <p:attrName>style.visibility</p:attrName>
                                        </p:attrNameLst>
                                      </p:cBhvr>
                                      <p:to>
                                        <p:strVal val="visible"/>
                                      </p:to>
                                    </p:set>
                                    <p:anim calcmode="lin" valueType="num">
                                      <p:cBhvr additive="base">
                                        <p:cTn id="31" dur="500" fill="hold"/>
                                        <p:tgtEl>
                                          <p:spTgt spid="5130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30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027">
                                            <p:txEl>
                                              <p:pRg st="6" end="6"/>
                                            </p:txEl>
                                          </p:spTgt>
                                        </p:tgtEl>
                                        <p:attrNameLst>
                                          <p:attrName>style.visibility</p:attrName>
                                        </p:attrNameLst>
                                      </p:cBhvr>
                                      <p:to>
                                        <p:strVal val="visible"/>
                                      </p:to>
                                    </p:set>
                                    <p:anim calcmode="lin" valueType="num">
                                      <p:cBhvr additive="base">
                                        <p:cTn id="37" dur="500" fill="hold"/>
                                        <p:tgtEl>
                                          <p:spTgt spid="5130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30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027">
                                            <p:txEl>
                                              <p:pRg st="7" end="7"/>
                                            </p:txEl>
                                          </p:spTgt>
                                        </p:tgtEl>
                                        <p:attrNameLst>
                                          <p:attrName>style.visibility</p:attrName>
                                        </p:attrNameLst>
                                      </p:cBhvr>
                                      <p:to>
                                        <p:strVal val="visible"/>
                                      </p:to>
                                    </p:set>
                                    <p:anim calcmode="lin" valueType="num">
                                      <p:cBhvr additive="base">
                                        <p:cTn id="43" dur="500" fill="hold"/>
                                        <p:tgtEl>
                                          <p:spTgt spid="51302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302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027">
                                            <p:txEl>
                                              <p:pRg st="8" end="8"/>
                                            </p:txEl>
                                          </p:spTgt>
                                        </p:tgtEl>
                                        <p:attrNameLst>
                                          <p:attrName>style.visibility</p:attrName>
                                        </p:attrNameLst>
                                      </p:cBhvr>
                                      <p:to>
                                        <p:strVal val="visible"/>
                                      </p:to>
                                    </p:set>
                                    <p:anim calcmode="lin" valueType="num">
                                      <p:cBhvr additive="base">
                                        <p:cTn id="49" dur="500" fill="hold"/>
                                        <p:tgtEl>
                                          <p:spTgt spid="513027">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302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3027">
                                            <p:txEl>
                                              <p:pRg st="9" end="9"/>
                                            </p:txEl>
                                          </p:spTgt>
                                        </p:tgtEl>
                                        <p:attrNameLst>
                                          <p:attrName>style.visibility</p:attrName>
                                        </p:attrNameLst>
                                      </p:cBhvr>
                                      <p:to>
                                        <p:strVal val="visible"/>
                                      </p:to>
                                    </p:set>
                                    <p:anim calcmode="lin" valueType="num">
                                      <p:cBhvr additive="base">
                                        <p:cTn id="55" dur="500" fill="hold"/>
                                        <p:tgtEl>
                                          <p:spTgt spid="513027">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302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3027">
                                            <p:txEl>
                                              <p:pRg st="10" end="10"/>
                                            </p:txEl>
                                          </p:spTgt>
                                        </p:tgtEl>
                                        <p:attrNameLst>
                                          <p:attrName>style.visibility</p:attrName>
                                        </p:attrNameLst>
                                      </p:cBhvr>
                                      <p:to>
                                        <p:strVal val="visible"/>
                                      </p:to>
                                    </p:set>
                                    <p:anim calcmode="lin" valueType="num">
                                      <p:cBhvr additive="base">
                                        <p:cTn id="61" dur="500" fill="hold"/>
                                        <p:tgtEl>
                                          <p:spTgt spid="513027">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1302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3027">
                                            <p:txEl>
                                              <p:pRg st="11" end="11"/>
                                            </p:txEl>
                                          </p:spTgt>
                                        </p:tgtEl>
                                        <p:attrNameLst>
                                          <p:attrName>style.visibility</p:attrName>
                                        </p:attrNameLst>
                                      </p:cBhvr>
                                      <p:to>
                                        <p:strVal val="visible"/>
                                      </p:to>
                                    </p:set>
                                    <p:anim calcmode="lin" valueType="num">
                                      <p:cBhvr additive="base">
                                        <p:cTn id="67" dur="500" fill="hold"/>
                                        <p:tgtEl>
                                          <p:spTgt spid="513027">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13027">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13027">
                                            <p:txEl>
                                              <p:pRg st="12" end="12"/>
                                            </p:txEl>
                                          </p:spTgt>
                                        </p:tgtEl>
                                        <p:attrNameLst>
                                          <p:attrName>style.visibility</p:attrName>
                                        </p:attrNameLst>
                                      </p:cBhvr>
                                      <p:to>
                                        <p:strVal val="visible"/>
                                      </p:to>
                                    </p:set>
                                    <p:anim calcmode="lin" valueType="num">
                                      <p:cBhvr additive="base">
                                        <p:cTn id="73" dur="500" fill="hold"/>
                                        <p:tgtEl>
                                          <p:spTgt spid="513027">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13027">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13027">
                                            <p:txEl>
                                              <p:pRg st="13" end="13"/>
                                            </p:txEl>
                                          </p:spTgt>
                                        </p:tgtEl>
                                        <p:attrNameLst>
                                          <p:attrName>style.visibility</p:attrName>
                                        </p:attrNameLst>
                                      </p:cBhvr>
                                      <p:to>
                                        <p:strVal val="visible"/>
                                      </p:to>
                                    </p:set>
                                    <p:anim calcmode="lin" valueType="num">
                                      <p:cBhvr additive="base">
                                        <p:cTn id="79" dur="500" fill="hold"/>
                                        <p:tgtEl>
                                          <p:spTgt spid="513027">
                                            <p:txEl>
                                              <p:pRg st="13" end="1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13027">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13027">
                                            <p:txEl>
                                              <p:pRg st="14" end="14"/>
                                            </p:txEl>
                                          </p:spTgt>
                                        </p:tgtEl>
                                        <p:attrNameLst>
                                          <p:attrName>style.visibility</p:attrName>
                                        </p:attrNameLst>
                                      </p:cBhvr>
                                      <p:to>
                                        <p:strVal val="visible"/>
                                      </p:to>
                                    </p:set>
                                    <p:anim calcmode="lin" valueType="num">
                                      <p:cBhvr additive="base">
                                        <p:cTn id="85" dur="500" fill="hold"/>
                                        <p:tgtEl>
                                          <p:spTgt spid="513027">
                                            <p:txEl>
                                              <p:pRg st="14" end="1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513027">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build="p"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6989763" y="3168650"/>
            <a:ext cx="2078037" cy="762000"/>
          </a:xfrm>
          <a:prstGeom prst="rect">
            <a:avLst/>
          </a:prstGeom>
          <a:solidFill>
            <a:srgbClr val="FFEA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4400" b="1">
                <a:solidFill>
                  <a:srgbClr val="0F116A"/>
                </a:solidFill>
              </a:rPr>
              <a:t>protein</a:t>
            </a:r>
            <a:endParaRPr lang="en-US" sz="4000" b="1">
              <a:solidFill>
                <a:schemeClr val="tx2"/>
              </a:solidFill>
            </a:endParaRPr>
          </a:p>
        </p:txBody>
      </p:sp>
      <p:sp>
        <p:nvSpPr>
          <p:cNvPr id="447491" name="AutoShape 3"/>
          <p:cNvSpPr>
            <a:spLocks noChangeArrowheads="1"/>
          </p:cNvSpPr>
          <p:nvPr/>
        </p:nvSpPr>
        <p:spPr bwMode="auto">
          <a:xfrm>
            <a:off x="5334000" y="3505200"/>
            <a:ext cx="1579563" cy="304800"/>
          </a:xfrm>
          <a:prstGeom prst="rightArrow">
            <a:avLst>
              <a:gd name="adj1" fmla="val 50000"/>
              <a:gd name="adj2" fmla="val 129557"/>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47492" name="Rectangle 4"/>
          <p:cNvSpPr>
            <a:spLocks noChangeArrowheads="1"/>
          </p:cNvSpPr>
          <p:nvPr/>
        </p:nvSpPr>
        <p:spPr bwMode="auto">
          <a:xfrm>
            <a:off x="3886200" y="3168650"/>
            <a:ext cx="1395413" cy="762000"/>
          </a:xfrm>
          <a:prstGeom prst="rect">
            <a:avLst/>
          </a:prstGeom>
          <a:solidFill>
            <a:srgbClr val="FFEA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4400" b="1">
                <a:solidFill>
                  <a:srgbClr val="0F116A"/>
                </a:solidFill>
              </a:rPr>
              <a:t>RNA</a:t>
            </a:r>
            <a:endParaRPr lang="en-US" sz="4000" b="1">
              <a:solidFill>
                <a:schemeClr val="tx2"/>
              </a:solidFill>
            </a:endParaRPr>
          </a:p>
        </p:txBody>
      </p:sp>
      <p:sp>
        <p:nvSpPr>
          <p:cNvPr id="447493" name="Rectangle 5"/>
          <p:cNvSpPr>
            <a:spLocks noGrp="1" noChangeArrowheads="1"/>
          </p:cNvSpPr>
          <p:nvPr>
            <p:ph type="title"/>
          </p:nvPr>
        </p:nvSpPr>
        <p:spPr/>
        <p:txBody>
          <a:bodyPr/>
          <a:lstStyle/>
          <a:p>
            <a:r>
              <a:rPr lang="en-US"/>
              <a:t>The “Central Dogma”</a:t>
            </a:r>
          </a:p>
        </p:txBody>
      </p:sp>
      <p:sp>
        <p:nvSpPr>
          <p:cNvPr id="447494" name="Rectangle 6"/>
          <p:cNvSpPr>
            <a:spLocks noChangeArrowheads="1"/>
          </p:cNvSpPr>
          <p:nvPr/>
        </p:nvSpPr>
        <p:spPr bwMode="auto">
          <a:xfrm>
            <a:off x="609600" y="3168650"/>
            <a:ext cx="1395413" cy="762000"/>
          </a:xfrm>
          <a:prstGeom prst="rect">
            <a:avLst/>
          </a:prstGeom>
          <a:solidFill>
            <a:srgbClr val="FFEA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4400" b="1">
                <a:solidFill>
                  <a:srgbClr val="0F116A"/>
                </a:solidFill>
              </a:rPr>
              <a:t>DNA</a:t>
            </a:r>
            <a:endParaRPr lang="en-US" sz="4000" b="1">
              <a:solidFill>
                <a:schemeClr val="tx2"/>
              </a:solidFill>
            </a:endParaRPr>
          </a:p>
        </p:txBody>
      </p:sp>
      <p:sp>
        <p:nvSpPr>
          <p:cNvPr id="447495" name="AutoShape 7"/>
          <p:cNvSpPr>
            <a:spLocks noChangeArrowheads="1"/>
          </p:cNvSpPr>
          <p:nvPr/>
        </p:nvSpPr>
        <p:spPr bwMode="auto">
          <a:xfrm rot="10800000">
            <a:off x="1196975" y="3581400"/>
            <a:ext cx="1752600" cy="1752600"/>
          </a:xfrm>
          <a:custGeom>
            <a:avLst/>
            <a:gdLst>
              <a:gd name="G0" fmla="+- 0 0 0"/>
              <a:gd name="G1" fmla="+- 5905106 0 0"/>
              <a:gd name="G2" fmla="+- 0 0 5905106"/>
              <a:gd name="G3" fmla="+- 10800 0 0"/>
              <a:gd name="G4" fmla="+- 0 0 0"/>
              <a:gd name="T0" fmla="*/ 360 256 1"/>
              <a:gd name="T1" fmla="*/ 0 256 1"/>
              <a:gd name="G5" fmla="+- G2 T0 T1"/>
              <a:gd name="G6" fmla="?: G2 G2 G5"/>
              <a:gd name="G7" fmla="+- 0 0 G6"/>
              <a:gd name="G8" fmla="+- 8570 0 0"/>
              <a:gd name="G9" fmla="+- 0 0 5905106"/>
              <a:gd name="G10" fmla="+- 8570 0 2700"/>
              <a:gd name="G11" fmla="cos G10 0"/>
              <a:gd name="G12" fmla="sin G10 0"/>
              <a:gd name="G13" fmla="cos 13500 0"/>
              <a:gd name="G14" fmla="sin 13500 0"/>
              <a:gd name="G15" fmla="+- G11 10800 0"/>
              <a:gd name="G16" fmla="+- G12 10800 0"/>
              <a:gd name="G17" fmla="+- G13 10800 0"/>
              <a:gd name="G18" fmla="+- G14 10800 0"/>
              <a:gd name="G19" fmla="*/ 8570 1 2"/>
              <a:gd name="G20" fmla="+- G19 5400 0"/>
              <a:gd name="G21" fmla="cos G20 0"/>
              <a:gd name="G22" fmla="sin G20 0"/>
              <a:gd name="G23" fmla="+- G21 10800 0"/>
              <a:gd name="G24" fmla="+- G12 G23 G22"/>
              <a:gd name="G25" fmla="+- G22 G23 G11"/>
              <a:gd name="G26" fmla="cos 10800 0"/>
              <a:gd name="G27" fmla="sin 10800 0"/>
              <a:gd name="G28" fmla="cos 8570 0"/>
              <a:gd name="G29" fmla="sin 8570 0"/>
              <a:gd name="G30" fmla="+- G26 10800 0"/>
              <a:gd name="G31" fmla="+- G27 10800 0"/>
              <a:gd name="G32" fmla="+- G28 10800 0"/>
              <a:gd name="G33" fmla="+- G29 10800 0"/>
              <a:gd name="G34" fmla="+- G19 5400 0"/>
              <a:gd name="G35" fmla="cos G34 5905106"/>
              <a:gd name="G36" fmla="sin G34 5905106"/>
              <a:gd name="G37" fmla="+/ 5905106 0 2"/>
              <a:gd name="T2" fmla="*/ 180 256 1"/>
              <a:gd name="T3" fmla="*/ 0 256 1"/>
              <a:gd name="G38" fmla="+- G37 T2 T3"/>
              <a:gd name="G39" fmla="?: G2 G37 G38"/>
              <a:gd name="G40" fmla="cos 10800 G39"/>
              <a:gd name="G41" fmla="sin 10800 G39"/>
              <a:gd name="G42" fmla="cos 8570 G39"/>
              <a:gd name="G43" fmla="sin 8570 G39"/>
              <a:gd name="G44" fmla="+- G40 10800 0"/>
              <a:gd name="G45" fmla="+- G41 10800 0"/>
              <a:gd name="G46" fmla="+- G42 10800 0"/>
              <a:gd name="G47" fmla="+- G43 10800 0"/>
              <a:gd name="G48" fmla="+- G35 10800 0"/>
              <a:gd name="G49" fmla="+- G36 10800 0"/>
              <a:gd name="T4" fmla="*/ 3170 w 21600"/>
              <a:gd name="T5" fmla="*/ 3156 h 21600"/>
              <a:gd name="T6" fmla="*/ 10782 w 21600"/>
              <a:gd name="T7" fmla="*/ 20484 h 21600"/>
              <a:gd name="T8" fmla="*/ 4745 w 21600"/>
              <a:gd name="T9" fmla="*/ 4734 h 21600"/>
              <a:gd name="T10" fmla="*/ 24300 w 21600"/>
              <a:gd name="T11" fmla="*/ 10800 h 21600"/>
              <a:gd name="T12" fmla="*/ 20485 w 21600"/>
              <a:gd name="T13" fmla="*/ 14615 h 21600"/>
              <a:gd name="T14" fmla="*/ 1667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1"/>
                  <a:pt x="21599" y="4835"/>
                  <a:pt x="21600" y="10799"/>
                </a:cubicBezTo>
                <a:lnTo>
                  <a:pt x="21600" y="10800"/>
                </a:lnTo>
                <a:lnTo>
                  <a:pt x="24300" y="10800"/>
                </a:lnTo>
                <a:lnTo>
                  <a:pt x="20485" y="14615"/>
                </a:lnTo>
                <a:lnTo>
                  <a:pt x="16670" y="10800"/>
                </a:lnTo>
                <a:lnTo>
                  <a:pt x="19370" y="10800"/>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47496" name="AutoShape 8"/>
          <p:cNvSpPr>
            <a:spLocks noChangeArrowheads="1"/>
          </p:cNvSpPr>
          <p:nvPr/>
        </p:nvSpPr>
        <p:spPr bwMode="auto">
          <a:xfrm>
            <a:off x="2111375" y="3505200"/>
            <a:ext cx="1655763" cy="304800"/>
          </a:xfrm>
          <a:prstGeom prst="rightArrow">
            <a:avLst>
              <a:gd name="adj1" fmla="val 50000"/>
              <a:gd name="adj2" fmla="val 135807"/>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447497" name="AutoShape 9"/>
          <p:cNvSpPr>
            <a:spLocks noChangeArrowheads="1"/>
          </p:cNvSpPr>
          <p:nvPr/>
        </p:nvSpPr>
        <p:spPr bwMode="auto">
          <a:xfrm>
            <a:off x="1887538" y="2678113"/>
            <a:ext cx="2097087" cy="419100"/>
          </a:xfrm>
          <a:prstGeom prst="roundRect">
            <a:avLst>
              <a:gd name="adj" fmla="val 16667"/>
            </a:avLst>
          </a:prstGeom>
          <a:solidFill>
            <a:srgbClr val="CC0000"/>
          </a:solidFill>
          <a:ln w="12700">
            <a:solidFill>
              <a:srgbClr val="000000"/>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tIns="0" bIns="0" anchor="ctr">
            <a:spAutoFit/>
          </a:bodyPr>
          <a:lstStyle/>
          <a:p>
            <a:r>
              <a:rPr lang="en-US" b="1">
                <a:solidFill>
                  <a:schemeClr val="bg1"/>
                </a:solidFill>
              </a:rPr>
              <a:t>transcription</a:t>
            </a:r>
            <a:endParaRPr lang="en-US">
              <a:solidFill>
                <a:schemeClr val="bg1"/>
              </a:solidFill>
            </a:endParaRPr>
          </a:p>
        </p:txBody>
      </p:sp>
      <p:sp>
        <p:nvSpPr>
          <p:cNvPr id="447498" name="AutoShape 10"/>
          <p:cNvSpPr>
            <a:spLocks noChangeArrowheads="1"/>
          </p:cNvSpPr>
          <p:nvPr/>
        </p:nvSpPr>
        <p:spPr bwMode="auto">
          <a:xfrm>
            <a:off x="5243513" y="2678113"/>
            <a:ext cx="1792287" cy="419100"/>
          </a:xfrm>
          <a:prstGeom prst="roundRect">
            <a:avLst>
              <a:gd name="adj" fmla="val 16667"/>
            </a:avLst>
          </a:prstGeom>
          <a:solidFill>
            <a:srgbClr val="CC0000"/>
          </a:solidFill>
          <a:ln w="12700">
            <a:solidFill>
              <a:srgbClr val="000000"/>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tIns="0" bIns="0" anchor="ctr">
            <a:spAutoFit/>
          </a:bodyPr>
          <a:lstStyle/>
          <a:p>
            <a:r>
              <a:rPr lang="en-US" b="1">
                <a:solidFill>
                  <a:schemeClr val="bg1"/>
                </a:solidFill>
              </a:rPr>
              <a:t>translation</a:t>
            </a:r>
            <a:endParaRPr lang="en-US">
              <a:solidFill>
                <a:schemeClr val="bg1"/>
              </a:solidFill>
            </a:endParaRPr>
          </a:p>
        </p:txBody>
      </p:sp>
      <p:sp>
        <p:nvSpPr>
          <p:cNvPr id="447499" name="AutoShape 11"/>
          <p:cNvSpPr>
            <a:spLocks noChangeArrowheads="1"/>
          </p:cNvSpPr>
          <p:nvPr/>
        </p:nvSpPr>
        <p:spPr bwMode="auto">
          <a:xfrm>
            <a:off x="1176338" y="5413375"/>
            <a:ext cx="1776412" cy="419100"/>
          </a:xfrm>
          <a:prstGeom prst="roundRect">
            <a:avLst>
              <a:gd name="adj" fmla="val 16667"/>
            </a:avLst>
          </a:prstGeom>
          <a:solidFill>
            <a:srgbClr val="CC0000"/>
          </a:solidFill>
          <a:ln w="12700">
            <a:solidFill>
              <a:srgbClr val="000000"/>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tIns="0" bIns="0" anchor="ctr">
            <a:spAutoFit/>
          </a:bodyPr>
          <a:lstStyle/>
          <a:p>
            <a:r>
              <a:rPr lang="en-US" b="1">
                <a:solidFill>
                  <a:schemeClr val="bg1"/>
                </a:solidFill>
              </a:rPr>
              <a:t>replication</a:t>
            </a:r>
            <a:endParaRPr lang="en-US">
              <a:solidFill>
                <a:schemeClr val="bg1"/>
              </a:solidFill>
            </a:endParaRPr>
          </a:p>
        </p:txBody>
      </p:sp>
      <p:sp>
        <p:nvSpPr>
          <p:cNvPr id="447500" name="Rectangle 12" descr="Rectangle: Click to edit Master text styles&#10;Second level&#10;Third level&#10;Fourth level&#10;Fifth level"/>
          <p:cNvSpPr>
            <a:spLocks noGrp="1" noChangeArrowheads="1"/>
          </p:cNvSpPr>
          <p:nvPr>
            <p:ph type="body" idx="1"/>
          </p:nvPr>
        </p:nvSpPr>
        <p:spPr>
          <a:xfrm>
            <a:off x="838200" y="1371600"/>
            <a:ext cx="7772400" cy="1066800"/>
          </a:xfrm>
          <a:noFill/>
          <a:ln/>
        </p:spPr>
        <p:txBody>
          <a:bodyPr/>
          <a:lstStyle/>
          <a:p>
            <a:r>
              <a:rPr lang="en-US"/>
              <a:t>Flow of genetic information in a cell</a:t>
            </a:r>
            <a:endParaRPr lang="en-US" b="0">
              <a:solidFill>
                <a:schemeClr val="tx1"/>
              </a:solidFill>
              <a:latin typeface="Times"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47495"/>
                                        </p:tgtEl>
                                        <p:attrNameLst>
                                          <p:attrName>style.visibility</p:attrName>
                                        </p:attrNameLst>
                                      </p:cBhvr>
                                      <p:to>
                                        <p:strVal val="visible"/>
                                      </p:to>
                                    </p:set>
                                    <p:anim calcmode="lin" valueType="num">
                                      <p:cBhvr>
                                        <p:cTn id="7" dur="500" fill="hold"/>
                                        <p:tgtEl>
                                          <p:spTgt spid="447495"/>
                                        </p:tgtEl>
                                        <p:attrNameLst>
                                          <p:attrName>ppt_w</p:attrName>
                                        </p:attrNameLst>
                                      </p:cBhvr>
                                      <p:tavLst>
                                        <p:tav tm="0">
                                          <p:val>
                                            <p:fltVal val="0"/>
                                          </p:val>
                                        </p:tav>
                                        <p:tav tm="100000">
                                          <p:val>
                                            <p:strVal val="#ppt_w"/>
                                          </p:val>
                                        </p:tav>
                                      </p:tavLst>
                                    </p:anim>
                                    <p:anim calcmode="lin" valueType="num">
                                      <p:cBhvr>
                                        <p:cTn id="8" dur="500" fill="hold"/>
                                        <p:tgtEl>
                                          <p:spTgt spid="447495"/>
                                        </p:tgtEl>
                                        <p:attrNameLst>
                                          <p:attrName>ppt_h</p:attrName>
                                        </p:attrNameLst>
                                      </p:cBhvr>
                                      <p:tavLst>
                                        <p:tav tm="0">
                                          <p:val>
                                            <p:fltVal val="0"/>
                                          </p:val>
                                        </p:tav>
                                        <p:tav tm="100000">
                                          <p:val>
                                            <p:strVal val="#ppt_h"/>
                                          </p:val>
                                        </p:tav>
                                      </p:tavLst>
                                    </p:anim>
                                    <p:anim calcmode="lin" valueType="num">
                                      <p:cBhvr>
                                        <p:cTn id="9" dur="500" fill="hold"/>
                                        <p:tgtEl>
                                          <p:spTgt spid="447495"/>
                                        </p:tgtEl>
                                        <p:attrNameLst>
                                          <p:attrName>style.rotation</p:attrName>
                                        </p:attrNameLst>
                                      </p:cBhvr>
                                      <p:tavLst>
                                        <p:tav tm="0">
                                          <p:val>
                                            <p:fltVal val="360"/>
                                          </p:val>
                                        </p:tav>
                                        <p:tav tm="100000">
                                          <p:val>
                                            <p:fltVal val="0"/>
                                          </p:val>
                                        </p:tav>
                                      </p:tavLst>
                                    </p:anim>
                                    <p:animEffect transition="in" filter="fade">
                                      <p:cBhvr>
                                        <p:cTn id="10" dur="500"/>
                                        <p:tgtEl>
                                          <p:spTgt spid="44749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47499"/>
                                        </p:tgtEl>
                                        <p:attrNameLst>
                                          <p:attrName>style.visibility</p:attrName>
                                        </p:attrNameLst>
                                      </p:cBhvr>
                                      <p:to>
                                        <p:strVal val="visible"/>
                                      </p:to>
                                    </p:set>
                                    <p:animEffect transition="in" filter="wipe(left)">
                                      <p:cBhvr>
                                        <p:cTn id="15" dur="500"/>
                                        <p:tgtEl>
                                          <p:spTgt spid="447499"/>
                                        </p:tgtEl>
                                      </p:cBhvr>
                                    </p:animEffect>
                                  </p:childTnLst>
                                  <p:subTnLst>
                                    <p:audio>
                                      <p:cMediaNode>
                                        <p:cTn display="0" masterRel="sameClick">
                                          <p:stCondLst>
                                            <p:cond evt="begin" delay="0">
                                              <p:tn val="13"/>
                                            </p:cond>
                                          </p:stCondLst>
                                          <p:endCondLst>
                                            <p:cond evt="onStopAudio" delay="0">
                                              <p:tgtEl>
                                                <p:sldTgt/>
                                              </p:tgtEl>
                                            </p:cond>
                                          </p:endCondLst>
                                        </p:cTn>
                                        <p:tgtEl>
                                          <p:sndTgt r:embed="rId4" name="Pencil Check"/>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47496"/>
                                        </p:tgtEl>
                                        <p:attrNameLst>
                                          <p:attrName>style.visibility</p:attrName>
                                        </p:attrNameLst>
                                      </p:cBhvr>
                                      <p:to>
                                        <p:strVal val="visible"/>
                                      </p:to>
                                    </p:set>
                                    <p:anim calcmode="lin" valueType="num">
                                      <p:cBhvr additive="base">
                                        <p:cTn id="20" dur="500" fill="hold"/>
                                        <p:tgtEl>
                                          <p:spTgt spid="447496"/>
                                        </p:tgtEl>
                                        <p:attrNameLst>
                                          <p:attrName>ppt_x</p:attrName>
                                        </p:attrNameLst>
                                      </p:cBhvr>
                                      <p:tavLst>
                                        <p:tav tm="0">
                                          <p:val>
                                            <p:strVal val="0-#ppt_w/2"/>
                                          </p:val>
                                        </p:tav>
                                        <p:tav tm="100000">
                                          <p:val>
                                            <p:strVal val="#ppt_x"/>
                                          </p:val>
                                        </p:tav>
                                      </p:tavLst>
                                    </p:anim>
                                    <p:anim calcmode="lin" valueType="num">
                                      <p:cBhvr additive="base">
                                        <p:cTn id="21" dur="500" fill="hold"/>
                                        <p:tgtEl>
                                          <p:spTgt spid="4474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Arrow"/>
                                        </p:tgtEl>
                                      </p:cMediaNode>
                                    </p:audio>
                                  </p:sub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47492"/>
                                        </p:tgtEl>
                                        <p:attrNameLst>
                                          <p:attrName>style.visibility</p:attrName>
                                        </p:attrNameLst>
                                      </p:cBhvr>
                                      <p:to>
                                        <p:strVal val="visible"/>
                                      </p:to>
                                    </p:set>
                                    <p:animEffect transition="in" filter="wipe(left)">
                                      <p:cBhvr>
                                        <p:cTn id="25" dur="500"/>
                                        <p:tgtEl>
                                          <p:spTgt spid="447492"/>
                                        </p:tgtEl>
                                      </p:cBhvr>
                                    </p:animEffect>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7497"/>
                                        </p:tgtEl>
                                        <p:attrNameLst>
                                          <p:attrName>style.visibility</p:attrName>
                                        </p:attrNameLst>
                                      </p:cBhvr>
                                      <p:to>
                                        <p:strVal val="visible"/>
                                      </p:to>
                                    </p:set>
                                    <p:animEffect transition="in" filter="wipe(left)">
                                      <p:cBhvr>
                                        <p:cTn id="30" dur="500"/>
                                        <p:tgtEl>
                                          <p:spTgt spid="447497"/>
                                        </p:tgtEl>
                                      </p:cBhvr>
                                    </p:animEffect>
                                  </p:childTnLst>
                                  <p:subTnLst>
                                    <p:audio>
                                      <p:cMediaNode>
                                        <p:cTn display="0" masterRel="sameClick">
                                          <p:stCondLst>
                                            <p:cond evt="begin" delay="0">
                                              <p:tn val="28"/>
                                            </p:cond>
                                          </p:stCondLst>
                                          <p:endCondLst>
                                            <p:cond evt="onStopAudio" delay="0">
                                              <p:tgtEl>
                                                <p:sldTgt/>
                                              </p:tgtEl>
                                            </p:cond>
                                          </p:endCondLst>
                                        </p:cTn>
                                        <p:tgtEl>
                                          <p:sndTgt r:embed="rId4" name="Pencil Check"/>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47491"/>
                                        </p:tgtEl>
                                        <p:attrNameLst>
                                          <p:attrName>style.visibility</p:attrName>
                                        </p:attrNameLst>
                                      </p:cBhvr>
                                      <p:to>
                                        <p:strVal val="visible"/>
                                      </p:to>
                                    </p:set>
                                    <p:anim calcmode="lin" valueType="num">
                                      <p:cBhvr additive="base">
                                        <p:cTn id="35" dur="500" fill="hold"/>
                                        <p:tgtEl>
                                          <p:spTgt spid="447491"/>
                                        </p:tgtEl>
                                        <p:attrNameLst>
                                          <p:attrName>ppt_x</p:attrName>
                                        </p:attrNameLst>
                                      </p:cBhvr>
                                      <p:tavLst>
                                        <p:tav tm="0">
                                          <p:val>
                                            <p:strVal val="0-#ppt_w/2"/>
                                          </p:val>
                                        </p:tav>
                                        <p:tav tm="100000">
                                          <p:val>
                                            <p:strVal val="#ppt_x"/>
                                          </p:val>
                                        </p:tav>
                                      </p:tavLst>
                                    </p:anim>
                                    <p:anim calcmode="lin" valueType="num">
                                      <p:cBhvr additive="base">
                                        <p:cTn id="36" dur="500" fill="hold"/>
                                        <p:tgtEl>
                                          <p:spTgt spid="4474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Arrow"/>
                                        </p:tgtEl>
                                      </p:cMediaNode>
                                    </p:audio>
                                  </p:sub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47490"/>
                                        </p:tgtEl>
                                        <p:attrNameLst>
                                          <p:attrName>style.visibility</p:attrName>
                                        </p:attrNameLst>
                                      </p:cBhvr>
                                      <p:to>
                                        <p:strVal val="visible"/>
                                      </p:to>
                                    </p:set>
                                    <p:animEffect transition="in" filter="wipe(left)">
                                      <p:cBhvr>
                                        <p:cTn id="40" dur="500"/>
                                        <p:tgtEl>
                                          <p:spTgt spid="447490"/>
                                        </p:tgtEl>
                                      </p:cBhvr>
                                    </p:animEffect>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47498"/>
                                        </p:tgtEl>
                                        <p:attrNameLst>
                                          <p:attrName>style.visibility</p:attrName>
                                        </p:attrNameLst>
                                      </p:cBhvr>
                                      <p:to>
                                        <p:strVal val="visible"/>
                                      </p:to>
                                    </p:set>
                                    <p:animEffect transition="in" filter="wipe(left)">
                                      <p:cBhvr>
                                        <p:cTn id="45" dur="500"/>
                                        <p:tgtEl>
                                          <p:spTgt spid="447498"/>
                                        </p:tgtEl>
                                      </p:cBhvr>
                                    </p:animEffect>
                                  </p:childTnLst>
                                  <p:subTnLst>
                                    <p:audio>
                                      <p:cMediaNode>
                                        <p:cTn display="0" masterRel="sameClick">
                                          <p:stCondLst>
                                            <p:cond evt="begin" delay="0">
                                              <p:tn val="43"/>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animBg="1" autoUpdateAnimBg="0"/>
      <p:bldP spid="447491" grpId="0" animBg="1"/>
      <p:bldP spid="447492" grpId="0" animBg="1" autoUpdateAnimBg="0"/>
      <p:bldP spid="447495" grpId="0" animBg="1"/>
      <p:bldP spid="447496" grpId="0" animBg="1"/>
      <p:bldP spid="447497" grpId="0" animBg="1" autoUpdateAnimBg="0"/>
      <p:bldP spid="447498" grpId="0" animBg="1" autoUpdateAnimBg="0"/>
      <p:bldP spid="447499" grpId="0" animBg="1"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69"/>
          <p:cNvSpPr>
            <a:spLocks noGrp="1" noChangeArrowheads="1"/>
          </p:cNvSpPr>
          <p:nvPr>
            <p:ph type="dt" sz="quarter" idx="2"/>
          </p:nvPr>
        </p:nvSpPr>
        <p:spPr/>
        <p:txBody>
          <a:bodyPr/>
          <a:lstStyle/>
          <a:p>
            <a:r>
              <a:rPr lang="en-US"/>
              <a:t>2006-2007</a:t>
            </a:r>
            <a:endParaRPr lang="en-US" b="0"/>
          </a:p>
        </p:txBody>
      </p:sp>
      <p:sp>
        <p:nvSpPr>
          <p:cNvPr id="515074" name="Rectangle 1026"/>
          <p:cNvSpPr>
            <a:spLocks noGrp="1" noChangeArrowheads="1"/>
          </p:cNvSpPr>
          <p:nvPr>
            <p:ph type="ctrTitle"/>
          </p:nvPr>
        </p:nvSpPr>
        <p:spPr>
          <a:xfrm>
            <a:off x="800100" y="2566988"/>
            <a:ext cx="7239000" cy="1857375"/>
          </a:xfrm>
        </p:spPr>
        <p:txBody>
          <a:bodyPr anchor="ctr"/>
          <a:lstStyle/>
          <a:p>
            <a:pPr algn="ctr"/>
            <a:r>
              <a:rPr lang="en-US"/>
              <a:t>Ghosts of Lectures Past</a:t>
            </a:r>
            <a:br>
              <a:rPr lang="en-US"/>
            </a:br>
            <a:r>
              <a:rPr lang="en-US">
                <a:solidFill>
                  <a:srgbClr val="0F116A"/>
                </a:solidFill>
              </a:rPr>
              <a:t>(storage)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4834" name="Rectangle 2"/>
          <p:cNvSpPr>
            <a:spLocks noChangeArrowheads="1"/>
          </p:cNvSpPr>
          <p:nvPr/>
        </p:nvSpPr>
        <p:spPr bwMode="auto">
          <a:xfrm>
            <a:off x="0" y="5562600"/>
            <a:ext cx="990600" cy="129540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pic>
        <p:nvPicPr>
          <p:cNvPr id="504835" name="Picture 3" descr="16-09-MeselsonStahlExp-L4"/>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50400" b="6708"/>
          <a:stretch>
            <a:fillRect/>
          </a:stretch>
        </p:blipFill>
        <p:spPr bwMode="auto">
          <a:xfrm>
            <a:off x="3268663" y="2586038"/>
            <a:ext cx="5643562" cy="427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04836" name="Rectangle 4"/>
          <p:cNvSpPr>
            <a:spLocks noGrp="1" noChangeArrowheads="1"/>
          </p:cNvSpPr>
          <p:nvPr>
            <p:ph type="title"/>
          </p:nvPr>
        </p:nvSpPr>
        <p:spPr/>
        <p:txBody>
          <a:bodyPr/>
          <a:lstStyle/>
          <a:p>
            <a:r>
              <a:rPr lang="en-US"/>
              <a:t>Semiconservative replication</a:t>
            </a:r>
          </a:p>
        </p:txBody>
      </p:sp>
      <p:sp>
        <p:nvSpPr>
          <p:cNvPr id="504837" name="Rectangle 5" descr="Rectangle: Click to edit Master text styles&#10;Second level&#10;Third level&#10;Fourth level&#10;Fifth level"/>
          <p:cNvSpPr>
            <a:spLocks noGrp="1" noChangeArrowheads="1"/>
          </p:cNvSpPr>
          <p:nvPr>
            <p:ph type="body" idx="1"/>
          </p:nvPr>
        </p:nvSpPr>
        <p:spPr>
          <a:xfrm>
            <a:off x="685800" y="1371600"/>
            <a:ext cx="8001000" cy="1905000"/>
          </a:xfrm>
        </p:spPr>
        <p:txBody>
          <a:bodyPr/>
          <a:lstStyle/>
          <a:p>
            <a:pPr>
              <a:lnSpc>
                <a:spcPct val="90000"/>
              </a:lnSpc>
            </a:pPr>
            <a:r>
              <a:rPr lang="en-US" sz="2600"/>
              <a:t>Meselson &amp; Stahl</a:t>
            </a:r>
          </a:p>
          <a:p>
            <a:pPr lvl="1">
              <a:lnSpc>
                <a:spcPct val="90000"/>
              </a:lnSpc>
            </a:pPr>
            <a:r>
              <a:rPr lang="en-US" sz="2400"/>
              <a:t>label “parent” nucleotides in DNA strands with </a:t>
            </a:r>
            <a:br>
              <a:rPr lang="en-US" sz="2400"/>
            </a:br>
            <a:r>
              <a:rPr lang="en-US" sz="2400" u="sng">
                <a:solidFill>
                  <a:srgbClr val="CC0000"/>
                </a:solidFill>
              </a:rPr>
              <a:t>heavy nitrogen</a:t>
            </a:r>
            <a:r>
              <a:rPr lang="en-US" sz="2400"/>
              <a:t> =</a:t>
            </a:r>
            <a:r>
              <a:rPr lang="en-US" sz="2400">
                <a:solidFill>
                  <a:srgbClr val="000000"/>
                </a:solidFill>
              </a:rPr>
              <a:t> </a:t>
            </a:r>
            <a:r>
              <a:rPr lang="en-US" sz="2400" baseline="30000">
                <a:solidFill>
                  <a:srgbClr val="CC0000"/>
                </a:solidFill>
              </a:rPr>
              <a:t>15</a:t>
            </a:r>
            <a:r>
              <a:rPr lang="en-US" sz="2400">
                <a:solidFill>
                  <a:srgbClr val="CC0000"/>
                </a:solidFill>
              </a:rPr>
              <a:t>N</a:t>
            </a:r>
            <a:endParaRPr lang="en-US" sz="2400">
              <a:solidFill>
                <a:schemeClr val="tx2"/>
              </a:solidFill>
            </a:endParaRPr>
          </a:p>
          <a:p>
            <a:pPr lvl="1">
              <a:lnSpc>
                <a:spcPct val="90000"/>
              </a:lnSpc>
            </a:pPr>
            <a:r>
              <a:rPr lang="en-US" sz="2400"/>
              <a:t>label new nucleotides with </a:t>
            </a:r>
            <a:r>
              <a:rPr lang="en-US" sz="2400" u="sng">
                <a:solidFill>
                  <a:srgbClr val="CC0000"/>
                </a:solidFill>
              </a:rPr>
              <a:t>lighter isotope</a:t>
            </a:r>
            <a:r>
              <a:rPr lang="en-US" sz="2400"/>
              <a:t> = </a:t>
            </a:r>
            <a:r>
              <a:rPr lang="en-US" sz="2400" baseline="30000">
                <a:solidFill>
                  <a:srgbClr val="CC0000"/>
                </a:solidFill>
              </a:rPr>
              <a:t>14</a:t>
            </a:r>
            <a:r>
              <a:rPr lang="en-US" sz="2400">
                <a:solidFill>
                  <a:srgbClr val="CC0000"/>
                </a:solidFill>
              </a:rPr>
              <a:t>N</a:t>
            </a:r>
          </a:p>
        </p:txBody>
      </p:sp>
      <p:sp>
        <p:nvSpPr>
          <p:cNvPr id="504838" name="Rectangle 6"/>
          <p:cNvSpPr>
            <a:spLocks noChangeArrowheads="1"/>
          </p:cNvSpPr>
          <p:nvPr/>
        </p:nvSpPr>
        <p:spPr bwMode="auto">
          <a:xfrm>
            <a:off x="3429000" y="3124200"/>
            <a:ext cx="5197475" cy="381000"/>
          </a:xfrm>
          <a:prstGeom prst="rect">
            <a:avLst/>
          </a:prstGeom>
          <a:solidFill>
            <a:srgbClr val="FFCC18"/>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900" b="1">
                <a:solidFill>
                  <a:srgbClr val="CC0000"/>
                </a:solidFill>
              </a:rPr>
              <a:t>“</a:t>
            </a:r>
            <a:r>
              <a:rPr lang="en-US" sz="1900" b="1" i="1">
                <a:solidFill>
                  <a:srgbClr val="CC0000"/>
                </a:solidFill>
              </a:rPr>
              <a:t>The Most Beautiful Experiment in Biology</a:t>
            </a:r>
            <a:r>
              <a:rPr lang="en-US" sz="1900" b="1">
                <a:solidFill>
                  <a:srgbClr val="CC0000"/>
                </a:solidFill>
              </a:rPr>
              <a:t>”</a:t>
            </a:r>
            <a:endParaRPr lang="en-US" sz="1700" b="1">
              <a:solidFill>
                <a:srgbClr val="CC0000"/>
              </a:solidFill>
            </a:endParaRPr>
          </a:p>
        </p:txBody>
      </p:sp>
      <p:sp>
        <p:nvSpPr>
          <p:cNvPr id="504839" name="Rectangle 7"/>
          <p:cNvSpPr>
            <a:spLocks noChangeArrowheads="1"/>
          </p:cNvSpPr>
          <p:nvPr/>
        </p:nvSpPr>
        <p:spPr bwMode="auto">
          <a:xfrm>
            <a:off x="7923213" y="381000"/>
            <a:ext cx="11445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400" b="1">
                <a:solidFill>
                  <a:srgbClr val="0F116A"/>
                </a:solidFill>
              </a:rPr>
              <a:t>1958</a:t>
            </a:r>
            <a:endParaRPr lang="en-US" sz="3000" b="1">
              <a:solidFill>
                <a:srgbClr val="0F116A"/>
              </a:solidFill>
            </a:endParaRPr>
          </a:p>
        </p:txBody>
      </p:sp>
      <p:sp>
        <p:nvSpPr>
          <p:cNvPr id="504840" name="Rectangle 8"/>
          <p:cNvSpPr>
            <a:spLocks noChangeArrowheads="1"/>
          </p:cNvSpPr>
          <p:nvPr/>
        </p:nvSpPr>
        <p:spPr bwMode="auto">
          <a:xfrm>
            <a:off x="3352800" y="3886200"/>
            <a:ext cx="766763" cy="320675"/>
          </a:xfrm>
          <a:prstGeom prst="rect">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500" b="1">
                <a:solidFill>
                  <a:srgbClr val="0F116A"/>
                </a:solidFill>
              </a:rPr>
              <a:t>parent</a:t>
            </a:r>
          </a:p>
        </p:txBody>
      </p:sp>
      <p:sp>
        <p:nvSpPr>
          <p:cNvPr id="504841" name="Rectangle 9"/>
          <p:cNvSpPr>
            <a:spLocks noChangeArrowheads="1"/>
          </p:cNvSpPr>
          <p:nvPr/>
        </p:nvSpPr>
        <p:spPr bwMode="auto">
          <a:xfrm>
            <a:off x="4572000" y="3886200"/>
            <a:ext cx="1147763" cy="320675"/>
          </a:xfrm>
          <a:prstGeom prst="rect">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500" b="1">
                <a:solidFill>
                  <a:srgbClr val="0F116A"/>
                </a:solidFill>
              </a:rPr>
              <a:t>replication</a:t>
            </a:r>
          </a:p>
        </p:txBody>
      </p:sp>
      <p:grpSp>
        <p:nvGrpSpPr>
          <p:cNvPr id="504844" name="Group 12"/>
          <p:cNvGrpSpPr>
            <a:grpSpLocks/>
          </p:cNvGrpSpPr>
          <p:nvPr/>
        </p:nvGrpSpPr>
        <p:grpSpPr bwMode="auto">
          <a:xfrm>
            <a:off x="1277938" y="3451225"/>
            <a:ext cx="700087" cy="2220913"/>
            <a:chOff x="767" y="1209"/>
            <a:chExt cx="441" cy="1399"/>
          </a:xfrm>
        </p:grpSpPr>
        <p:sp>
          <p:nvSpPr>
            <p:cNvPr id="504845" name="AutoShape 13"/>
            <p:cNvSpPr>
              <a:spLocks noChangeArrowheads="1"/>
            </p:cNvSpPr>
            <p:nvPr/>
          </p:nvSpPr>
          <p:spPr bwMode="auto">
            <a:xfrm>
              <a:off x="767" y="1258"/>
              <a:ext cx="441" cy="1225"/>
            </a:xfrm>
            <a:prstGeom prst="roundRect">
              <a:avLst>
                <a:gd name="adj" fmla="val 16667"/>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4846" name="Oval 14"/>
            <p:cNvSpPr>
              <a:spLocks noChangeArrowheads="1"/>
            </p:cNvSpPr>
            <p:nvPr/>
          </p:nvSpPr>
          <p:spPr bwMode="auto">
            <a:xfrm>
              <a:off x="767" y="2158"/>
              <a:ext cx="441" cy="45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4847" name="AutoShape 15"/>
            <p:cNvSpPr>
              <a:spLocks noChangeArrowheads="1"/>
            </p:cNvSpPr>
            <p:nvPr/>
          </p:nvSpPr>
          <p:spPr bwMode="auto">
            <a:xfrm>
              <a:off x="775" y="2115"/>
              <a:ext cx="432" cy="292"/>
            </a:xfrm>
            <a:prstGeom prst="roundRect">
              <a:avLst>
                <a:gd name="adj" fmla="val 16667"/>
              </a:avLst>
            </a:prstGeom>
            <a:solidFill>
              <a:schemeClr val="bg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203972"/>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4848" name="Oval 16"/>
            <p:cNvSpPr>
              <a:spLocks noChangeArrowheads="1"/>
            </p:cNvSpPr>
            <p:nvPr/>
          </p:nvSpPr>
          <p:spPr bwMode="auto">
            <a:xfrm>
              <a:off x="767" y="1209"/>
              <a:ext cx="441" cy="200"/>
            </a:xfrm>
            <a:prstGeom prst="ellipse">
              <a:avLst/>
            </a:prstGeom>
            <a:solidFill>
              <a:schemeClr val="bg2"/>
            </a:solidFill>
            <a:ln w="9525">
              <a:solidFill>
                <a:srgbClr val="20397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grpSp>
      <p:sp>
        <p:nvSpPr>
          <p:cNvPr id="504849" name="Rectangle 17"/>
          <p:cNvSpPr>
            <a:spLocks noChangeArrowheads="1"/>
          </p:cNvSpPr>
          <p:nvPr/>
        </p:nvSpPr>
        <p:spPr bwMode="auto">
          <a:xfrm>
            <a:off x="700088" y="5694363"/>
            <a:ext cx="1855787" cy="885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baseline="30000">
                <a:solidFill>
                  <a:srgbClr val="CC0000"/>
                </a:solidFill>
              </a:rPr>
              <a:t>15</a:t>
            </a:r>
            <a:r>
              <a:rPr lang="en-US" sz="2600" b="1">
                <a:solidFill>
                  <a:srgbClr val="CC0000"/>
                </a:solidFill>
              </a:rPr>
              <a:t>N</a:t>
            </a:r>
            <a:r>
              <a:rPr lang="en-US" sz="2600" b="1">
                <a:solidFill>
                  <a:schemeClr val="tx2"/>
                </a:solidFill>
              </a:rPr>
              <a:t> parent </a:t>
            </a:r>
            <a:br>
              <a:rPr lang="en-US" sz="2600" b="1">
                <a:solidFill>
                  <a:schemeClr val="tx2"/>
                </a:solidFill>
              </a:rPr>
            </a:br>
            <a:r>
              <a:rPr lang="en-US" sz="2600" b="1">
                <a:solidFill>
                  <a:schemeClr val="tx2"/>
                </a:solidFill>
              </a:rPr>
              <a:t>strands</a:t>
            </a:r>
            <a:endParaRPr lang="en-US" sz="2600" b="1">
              <a:solidFill>
                <a:srgbClr val="0F116A"/>
              </a:solidFill>
            </a:endParaRPr>
          </a:p>
        </p:txBody>
      </p:sp>
      <p:sp>
        <p:nvSpPr>
          <p:cNvPr id="504850" name="AutoShape 18"/>
          <p:cNvSpPr>
            <a:spLocks noChangeArrowheads="1"/>
          </p:cNvSpPr>
          <p:nvPr/>
        </p:nvSpPr>
        <p:spPr bwMode="auto">
          <a:xfrm>
            <a:off x="1284288" y="4613275"/>
            <a:ext cx="703262" cy="212725"/>
          </a:xfrm>
          <a:prstGeom prst="can">
            <a:avLst>
              <a:gd name="adj" fmla="val 25000"/>
            </a:avLst>
          </a:prstGeom>
          <a:solidFill>
            <a:srgbClr val="CC0000"/>
          </a:solidFill>
          <a:ln w="9525">
            <a:solidFill>
              <a:schemeClr val="tx1"/>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504851" name="Rectangle 19"/>
          <p:cNvSpPr>
            <a:spLocks noChangeArrowheads="1"/>
          </p:cNvSpPr>
          <p:nvPr/>
        </p:nvSpPr>
        <p:spPr bwMode="auto">
          <a:xfrm>
            <a:off x="1914525" y="4562475"/>
            <a:ext cx="989013" cy="396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000" b="1" baseline="30000">
                <a:solidFill>
                  <a:srgbClr val="CC0000"/>
                </a:solidFill>
              </a:rPr>
              <a:t>15</a:t>
            </a:r>
            <a:r>
              <a:rPr lang="en-US" sz="2000" b="1">
                <a:solidFill>
                  <a:srgbClr val="CC0000"/>
                </a:solidFill>
              </a:rPr>
              <a:t>N/</a:t>
            </a:r>
            <a:r>
              <a:rPr lang="en-US" sz="2000" b="1" baseline="30000">
                <a:solidFill>
                  <a:srgbClr val="CC0000"/>
                </a:solidFill>
              </a:rPr>
              <a:t>15</a:t>
            </a:r>
            <a:r>
              <a:rPr lang="en-US" sz="2000" b="1">
                <a:solidFill>
                  <a:srgbClr val="CC0000"/>
                </a:solidFill>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4837">
                                            <p:txEl>
                                              <p:pRg st="1" end="1"/>
                                            </p:txEl>
                                          </p:spTgt>
                                        </p:tgtEl>
                                        <p:attrNameLst>
                                          <p:attrName>style.visibility</p:attrName>
                                        </p:attrNameLst>
                                      </p:cBhvr>
                                      <p:to>
                                        <p:strVal val="visible"/>
                                      </p:to>
                                    </p:set>
                                    <p:anim calcmode="lin" valueType="num">
                                      <p:cBhvr additive="base">
                                        <p:cTn id="7" dur="500" fill="hold"/>
                                        <p:tgtEl>
                                          <p:spTgt spid="50483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483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4837">
                                            <p:txEl>
                                              <p:pRg st="2" end="2"/>
                                            </p:txEl>
                                          </p:spTgt>
                                        </p:tgtEl>
                                        <p:attrNameLst>
                                          <p:attrName>style.visibility</p:attrName>
                                        </p:attrNameLst>
                                      </p:cBhvr>
                                      <p:to>
                                        <p:strVal val="visible"/>
                                      </p:to>
                                    </p:set>
                                    <p:anim calcmode="lin" valueType="num">
                                      <p:cBhvr additive="base">
                                        <p:cTn id="13" dur="500" fill="hold"/>
                                        <p:tgtEl>
                                          <p:spTgt spid="50483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483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5" fill="hold" nodeType="afterGroup">
                            <p:stCondLst>
                              <p:cond delay="500"/>
                            </p:stCondLst>
                            <p:childTnLst>
                              <p:par>
                                <p:cTn id="16" presetID="22" presetClass="entr" presetSubtype="8" fill="hold" nodeType="afterEffect">
                                  <p:stCondLst>
                                    <p:cond delay="0"/>
                                  </p:stCondLst>
                                  <p:childTnLst>
                                    <p:set>
                                      <p:cBhvr>
                                        <p:cTn id="17" dur="1" fill="hold">
                                          <p:stCondLst>
                                            <p:cond delay="0"/>
                                          </p:stCondLst>
                                        </p:cTn>
                                        <p:tgtEl>
                                          <p:spTgt spid="504844"/>
                                        </p:tgtEl>
                                        <p:attrNameLst>
                                          <p:attrName>style.visibility</p:attrName>
                                        </p:attrNameLst>
                                      </p:cBhvr>
                                      <p:to>
                                        <p:strVal val="visible"/>
                                      </p:to>
                                    </p:set>
                                    <p:animEffect transition="in" filter="wipe(left)">
                                      <p:cBhvr>
                                        <p:cTn id="18" dur="500"/>
                                        <p:tgtEl>
                                          <p:spTgt spid="504844"/>
                                        </p:tgtEl>
                                      </p:cBhvr>
                                    </p:animEffect>
                                  </p:childTnLst>
                                  <p:subTnLst>
                                    <p:audio>
                                      <p:cMediaNode>
                                        <p:cTn display="0" masterRel="sameClick">
                                          <p:stCondLst>
                                            <p:cond evt="begin" delay="0">
                                              <p:tn val="16"/>
                                            </p:cond>
                                          </p:stCondLst>
                                          <p:endCondLst>
                                            <p:cond evt="onStopAudio" delay="0">
                                              <p:tgtEl>
                                                <p:sldTgt/>
                                              </p:tgtEl>
                                            </p:cond>
                                          </p:endCondLst>
                                        </p:cTn>
                                        <p:tgtEl>
                                          <p:sndTgt r:embed="rId4" name="Vibro Up"/>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04849">
                                            <p:txEl>
                                              <p:pRg st="0" end="0"/>
                                            </p:txEl>
                                          </p:spTgt>
                                        </p:tgtEl>
                                        <p:attrNameLst>
                                          <p:attrName>style.visibility</p:attrName>
                                        </p:attrNameLst>
                                      </p:cBhvr>
                                      <p:to>
                                        <p:strVal val="visible"/>
                                      </p:to>
                                    </p:set>
                                    <p:animEffect transition="in" filter="wipe(left)">
                                      <p:cBhvr>
                                        <p:cTn id="23" dur="500"/>
                                        <p:tgtEl>
                                          <p:spTgt spid="504849">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04851">
                                            <p:txEl>
                                              <p:pRg st="0" end="0"/>
                                            </p:txEl>
                                          </p:spTgt>
                                        </p:tgtEl>
                                        <p:attrNameLst>
                                          <p:attrName>style.visibility</p:attrName>
                                        </p:attrNameLst>
                                      </p:cBhvr>
                                      <p:to>
                                        <p:strVal val="visible"/>
                                      </p:to>
                                    </p:set>
                                    <p:animEffect transition="in" filter="wipe(left)">
                                      <p:cBhvr>
                                        <p:cTn id="28" dur="500"/>
                                        <p:tgtEl>
                                          <p:spTgt spid="504851">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4850"/>
                                        </p:tgtEl>
                                        <p:attrNameLst>
                                          <p:attrName>style.visibility</p:attrName>
                                        </p:attrNameLst>
                                      </p:cBhvr>
                                      <p:to>
                                        <p:strVal val="visible"/>
                                      </p:to>
                                    </p:set>
                                    <p:animEffect transition="in" filter="wipe(left)">
                                      <p:cBhvr>
                                        <p:cTn id="31" dur="500"/>
                                        <p:tgtEl>
                                          <p:spTgt spid="504850"/>
                                        </p:tgtEl>
                                      </p:cBhvr>
                                    </p:animEffect>
                                  </p:childTnLst>
                                  <p:subTnLst>
                                    <p:audio>
                                      <p:cMediaNode>
                                        <p:cTn display="0" masterRel="sameClick">
                                          <p:stCondLst>
                                            <p:cond evt="begin" delay="0">
                                              <p:tn val="29"/>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7" grpId="0" build="p" autoUpdateAnimBg="0"/>
      <p:bldP spid="504849" grpId="0" build="p" autoUpdateAnimBg="0"/>
      <p:bldP spid="504850" grpId="0" animBg="1"/>
      <p:bldP spid="504851"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0" y="5562600"/>
            <a:ext cx="990600" cy="129540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pic>
        <p:nvPicPr>
          <p:cNvPr id="478211" name="Picture 3" descr="16-09-MeselsonStahlExp-L4"/>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401" b="6708"/>
          <a:stretch>
            <a:fillRect/>
          </a:stretch>
        </p:blipFill>
        <p:spPr bwMode="auto">
          <a:xfrm>
            <a:off x="2155825" y="2822575"/>
            <a:ext cx="6988175" cy="3881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78212" name="Rectangle 4"/>
          <p:cNvSpPr>
            <a:spLocks noGrp="1" noChangeArrowheads="1"/>
          </p:cNvSpPr>
          <p:nvPr>
            <p:ph type="title"/>
          </p:nvPr>
        </p:nvSpPr>
        <p:spPr/>
        <p:txBody>
          <a:bodyPr/>
          <a:lstStyle/>
          <a:p>
            <a:r>
              <a:rPr lang="en-US"/>
              <a:t>Semiconservative replication</a:t>
            </a:r>
          </a:p>
        </p:txBody>
      </p:sp>
      <p:sp>
        <p:nvSpPr>
          <p:cNvPr id="478213" name="Rectangle 5" descr="Rectangle: Click to edit Master text styles&#10;Second level&#10;Third level&#10;Fourth level&#10;Fifth level"/>
          <p:cNvSpPr>
            <a:spLocks noGrp="1" noChangeArrowheads="1"/>
          </p:cNvSpPr>
          <p:nvPr>
            <p:ph type="body" idx="1"/>
          </p:nvPr>
        </p:nvSpPr>
        <p:spPr>
          <a:xfrm>
            <a:off x="685800" y="1371600"/>
            <a:ext cx="7924800" cy="1981200"/>
          </a:xfrm>
        </p:spPr>
        <p:txBody>
          <a:bodyPr/>
          <a:lstStyle/>
          <a:p>
            <a:pPr>
              <a:lnSpc>
                <a:spcPct val="90000"/>
              </a:lnSpc>
            </a:pPr>
            <a:r>
              <a:rPr lang="en-US" sz="2800"/>
              <a:t>Make predictions…</a:t>
            </a:r>
          </a:p>
          <a:p>
            <a:pPr lvl="1">
              <a:lnSpc>
                <a:spcPct val="90000"/>
              </a:lnSpc>
            </a:pPr>
            <a:r>
              <a:rPr lang="en-US" sz="2400" baseline="30000">
                <a:solidFill>
                  <a:srgbClr val="CC0000"/>
                </a:solidFill>
              </a:rPr>
              <a:t>15</a:t>
            </a:r>
            <a:r>
              <a:rPr lang="en-US" sz="2400">
                <a:solidFill>
                  <a:srgbClr val="CC0000"/>
                </a:solidFill>
              </a:rPr>
              <a:t>N</a:t>
            </a:r>
            <a:r>
              <a:rPr lang="en-US" sz="2400">
                <a:solidFill>
                  <a:schemeClr val="tx2"/>
                </a:solidFill>
              </a:rPr>
              <a:t> </a:t>
            </a:r>
            <a:r>
              <a:rPr lang="en-US" sz="2400"/>
              <a:t>strands replicated in </a:t>
            </a:r>
            <a:r>
              <a:rPr lang="en-US" sz="2400" baseline="30000">
                <a:solidFill>
                  <a:srgbClr val="CC0000"/>
                </a:solidFill>
              </a:rPr>
              <a:t>14</a:t>
            </a:r>
            <a:r>
              <a:rPr lang="en-US" sz="2400">
                <a:solidFill>
                  <a:srgbClr val="CC0000"/>
                </a:solidFill>
              </a:rPr>
              <a:t>N</a:t>
            </a:r>
            <a:r>
              <a:rPr lang="en-US" sz="2400"/>
              <a:t> medium </a:t>
            </a:r>
          </a:p>
          <a:p>
            <a:pPr lvl="1">
              <a:lnSpc>
                <a:spcPct val="90000"/>
              </a:lnSpc>
            </a:pPr>
            <a:r>
              <a:rPr lang="en-US" sz="2400"/>
              <a:t>1st round of replication?</a:t>
            </a:r>
          </a:p>
          <a:p>
            <a:pPr lvl="1">
              <a:lnSpc>
                <a:spcPct val="90000"/>
              </a:lnSpc>
            </a:pPr>
            <a:r>
              <a:rPr lang="en-US" sz="2400"/>
              <a:t>2nd round?</a:t>
            </a:r>
            <a:endParaRPr lang="en-US" sz="2400">
              <a:solidFill>
                <a:schemeClr val="tx2"/>
              </a:solidFill>
            </a:endParaRPr>
          </a:p>
        </p:txBody>
      </p:sp>
      <p:sp>
        <p:nvSpPr>
          <p:cNvPr id="478215" name="Rectangle 7"/>
          <p:cNvSpPr>
            <a:spLocks noChangeArrowheads="1"/>
          </p:cNvSpPr>
          <p:nvPr/>
        </p:nvSpPr>
        <p:spPr bwMode="auto">
          <a:xfrm>
            <a:off x="7923213" y="381000"/>
            <a:ext cx="11445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400" b="1">
                <a:solidFill>
                  <a:srgbClr val="0F116A"/>
                </a:solidFill>
              </a:rPr>
              <a:t>1958</a:t>
            </a:r>
            <a:endParaRPr lang="en-US" sz="3000" b="1">
              <a:solidFill>
                <a:srgbClr val="0F116A"/>
              </a:solidFill>
            </a:endParaRPr>
          </a:p>
        </p:txBody>
      </p:sp>
      <p:sp>
        <p:nvSpPr>
          <p:cNvPr id="478221" name="Rectangle 13"/>
          <p:cNvSpPr>
            <a:spLocks noChangeArrowheads="1"/>
          </p:cNvSpPr>
          <p:nvPr/>
        </p:nvSpPr>
        <p:spPr bwMode="auto">
          <a:xfrm>
            <a:off x="5146675" y="2251075"/>
            <a:ext cx="3863975" cy="334963"/>
          </a:xfrm>
          <a:prstGeom prst="rect">
            <a:avLst/>
          </a:prstGeom>
          <a:solidFill>
            <a:srgbClr val="CC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45720" tIns="0" rIns="45720" bIns="0" anchor="ctr">
            <a:spAutoFit/>
          </a:bodyPr>
          <a:lstStyle/>
          <a:p>
            <a:r>
              <a:rPr lang="en-US" sz="2200" b="1">
                <a:solidFill>
                  <a:schemeClr val="bg1"/>
                </a:solidFill>
              </a:rPr>
              <a:t>where should the bands be?</a:t>
            </a:r>
          </a:p>
        </p:txBody>
      </p:sp>
      <p:pic>
        <p:nvPicPr>
          <p:cNvPr id="478222" name="Picture 14"/>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700" y="3819525"/>
            <a:ext cx="1819275" cy="2862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3">
                                            <p:txEl>
                                              <p:pRg st="1" end="1"/>
                                            </p:txEl>
                                          </p:spTgt>
                                        </p:tgtEl>
                                        <p:attrNameLst>
                                          <p:attrName>style.visibility</p:attrName>
                                        </p:attrNameLst>
                                      </p:cBhvr>
                                      <p:to>
                                        <p:strVal val="visible"/>
                                      </p:to>
                                    </p:set>
                                    <p:anim calcmode="lin" valueType="num">
                                      <p:cBhvr additive="base">
                                        <p:cTn id="7" dur="500" fill="hold"/>
                                        <p:tgtEl>
                                          <p:spTgt spid="4782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3">
                                            <p:txEl>
                                              <p:pRg st="2" end="2"/>
                                            </p:txEl>
                                          </p:spTgt>
                                        </p:tgtEl>
                                        <p:attrNameLst>
                                          <p:attrName>style.visibility</p:attrName>
                                        </p:attrNameLst>
                                      </p:cBhvr>
                                      <p:to>
                                        <p:strVal val="visible"/>
                                      </p:to>
                                    </p:set>
                                    <p:anim calcmode="lin" valueType="num">
                                      <p:cBhvr additive="base">
                                        <p:cTn id="13" dur="500" fill="hold"/>
                                        <p:tgtEl>
                                          <p:spTgt spid="4782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3">
                                            <p:txEl>
                                              <p:pRg st="3" end="3"/>
                                            </p:txEl>
                                          </p:spTgt>
                                        </p:tgtEl>
                                        <p:attrNameLst>
                                          <p:attrName>style.visibility</p:attrName>
                                        </p:attrNameLst>
                                      </p:cBhvr>
                                      <p:to>
                                        <p:strVal val="visible"/>
                                      </p:to>
                                    </p:set>
                                    <p:anim calcmode="lin" valueType="num">
                                      <p:cBhvr additive="base">
                                        <p:cTn id="19" dur="500" fill="hold"/>
                                        <p:tgtEl>
                                          <p:spTgt spid="4782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8221"/>
                                        </p:tgtEl>
                                        <p:attrNameLst>
                                          <p:attrName>style.visibility</p:attrName>
                                        </p:attrNameLst>
                                      </p:cBhvr>
                                      <p:to>
                                        <p:strVal val="visible"/>
                                      </p:to>
                                    </p:set>
                                    <p:anim calcmode="lin" valueType="num">
                                      <p:cBhvr additive="base">
                                        <p:cTn id="25" dur="500" fill="hold"/>
                                        <p:tgtEl>
                                          <p:spTgt spid="478221"/>
                                        </p:tgtEl>
                                        <p:attrNameLst>
                                          <p:attrName>ppt_x</p:attrName>
                                        </p:attrNameLst>
                                      </p:cBhvr>
                                      <p:tavLst>
                                        <p:tav tm="0">
                                          <p:val>
                                            <p:strVal val="0-#ppt_w/2"/>
                                          </p:val>
                                        </p:tav>
                                        <p:tav tm="100000">
                                          <p:val>
                                            <p:strVal val="#ppt_x"/>
                                          </p:val>
                                        </p:tav>
                                      </p:tavLst>
                                    </p:anim>
                                    <p:anim calcmode="lin" valueType="num">
                                      <p:cBhvr additive="base">
                                        <p:cTn id="26" dur="500" fill="hold"/>
                                        <p:tgtEl>
                                          <p:spTgt spid="478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78222"/>
                                        </p:tgtEl>
                                        <p:attrNameLst>
                                          <p:attrName>style.visibility</p:attrName>
                                        </p:attrNameLst>
                                      </p:cBhvr>
                                      <p:to>
                                        <p:strVal val="visible"/>
                                      </p:to>
                                    </p:set>
                                    <p:animEffect transition="in" filter="wipe(left)">
                                      <p:cBhvr>
                                        <p:cTn id="31" dur="500"/>
                                        <p:tgtEl>
                                          <p:spTgt spid="478222"/>
                                        </p:tgtEl>
                                      </p:cBhvr>
                                    </p:animEffect>
                                  </p:childTnLst>
                                  <p:subTnLst>
                                    <p:audio>
                                      <p:cMediaNode>
                                        <p:cTn display="0" masterRel="sameClick">
                                          <p:stCondLst>
                                            <p:cond evt="begin" delay="0">
                                              <p:tn val="29"/>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3" grpId="0" build="p" autoUpdateAnimBg="0"/>
      <p:bldP spid="478221" grpId="0" animBg="1"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09600" y="685800"/>
            <a:ext cx="8418513" cy="762000"/>
          </a:xfrm>
        </p:spPr>
        <p:txBody>
          <a:bodyPr/>
          <a:lstStyle/>
          <a:p>
            <a:r>
              <a:rPr lang="en-US"/>
              <a:t>Chromosomes related to phenotype </a:t>
            </a:r>
          </a:p>
        </p:txBody>
      </p:sp>
      <p:sp>
        <p:nvSpPr>
          <p:cNvPr id="373763" name="Rectangle 3" descr="Rectangle: Click to edit Master text styles&#10;Second level&#10;Third level&#10;Fourth level&#10;Fifth level"/>
          <p:cNvSpPr>
            <a:spLocks noGrp="1" noChangeArrowheads="1"/>
          </p:cNvSpPr>
          <p:nvPr>
            <p:ph type="body" idx="1"/>
          </p:nvPr>
        </p:nvSpPr>
        <p:spPr>
          <a:xfrm>
            <a:off x="685800" y="1355725"/>
            <a:ext cx="5807075" cy="3576638"/>
          </a:xfrm>
        </p:spPr>
        <p:txBody>
          <a:bodyPr/>
          <a:lstStyle/>
          <a:p>
            <a:r>
              <a:rPr lang="en-US"/>
              <a:t>T.H. Morgan  </a:t>
            </a:r>
          </a:p>
          <a:p>
            <a:pPr lvl="1"/>
            <a:r>
              <a:rPr lang="en-US"/>
              <a:t>working with </a:t>
            </a:r>
            <a:r>
              <a:rPr lang="en-US" i="1"/>
              <a:t>Drosophila</a:t>
            </a:r>
            <a:r>
              <a:rPr lang="en-US"/>
              <a:t> </a:t>
            </a:r>
          </a:p>
          <a:p>
            <a:pPr lvl="2"/>
            <a:r>
              <a:rPr lang="en-US"/>
              <a:t>fruit flies</a:t>
            </a:r>
          </a:p>
          <a:p>
            <a:pPr lvl="1"/>
            <a:r>
              <a:rPr lang="en-US"/>
              <a:t>associated phenotype with specific chromosome</a:t>
            </a:r>
          </a:p>
          <a:p>
            <a:pPr lvl="2"/>
            <a:r>
              <a:rPr lang="en-US"/>
              <a:t>white-eyed male had specific X chromosome </a:t>
            </a:r>
          </a:p>
        </p:txBody>
      </p:sp>
      <p:sp>
        <p:nvSpPr>
          <p:cNvPr id="373765" name="Rectangle 5"/>
          <p:cNvSpPr>
            <a:spLocks noChangeArrowheads="1"/>
          </p:cNvSpPr>
          <p:nvPr/>
        </p:nvSpPr>
        <p:spPr bwMode="auto">
          <a:xfrm>
            <a:off x="6604000" y="309563"/>
            <a:ext cx="2465388"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3400" b="1">
                <a:solidFill>
                  <a:srgbClr val="0F116A"/>
                </a:solidFill>
              </a:rPr>
              <a:t>1908 </a:t>
            </a:r>
            <a:r>
              <a:rPr lang="en-US" sz="3400" b="1">
                <a:solidFill>
                  <a:srgbClr val="000005"/>
                </a:solidFill>
              </a:rPr>
              <a:t>| </a:t>
            </a:r>
            <a:r>
              <a:rPr lang="en-US" sz="3400" b="1">
                <a:solidFill>
                  <a:srgbClr val="CC0000"/>
                </a:solidFill>
              </a:rPr>
              <a:t>1933</a:t>
            </a:r>
            <a:endParaRPr lang="en-US" sz="3000" b="1">
              <a:solidFill>
                <a:srgbClr val="0F116A"/>
              </a:solidFill>
            </a:endParaRPr>
          </a:p>
        </p:txBody>
      </p:sp>
      <p:pic>
        <p:nvPicPr>
          <p:cNvPr id="373767" name="Picture 7" descr="morga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50088" y="1738313"/>
            <a:ext cx="1851025" cy="20923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73779" name="Picture 19"/>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03463" y="5065713"/>
            <a:ext cx="2851150" cy="1736725"/>
          </a:xfrm>
          <a:prstGeom prst="rect">
            <a:avLst/>
          </a:prstGeom>
          <a:noFill/>
          <a:ln w="9525">
            <a:solidFill>
              <a:srgbClr val="000000"/>
            </a:solidFill>
            <a:miter lim="800000"/>
            <a:headEnd/>
            <a:tailEnd/>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Lst>
        </p:spPr>
      </p:pic>
      <p:pic>
        <p:nvPicPr>
          <p:cNvPr id="373781" name="Picture 21" descr="15-02-EyeColo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391" b="4454"/>
          <a:stretch>
            <a:fillRect/>
          </a:stretch>
        </p:blipFill>
        <p:spPr bwMode="auto">
          <a:xfrm>
            <a:off x="5751513" y="5024438"/>
            <a:ext cx="3254375" cy="1768475"/>
          </a:xfrm>
          <a:prstGeom prst="rect">
            <a:avLst/>
          </a:prstGeom>
          <a:noFill/>
          <a:ln>
            <a:noFill/>
          </a:ln>
          <a:effectLst>
            <a:outerShdw dist="35921" dir="2700000" algn="ctr" rotWithShape="0">
              <a:srgbClr val="201A17"/>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1" end="1"/>
                                            </p:txEl>
                                          </p:spTgt>
                                        </p:tgtEl>
                                        <p:attrNameLst>
                                          <p:attrName>style.visibility</p:attrName>
                                        </p:attrNameLst>
                                      </p:cBhvr>
                                      <p:to>
                                        <p:strVal val="visible"/>
                                      </p:to>
                                    </p:set>
                                    <p:anim calcmode="lin" valueType="num">
                                      <p:cBhvr additive="base">
                                        <p:cTn id="7"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2" end="2"/>
                                            </p:txEl>
                                          </p:spTgt>
                                        </p:tgtEl>
                                        <p:attrNameLst>
                                          <p:attrName>style.visibility</p:attrName>
                                        </p:attrNameLst>
                                      </p:cBhvr>
                                      <p:to>
                                        <p:strVal val="visible"/>
                                      </p:to>
                                    </p:set>
                                    <p:anim calcmode="lin" valueType="num">
                                      <p:cBhvr additive="base">
                                        <p:cTn id="13"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3763">
                                            <p:txEl>
                                              <p:pRg st="3" end="3"/>
                                            </p:txEl>
                                          </p:spTgt>
                                        </p:tgtEl>
                                        <p:attrNameLst>
                                          <p:attrName>style.visibility</p:attrName>
                                        </p:attrNameLst>
                                      </p:cBhvr>
                                      <p:to>
                                        <p:strVal val="visible"/>
                                      </p:to>
                                    </p:set>
                                    <p:anim calcmode="lin" valueType="num">
                                      <p:cBhvr additive="base">
                                        <p:cTn id="19"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3763">
                                            <p:txEl>
                                              <p:pRg st="4" end="4"/>
                                            </p:txEl>
                                          </p:spTgt>
                                        </p:tgtEl>
                                        <p:attrNameLst>
                                          <p:attrName>style.visibility</p:attrName>
                                        </p:attrNameLst>
                                      </p:cBhvr>
                                      <p:to>
                                        <p:strVal val="visible"/>
                                      </p:to>
                                    </p:set>
                                    <p:anim calcmode="lin" valueType="num">
                                      <p:cBhvr additive="base">
                                        <p:cTn id="25"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97666" name="Picture 2" descr="f5-11_nucleosomes_c"/>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51" r="6750"/>
          <a:stretch>
            <a:fillRect/>
          </a:stretch>
        </p:blipFill>
        <p:spPr bwMode="auto">
          <a:xfrm>
            <a:off x="5334000" y="3821113"/>
            <a:ext cx="3810000" cy="299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97667" name="Rectangle 3"/>
          <p:cNvSpPr>
            <a:spLocks noGrp="1" noChangeArrowheads="1"/>
          </p:cNvSpPr>
          <p:nvPr>
            <p:ph type="title"/>
          </p:nvPr>
        </p:nvSpPr>
        <p:spPr/>
        <p:txBody>
          <a:bodyPr/>
          <a:lstStyle/>
          <a:p>
            <a:r>
              <a:rPr lang="en-US"/>
              <a:t>Genes are on chromosomes </a:t>
            </a:r>
          </a:p>
        </p:txBody>
      </p:sp>
      <p:sp>
        <p:nvSpPr>
          <p:cNvPr id="497668" name="Rectangle 4" descr="Rectangle: Click to edit Master text styles&#10;Second level&#10;Third level&#10;Fourth level&#10;Fifth level"/>
          <p:cNvSpPr>
            <a:spLocks noGrp="1" noChangeArrowheads="1"/>
          </p:cNvSpPr>
          <p:nvPr>
            <p:ph type="body" idx="1"/>
          </p:nvPr>
        </p:nvSpPr>
        <p:spPr>
          <a:xfrm>
            <a:off x="685800" y="1355725"/>
            <a:ext cx="5807075" cy="4953000"/>
          </a:xfrm>
        </p:spPr>
        <p:txBody>
          <a:bodyPr/>
          <a:lstStyle/>
          <a:p>
            <a:r>
              <a:rPr lang="en-US"/>
              <a:t>Morgan’s conclusions</a:t>
            </a:r>
          </a:p>
          <a:p>
            <a:pPr lvl="1"/>
            <a:r>
              <a:rPr lang="en-US" u="sng">
                <a:solidFill>
                  <a:srgbClr val="CC0000"/>
                </a:solidFill>
              </a:rPr>
              <a:t>genes are on chromosomes</a:t>
            </a:r>
            <a:endParaRPr lang="en-US"/>
          </a:p>
          <a:p>
            <a:pPr lvl="1"/>
            <a:r>
              <a:rPr lang="en-US"/>
              <a:t>but is it the </a:t>
            </a:r>
            <a:r>
              <a:rPr lang="en-US" u="sng">
                <a:solidFill>
                  <a:schemeClr val="tx2"/>
                </a:solidFill>
              </a:rPr>
              <a:t>protein</a:t>
            </a:r>
            <a:r>
              <a:rPr lang="en-US"/>
              <a:t> or the </a:t>
            </a:r>
            <a:r>
              <a:rPr lang="en-US" u="sng">
                <a:solidFill>
                  <a:schemeClr val="tx2"/>
                </a:solidFill>
              </a:rPr>
              <a:t>DNA</a:t>
            </a:r>
            <a:r>
              <a:rPr lang="en-US"/>
              <a:t> of the chromosomes that are the genes?</a:t>
            </a:r>
          </a:p>
          <a:p>
            <a:pPr lvl="2"/>
            <a:r>
              <a:rPr lang="en-US"/>
              <a:t>initially </a:t>
            </a:r>
            <a:r>
              <a:rPr lang="en-US" u="sng">
                <a:solidFill>
                  <a:schemeClr val="tx2"/>
                </a:solidFill>
              </a:rPr>
              <a:t>proteins</a:t>
            </a:r>
            <a:r>
              <a:rPr lang="en-US"/>
              <a:t> were thought to be genetic material… </a:t>
            </a:r>
            <a:br>
              <a:rPr lang="en-US"/>
            </a:br>
            <a:r>
              <a:rPr lang="en-US">
                <a:solidFill>
                  <a:srgbClr val="CC0000"/>
                </a:solidFill>
              </a:rPr>
              <a:t>Why?</a:t>
            </a:r>
            <a:endParaRPr lang="en-US"/>
          </a:p>
        </p:txBody>
      </p:sp>
      <p:sp>
        <p:nvSpPr>
          <p:cNvPr id="497669" name="Rectangle 5"/>
          <p:cNvSpPr>
            <a:spLocks noChangeArrowheads="1"/>
          </p:cNvSpPr>
          <p:nvPr/>
        </p:nvSpPr>
        <p:spPr bwMode="auto">
          <a:xfrm>
            <a:off x="6604000" y="381000"/>
            <a:ext cx="2465388"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pPr algn="r"/>
            <a:r>
              <a:rPr lang="en-US" sz="3400" b="1">
                <a:solidFill>
                  <a:srgbClr val="0F116A"/>
                </a:solidFill>
              </a:rPr>
              <a:t>1908 </a:t>
            </a:r>
            <a:r>
              <a:rPr lang="en-US" sz="3400" b="1">
                <a:solidFill>
                  <a:srgbClr val="000005"/>
                </a:solidFill>
              </a:rPr>
              <a:t>| </a:t>
            </a:r>
            <a:r>
              <a:rPr lang="en-US" sz="3400" b="1">
                <a:solidFill>
                  <a:srgbClr val="CC0000"/>
                </a:solidFill>
              </a:rPr>
              <a:t>1933</a:t>
            </a:r>
            <a:endParaRPr lang="en-US" sz="3000" b="1">
              <a:solidFill>
                <a:srgbClr val="0F116A"/>
              </a:solidFill>
            </a:endParaRPr>
          </a:p>
        </p:txBody>
      </p:sp>
      <p:pic>
        <p:nvPicPr>
          <p:cNvPr id="497670" name="Picture 6" descr="morgan"/>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10400" y="1371600"/>
            <a:ext cx="1851025" cy="20923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97671" name="Picture 7" descr="penguinL"/>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31750" y="5559425"/>
            <a:ext cx="1274763"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97672" name="AutoShape 8"/>
          <p:cNvSpPr>
            <a:spLocks noChangeArrowheads="1"/>
          </p:cNvSpPr>
          <p:nvPr/>
        </p:nvSpPr>
        <p:spPr bwMode="auto">
          <a:xfrm flipH="1">
            <a:off x="2205038" y="5043488"/>
            <a:ext cx="2687637" cy="938212"/>
          </a:xfrm>
          <a:prstGeom prst="wedgeEllipseCallout">
            <a:avLst>
              <a:gd name="adj1" fmla="val 90519"/>
              <a:gd name="adj2" fmla="val 31894"/>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84" charset="0"/>
                <a:ea typeface="ＭＳ Ｐゴシック" pitchFamily="1" charset="-128"/>
              </a:rPr>
              <a:t>What</a:t>
            </a:r>
            <a:r>
              <a:rPr lang="en-US" sz="1800" b="1">
                <a:solidFill>
                  <a:srgbClr val="0F116A"/>
                </a:solidFill>
                <a:latin typeface="Arial"/>
                <a:ea typeface="ＭＳ Ｐゴシック" pitchFamily="1" charset="-128"/>
              </a:rPr>
              <a:t>’</a:t>
            </a:r>
            <a:r>
              <a:rPr lang="en-US" sz="1800" b="1">
                <a:solidFill>
                  <a:srgbClr val="0F116A"/>
                </a:solidFill>
                <a:latin typeface="Comic Sans MS" pitchFamily="84" charset="0"/>
                <a:ea typeface="ＭＳ Ｐゴシック" pitchFamily="1" charset="-128"/>
              </a:rPr>
              <a:t>s so impressive</a:t>
            </a:r>
            <a:br>
              <a:rPr lang="en-US" sz="1800" b="1">
                <a:solidFill>
                  <a:srgbClr val="0F116A"/>
                </a:solidFill>
                <a:latin typeface="Comic Sans MS" pitchFamily="84" charset="0"/>
                <a:ea typeface="ＭＳ Ｐゴシック" pitchFamily="1" charset="-128"/>
              </a:rPr>
            </a:br>
            <a:r>
              <a:rPr lang="en-US" sz="1800" b="1">
                <a:solidFill>
                  <a:srgbClr val="0F116A"/>
                </a:solidFill>
                <a:latin typeface="Comic Sans MS" pitchFamily="84" charset="0"/>
                <a:ea typeface="ＭＳ Ｐゴシック" pitchFamily="1" charset="-128"/>
              </a:rPr>
              <a:t>about proteins?!</a:t>
            </a:r>
            <a:endParaRPr lang="en-US" sz="1600" b="1">
              <a:solidFill>
                <a:srgbClr val="0F116A"/>
              </a:solidFill>
              <a:latin typeface="Comic Sans MS" pitchFamily="84" charset="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7668">
                                            <p:txEl>
                                              <p:pRg st="0" end="0"/>
                                            </p:txEl>
                                          </p:spTgt>
                                        </p:tgtEl>
                                        <p:attrNameLst>
                                          <p:attrName>style.visibility</p:attrName>
                                        </p:attrNameLst>
                                      </p:cBhvr>
                                      <p:to>
                                        <p:strVal val="visible"/>
                                      </p:to>
                                    </p:set>
                                    <p:anim calcmode="lin" valueType="num">
                                      <p:cBhvr additive="base">
                                        <p:cTn id="7" dur="500" fill="hold"/>
                                        <p:tgtEl>
                                          <p:spTgt spid="497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7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7668">
                                            <p:txEl>
                                              <p:pRg st="1" end="1"/>
                                            </p:txEl>
                                          </p:spTgt>
                                        </p:tgtEl>
                                        <p:attrNameLst>
                                          <p:attrName>style.visibility</p:attrName>
                                        </p:attrNameLst>
                                      </p:cBhvr>
                                      <p:to>
                                        <p:strVal val="visible"/>
                                      </p:to>
                                    </p:set>
                                    <p:anim calcmode="lin" valueType="num">
                                      <p:cBhvr additive="base">
                                        <p:cTn id="13" dur="500" fill="hold"/>
                                        <p:tgtEl>
                                          <p:spTgt spid="497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7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7668">
                                            <p:txEl>
                                              <p:pRg st="2" end="2"/>
                                            </p:txEl>
                                          </p:spTgt>
                                        </p:tgtEl>
                                        <p:attrNameLst>
                                          <p:attrName>style.visibility</p:attrName>
                                        </p:attrNameLst>
                                      </p:cBhvr>
                                      <p:to>
                                        <p:strVal val="visible"/>
                                      </p:to>
                                    </p:set>
                                    <p:anim calcmode="lin" valueType="num">
                                      <p:cBhvr additive="base">
                                        <p:cTn id="19" dur="500" fill="hold"/>
                                        <p:tgtEl>
                                          <p:spTgt spid="4976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76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7668">
                                            <p:txEl>
                                              <p:pRg st="3" end="3"/>
                                            </p:txEl>
                                          </p:spTgt>
                                        </p:tgtEl>
                                        <p:attrNameLst>
                                          <p:attrName>style.visibility</p:attrName>
                                        </p:attrNameLst>
                                      </p:cBhvr>
                                      <p:to>
                                        <p:strVal val="visible"/>
                                      </p:to>
                                    </p:set>
                                    <p:anim calcmode="lin" valueType="num">
                                      <p:cBhvr additive="base">
                                        <p:cTn id="25" dur="500" fill="hold"/>
                                        <p:tgtEl>
                                          <p:spTgt spid="4976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7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97671"/>
                                        </p:tgtEl>
                                        <p:attrNameLst>
                                          <p:attrName>style.visibility</p:attrName>
                                        </p:attrNameLst>
                                      </p:cBhvr>
                                      <p:to>
                                        <p:strVal val="visible"/>
                                      </p:to>
                                    </p:set>
                                    <p:animEffect transition="in" filter="wipe(left)">
                                      <p:cBhvr>
                                        <p:cTn id="31" dur="500"/>
                                        <p:tgtEl>
                                          <p:spTgt spid="497671"/>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97672"/>
                                        </p:tgtEl>
                                        <p:attrNameLst>
                                          <p:attrName>style.visibility</p:attrName>
                                        </p:attrNameLst>
                                      </p:cBhvr>
                                      <p:to>
                                        <p:strVal val="visible"/>
                                      </p:to>
                                    </p:set>
                                    <p:animEffect transition="in" filter="wipe(left)">
                                      <p:cBhvr>
                                        <p:cTn id="35" dur="500"/>
                                        <p:tgtEl>
                                          <p:spTgt spid="497672"/>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build="p" autoUpdateAnimBg="0"/>
      <p:bldP spid="497672" grpId="0" animBg="1"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t>The “Transforming Principle” </a:t>
            </a:r>
          </a:p>
        </p:txBody>
      </p:sp>
      <p:sp>
        <p:nvSpPr>
          <p:cNvPr id="375812" name="Rectangle 4"/>
          <p:cNvSpPr>
            <a:spLocks noChangeArrowheads="1"/>
          </p:cNvSpPr>
          <p:nvPr/>
        </p:nvSpPr>
        <p:spPr bwMode="auto">
          <a:xfrm>
            <a:off x="7923213" y="381000"/>
            <a:ext cx="11445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400" b="1">
                <a:solidFill>
                  <a:srgbClr val="0F116A"/>
                </a:solidFill>
              </a:rPr>
              <a:t>1928</a:t>
            </a:r>
            <a:endParaRPr lang="en-US" sz="3000" b="1">
              <a:solidFill>
                <a:srgbClr val="0F116A"/>
              </a:solidFill>
            </a:endParaRPr>
          </a:p>
        </p:txBody>
      </p:sp>
      <p:pic>
        <p:nvPicPr>
          <p:cNvPr id="375813" name="Picture 5" descr="14_04a"/>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750" t="2251" r="32625" b="12000"/>
          <a:stretch>
            <a:fillRect/>
          </a:stretch>
        </p:blipFill>
        <p:spPr bwMode="auto">
          <a:xfrm>
            <a:off x="6592888" y="2976563"/>
            <a:ext cx="2551112" cy="38465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75811" name="Rectangle 3" descr="Rectangle: Click to edit Master text styles&#10;Second level&#10;Third level&#10;Fourth level&#10;Fifth level"/>
          <p:cNvSpPr>
            <a:spLocks noGrp="1" noChangeArrowheads="1"/>
          </p:cNvSpPr>
          <p:nvPr>
            <p:ph type="body" idx="1"/>
          </p:nvPr>
        </p:nvSpPr>
        <p:spPr>
          <a:xfrm>
            <a:off x="655638" y="1371600"/>
            <a:ext cx="6545262" cy="5326063"/>
          </a:xfrm>
        </p:spPr>
        <p:txBody>
          <a:bodyPr/>
          <a:lstStyle/>
          <a:p>
            <a:r>
              <a:rPr lang="en-US"/>
              <a:t>Frederick Griffith</a:t>
            </a:r>
            <a:r>
              <a:rPr lang="en-US" sz="2600"/>
              <a:t>  </a:t>
            </a:r>
          </a:p>
          <a:p>
            <a:pPr lvl="1"/>
            <a:r>
              <a:rPr lang="en-US" sz="2600" i="1"/>
              <a:t>Streptococcus</a:t>
            </a:r>
            <a:r>
              <a:rPr lang="en-US" sz="2600"/>
              <a:t> pneumonia bacteria</a:t>
            </a:r>
            <a:endParaRPr lang="en-US" sz="2400"/>
          </a:p>
          <a:p>
            <a:pPr lvl="2"/>
            <a:r>
              <a:rPr lang="en-US" sz="2000"/>
              <a:t>was working to find cure for pneumonia</a:t>
            </a:r>
          </a:p>
          <a:p>
            <a:pPr lvl="1"/>
            <a:r>
              <a:rPr lang="en-US" sz="2600" u="sng">
                <a:solidFill>
                  <a:srgbClr val="CC0000"/>
                </a:solidFill>
              </a:rPr>
              <a:t>harmless live</a:t>
            </a:r>
            <a:r>
              <a:rPr lang="en-US" sz="2600"/>
              <a:t> bacteria (“rough”) mixed with </a:t>
            </a:r>
            <a:r>
              <a:rPr lang="en-US" sz="2600" u="sng">
                <a:solidFill>
                  <a:srgbClr val="CC0000"/>
                </a:solidFill>
              </a:rPr>
              <a:t>heat-killed pathogenic</a:t>
            </a:r>
            <a:r>
              <a:rPr lang="en-US" sz="2600"/>
              <a:t> bacteria (“smooth”) causes fatal disease in mice</a:t>
            </a:r>
            <a:endParaRPr lang="en-US" sz="2400"/>
          </a:p>
          <a:p>
            <a:pPr lvl="1"/>
            <a:r>
              <a:rPr lang="en-US" sz="2600"/>
              <a:t>a substance passed from dead bacteria to live bacteria to change their phenotype</a:t>
            </a:r>
            <a:endParaRPr lang="en-US" sz="2400"/>
          </a:p>
          <a:p>
            <a:pPr lvl="2"/>
            <a:r>
              <a:rPr lang="en-US" sz="2000"/>
              <a:t> </a:t>
            </a:r>
            <a:r>
              <a:rPr lang="en-US"/>
              <a:t>“</a:t>
            </a:r>
            <a:r>
              <a:rPr lang="en-US" u="sng">
                <a:solidFill>
                  <a:srgbClr val="CC0000"/>
                </a:solidFill>
              </a:rPr>
              <a:t>Transforming Principle</a:t>
            </a:r>
            <a:r>
              <a:rPr lang="en-US"/>
              <a:t>”</a:t>
            </a:r>
            <a:endParaRPr lang="en-US" sz="2000"/>
          </a:p>
        </p:txBody>
      </p:sp>
      <p:pic>
        <p:nvPicPr>
          <p:cNvPr id="375814" name="Picture 6" descr="ccaabn"/>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024"/>
          <a:stretch>
            <a:fillRect/>
          </a:stretch>
        </p:blipFill>
        <p:spPr bwMode="auto">
          <a:xfrm>
            <a:off x="7239000" y="938213"/>
            <a:ext cx="1800225" cy="2563812"/>
          </a:xfrm>
          <a:prstGeom prst="rect">
            <a:avLst/>
          </a:prstGeom>
          <a:noFill/>
          <a:ln w="952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1">
                                            <p:txEl>
                                              <p:pRg st="1" end="1"/>
                                            </p:txEl>
                                          </p:spTgt>
                                        </p:tgtEl>
                                        <p:attrNameLst>
                                          <p:attrName>style.visibility</p:attrName>
                                        </p:attrNameLst>
                                      </p:cBhvr>
                                      <p:to>
                                        <p:strVal val="visible"/>
                                      </p:to>
                                    </p:set>
                                    <p:anim calcmode="lin" valueType="num">
                                      <p:cBhvr additive="base">
                                        <p:cTn id="7" dur="500" fill="hold"/>
                                        <p:tgtEl>
                                          <p:spTgt spid="3758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anim calcmode="lin" valueType="num">
                                      <p:cBhvr additive="base">
                                        <p:cTn id="13" dur="500" fill="hold"/>
                                        <p:tgtEl>
                                          <p:spTgt spid="3758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5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5811">
                                            <p:txEl>
                                              <p:pRg st="3" end="3"/>
                                            </p:txEl>
                                          </p:spTgt>
                                        </p:tgtEl>
                                        <p:attrNameLst>
                                          <p:attrName>style.visibility</p:attrName>
                                        </p:attrNameLst>
                                      </p:cBhvr>
                                      <p:to>
                                        <p:strVal val="visible"/>
                                      </p:to>
                                    </p:set>
                                    <p:anim calcmode="lin" valueType="num">
                                      <p:cBhvr additive="base">
                                        <p:cTn id="19" dur="500" fill="hold"/>
                                        <p:tgtEl>
                                          <p:spTgt spid="3758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58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5811">
                                            <p:txEl>
                                              <p:pRg st="4" end="4"/>
                                            </p:txEl>
                                          </p:spTgt>
                                        </p:tgtEl>
                                        <p:attrNameLst>
                                          <p:attrName>style.visibility</p:attrName>
                                        </p:attrNameLst>
                                      </p:cBhvr>
                                      <p:to>
                                        <p:strVal val="visible"/>
                                      </p:to>
                                    </p:set>
                                    <p:anim calcmode="lin" valueType="num">
                                      <p:cBhvr additive="base">
                                        <p:cTn id="25" dur="500" fill="hold"/>
                                        <p:tgtEl>
                                          <p:spTgt spid="3758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58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75811">
                                            <p:txEl>
                                              <p:pRg st="5" end="5"/>
                                            </p:txEl>
                                          </p:spTgt>
                                        </p:tgtEl>
                                        <p:attrNameLst>
                                          <p:attrName>style.visibility</p:attrName>
                                        </p:attrNameLst>
                                      </p:cBhvr>
                                      <p:to>
                                        <p:strVal val="visible"/>
                                      </p:to>
                                    </p:set>
                                    <p:anim calcmode="lin" valueType="num">
                                      <p:cBhvr additive="base">
                                        <p:cTn id="29" dur="500" fill="hold"/>
                                        <p:tgtEl>
                                          <p:spTgt spid="37581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58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7874" name="Picture 18" descr="14_04d"/>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749" t="14999" r="32625" b="7500"/>
          <a:stretch>
            <a:fillRect/>
          </a:stretch>
        </p:blipFill>
        <p:spPr bwMode="auto">
          <a:xfrm>
            <a:off x="6718300" y="1905000"/>
            <a:ext cx="2425700" cy="4191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77864" name="Picture 8" descr="14_04a"/>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750" t="2251" r="27000"/>
          <a:stretch>
            <a:fillRect/>
          </a:stretch>
        </p:blipFill>
        <p:spPr bwMode="auto">
          <a:xfrm>
            <a:off x="0" y="1560513"/>
            <a:ext cx="2886075" cy="4383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77870" name="Picture 14" descr="14_04c"/>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749" t="7500" r="31500"/>
          <a:stretch>
            <a:fillRect/>
          </a:stretch>
        </p:blipFill>
        <p:spPr bwMode="auto">
          <a:xfrm>
            <a:off x="4495800" y="1676400"/>
            <a:ext cx="2257425" cy="45069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77866" name="Picture 10" descr="14_04b"/>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749" t="7500" r="31500"/>
          <a:stretch>
            <a:fillRect/>
          </a:stretch>
        </p:blipFill>
        <p:spPr bwMode="auto">
          <a:xfrm>
            <a:off x="2314575" y="1665288"/>
            <a:ext cx="2257425" cy="45069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77862" name="Rectangle 6"/>
          <p:cNvSpPr>
            <a:spLocks noChangeArrowheads="1"/>
          </p:cNvSpPr>
          <p:nvPr/>
        </p:nvSpPr>
        <p:spPr bwMode="auto">
          <a:xfrm>
            <a:off x="0" y="6324600"/>
            <a:ext cx="9144000" cy="53340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endParaRPr lang="en-US"/>
          </a:p>
        </p:txBody>
      </p:sp>
      <p:sp>
        <p:nvSpPr>
          <p:cNvPr id="377858" name="Rectangle 2"/>
          <p:cNvSpPr>
            <a:spLocks noGrp="1" noChangeArrowheads="1"/>
          </p:cNvSpPr>
          <p:nvPr>
            <p:ph type="title"/>
          </p:nvPr>
        </p:nvSpPr>
        <p:spPr/>
        <p:txBody>
          <a:bodyPr/>
          <a:lstStyle/>
          <a:p>
            <a:r>
              <a:rPr lang="en-US"/>
              <a:t>The “Transforming Principle”</a:t>
            </a:r>
          </a:p>
        </p:txBody>
      </p:sp>
      <p:sp>
        <p:nvSpPr>
          <p:cNvPr id="377860" name="Rectangle 4"/>
          <p:cNvSpPr>
            <a:spLocks noChangeArrowheads="1"/>
          </p:cNvSpPr>
          <p:nvPr/>
        </p:nvSpPr>
        <p:spPr bwMode="auto">
          <a:xfrm>
            <a:off x="381000" y="5575300"/>
            <a:ext cx="8458200" cy="1282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bg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nchor="ctr">
            <a:spAutoFit/>
          </a:bodyPr>
          <a:lstStyle/>
          <a:p>
            <a:pPr algn="l"/>
            <a:r>
              <a:rPr lang="en-US" sz="2600" b="1" u="sng">
                <a:solidFill>
                  <a:srgbClr val="CC0000"/>
                </a:solidFill>
              </a:rPr>
              <a:t>Transformation</a:t>
            </a:r>
            <a:r>
              <a:rPr lang="en-US" sz="2600" b="1">
                <a:solidFill>
                  <a:srgbClr val="CC0000"/>
                </a:solidFill>
              </a:rPr>
              <a:t> </a:t>
            </a:r>
            <a:r>
              <a:rPr lang="en-US" sz="2600" b="1"/>
              <a:t>=</a:t>
            </a:r>
            <a:r>
              <a:rPr lang="en-US" sz="2600" b="1">
                <a:solidFill>
                  <a:srgbClr val="CC0000"/>
                </a:solidFill>
              </a:rPr>
              <a:t> </a:t>
            </a:r>
            <a:r>
              <a:rPr lang="en-US" sz="2600" b="1"/>
              <a:t>change in phenotype</a:t>
            </a:r>
            <a:endParaRPr lang="en-US" sz="2600" b="1">
              <a:solidFill>
                <a:srgbClr val="0F116A"/>
              </a:solidFill>
            </a:endParaRPr>
          </a:p>
          <a:p>
            <a:pPr algn="l"/>
            <a:r>
              <a:rPr lang="en-US" sz="2600" b="1">
                <a:solidFill>
                  <a:srgbClr val="0F116A"/>
                </a:solidFill>
              </a:rPr>
              <a:t>something in heat-killed bacteria could still transmit disease-causing properties</a:t>
            </a:r>
          </a:p>
        </p:txBody>
      </p:sp>
      <p:sp>
        <p:nvSpPr>
          <p:cNvPr id="377865" name="Rectangle 9"/>
          <p:cNvSpPr>
            <a:spLocks noChangeArrowheads="1"/>
          </p:cNvSpPr>
          <p:nvPr/>
        </p:nvSpPr>
        <p:spPr bwMode="auto">
          <a:xfrm>
            <a:off x="63500" y="1531938"/>
            <a:ext cx="1933575" cy="558800"/>
          </a:xfrm>
          <a:prstGeom prst="rect">
            <a:avLst/>
          </a:prstGeom>
          <a:solidFill>
            <a:srgbClr val="FFEA18"/>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45720" rIns="45720">
            <a:spAutoFit/>
          </a:bodyPr>
          <a:lstStyle/>
          <a:p>
            <a:pPr algn="l" eaLnBrk="1" hangingPunct="1">
              <a:lnSpc>
                <a:spcPct val="85000"/>
              </a:lnSpc>
            </a:pPr>
            <a:r>
              <a:rPr lang="en-US" sz="1800" b="1">
                <a:solidFill>
                  <a:srgbClr val="000000"/>
                </a:solidFill>
              </a:rPr>
              <a:t>live </a:t>
            </a:r>
            <a:r>
              <a:rPr lang="en-US" sz="1800" b="1" u="sng">
                <a:solidFill>
                  <a:srgbClr val="CC0000"/>
                </a:solidFill>
              </a:rPr>
              <a:t>pathogenic</a:t>
            </a:r>
            <a:endParaRPr lang="en-US" sz="1800" b="1">
              <a:solidFill>
                <a:srgbClr val="000000"/>
              </a:solidFill>
            </a:endParaRPr>
          </a:p>
          <a:p>
            <a:pPr algn="l" eaLnBrk="1" hangingPunct="1">
              <a:lnSpc>
                <a:spcPct val="85000"/>
              </a:lnSpc>
            </a:pPr>
            <a:r>
              <a:rPr lang="en-US" sz="1800" b="1">
                <a:solidFill>
                  <a:srgbClr val="000000"/>
                </a:solidFill>
              </a:rPr>
              <a:t>strain of </a:t>
            </a:r>
            <a:r>
              <a:rPr lang="en-US" sz="1800" b="1" i="1">
                <a:solidFill>
                  <a:srgbClr val="000000"/>
                </a:solidFill>
              </a:rPr>
              <a:t>bacteria</a:t>
            </a:r>
            <a:endParaRPr lang="en-US" sz="2000" b="1"/>
          </a:p>
        </p:txBody>
      </p:sp>
      <p:sp>
        <p:nvSpPr>
          <p:cNvPr id="377867" name="Rectangle 11"/>
          <p:cNvSpPr>
            <a:spLocks noChangeArrowheads="1"/>
          </p:cNvSpPr>
          <p:nvPr/>
        </p:nvSpPr>
        <p:spPr bwMode="auto">
          <a:xfrm>
            <a:off x="2192338" y="1531938"/>
            <a:ext cx="2251075" cy="558800"/>
          </a:xfrm>
          <a:prstGeom prst="rect">
            <a:avLst/>
          </a:prstGeom>
          <a:solidFill>
            <a:srgbClr val="FFEA18"/>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45720" rIns="45720">
            <a:spAutoFit/>
          </a:bodyPr>
          <a:lstStyle/>
          <a:p>
            <a:pPr algn="l" eaLnBrk="1" hangingPunct="1">
              <a:lnSpc>
                <a:spcPct val="85000"/>
              </a:lnSpc>
            </a:pPr>
            <a:r>
              <a:rPr lang="en-US" sz="1800" b="1">
                <a:solidFill>
                  <a:srgbClr val="000000"/>
                </a:solidFill>
              </a:rPr>
              <a:t>live </a:t>
            </a:r>
            <a:r>
              <a:rPr lang="en-US" sz="1800" b="1" u="sng">
                <a:solidFill>
                  <a:srgbClr val="008040"/>
                </a:solidFill>
              </a:rPr>
              <a:t>non-pathogenic</a:t>
            </a:r>
            <a:endParaRPr lang="en-US" sz="1800" b="1">
              <a:solidFill>
                <a:srgbClr val="000000"/>
              </a:solidFill>
            </a:endParaRPr>
          </a:p>
          <a:p>
            <a:pPr algn="l" eaLnBrk="1" hangingPunct="1">
              <a:lnSpc>
                <a:spcPct val="85000"/>
              </a:lnSpc>
            </a:pPr>
            <a:r>
              <a:rPr lang="en-US" sz="1800" b="1">
                <a:solidFill>
                  <a:srgbClr val="000000"/>
                </a:solidFill>
              </a:rPr>
              <a:t>strain of </a:t>
            </a:r>
            <a:r>
              <a:rPr lang="en-US" sz="1800" b="1" i="1">
                <a:solidFill>
                  <a:srgbClr val="000000"/>
                </a:solidFill>
              </a:rPr>
              <a:t>bacteria</a:t>
            </a:r>
            <a:endParaRPr lang="en-US" sz="2000" b="1"/>
          </a:p>
        </p:txBody>
      </p:sp>
      <p:sp>
        <p:nvSpPr>
          <p:cNvPr id="377868" name="AutoShape 12"/>
          <p:cNvSpPr>
            <a:spLocks noChangeArrowheads="1"/>
          </p:cNvSpPr>
          <p:nvPr/>
        </p:nvSpPr>
        <p:spPr bwMode="auto">
          <a:xfrm>
            <a:off x="69850" y="4106863"/>
            <a:ext cx="1035050" cy="306387"/>
          </a:xfrm>
          <a:prstGeom prst="roundRect">
            <a:avLst>
              <a:gd name="adj" fmla="val 16667"/>
            </a:avLst>
          </a:prstGeom>
          <a:solidFill>
            <a:srgbClr val="00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45720" tIns="0" rIns="45720" bIns="0" anchor="ctr">
            <a:spAutoFit/>
          </a:bodyPr>
          <a:lstStyle/>
          <a:p>
            <a:r>
              <a:rPr lang="en-US" sz="1800" b="1">
                <a:solidFill>
                  <a:schemeClr val="bg1"/>
                </a:solidFill>
              </a:rPr>
              <a:t>mice die</a:t>
            </a:r>
            <a:endParaRPr lang="en-US" sz="1800" b="1" u="sng">
              <a:solidFill>
                <a:schemeClr val="bg1"/>
              </a:solidFill>
            </a:endParaRPr>
          </a:p>
        </p:txBody>
      </p:sp>
      <p:sp>
        <p:nvSpPr>
          <p:cNvPr id="377869" name="AutoShape 13"/>
          <p:cNvSpPr>
            <a:spLocks noChangeArrowheads="1"/>
          </p:cNvSpPr>
          <p:nvPr/>
        </p:nvSpPr>
        <p:spPr bwMode="auto">
          <a:xfrm>
            <a:off x="2346325" y="4106863"/>
            <a:ext cx="1085850" cy="306387"/>
          </a:xfrm>
          <a:prstGeom prst="roundRect">
            <a:avLst>
              <a:gd name="adj" fmla="val 16667"/>
            </a:avLst>
          </a:prstGeom>
          <a:solidFill>
            <a:srgbClr val="00804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45720" tIns="0" rIns="45720" bIns="0" anchor="ctr">
            <a:spAutoFit/>
          </a:bodyPr>
          <a:lstStyle/>
          <a:p>
            <a:r>
              <a:rPr lang="en-US" sz="1800" b="1">
                <a:solidFill>
                  <a:schemeClr val="bg1"/>
                </a:solidFill>
              </a:rPr>
              <a:t>mice live</a:t>
            </a:r>
            <a:endParaRPr lang="en-US" sz="1800" b="1" u="sng">
              <a:solidFill>
                <a:schemeClr val="bg1"/>
              </a:solidFill>
            </a:endParaRPr>
          </a:p>
        </p:txBody>
      </p:sp>
      <p:sp>
        <p:nvSpPr>
          <p:cNvPr id="377871" name="Rectangle 15"/>
          <p:cNvSpPr>
            <a:spLocks noChangeArrowheads="1"/>
          </p:cNvSpPr>
          <p:nvPr/>
        </p:nvSpPr>
        <p:spPr bwMode="auto">
          <a:xfrm>
            <a:off x="4638675" y="1531938"/>
            <a:ext cx="2251075" cy="558800"/>
          </a:xfrm>
          <a:prstGeom prst="rect">
            <a:avLst/>
          </a:prstGeom>
          <a:solidFill>
            <a:srgbClr val="FFEA18"/>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45720" rIns="45720">
            <a:spAutoFit/>
          </a:bodyPr>
          <a:lstStyle/>
          <a:p>
            <a:pPr algn="l" eaLnBrk="1" hangingPunct="1">
              <a:lnSpc>
                <a:spcPct val="85000"/>
              </a:lnSpc>
            </a:pPr>
            <a:r>
              <a:rPr lang="en-US" sz="1800" b="1">
                <a:solidFill>
                  <a:srgbClr val="000000"/>
                </a:solidFill>
              </a:rPr>
              <a:t>heat-killed </a:t>
            </a:r>
            <a:br>
              <a:rPr lang="en-US" sz="1800" b="1">
                <a:solidFill>
                  <a:srgbClr val="000000"/>
                </a:solidFill>
              </a:rPr>
            </a:br>
            <a:r>
              <a:rPr lang="en-US" sz="1800" b="1" u="sng">
                <a:solidFill>
                  <a:srgbClr val="CC0000"/>
                </a:solidFill>
              </a:rPr>
              <a:t>pathogenic</a:t>
            </a:r>
            <a:r>
              <a:rPr lang="en-US" sz="1800" b="1">
                <a:solidFill>
                  <a:srgbClr val="000000"/>
                </a:solidFill>
              </a:rPr>
              <a:t> </a:t>
            </a:r>
            <a:r>
              <a:rPr lang="en-US" sz="1800" b="1" i="1">
                <a:solidFill>
                  <a:srgbClr val="000000"/>
                </a:solidFill>
              </a:rPr>
              <a:t>bacteria</a:t>
            </a:r>
            <a:endParaRPr lang="en-US" sz="2000" b="1"/>
          </a:p>
        </p:txBody>
      </p:sp>
      <p:sp>
        <p:nvSpPr>
          <p:cNvPr id="377872" name="Rectangle 16"/>
          <p:cNvSpPr>
            <a:spLocks noChangeArrowheads="1"/>
          </p:cNvSpPr>
          <p:nvPr/>
        </p:nvSpPr>
        <p:spPr bwMode="auto">
          <a:xfrm>
            <a:off x="7086600" y="1065213"/>
            <a:ext cx="1806575" cy="1025525"/>
          </a:xfrm>
          <a:prstGeom prst="rect">
            <a:avLst/>
          </a:prstGeom>
          <a:solidFill>
            <a:srgbClr val="FFEA18"/>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45720" rIns="45720">
            <a:spAutoFit/>
          </a:bodyPr>
          <a:lstStyle/>
          <a:p>
            <a:pPr algn="l" eaLnBrk="1" hangingPunct="1">
              <a:lnSpc>
                <a:spcPct val="85000"/>
              </a:lnSpc>
            </a:pPr>
            <a:r>
              <a:rPr lang="en-US" sz="1800" b="1">
                <a:solidFill>
                  <a:srgbClr val="000000"/>
                </a:solidFill>
              </a:rPr>
              <a:t>mix heat-killed </a:t>
            </a:r>
            <a:br>
              <a:rPr lang="en-US" sz="1800" b="1">
                <a:solidFill>
                  <a:srgbClr val="000000"/>
                </a:solidFill>
              </a:rPr>
            </a:br>
            <a:r>
              <a:rPr lang="en-US" sz="1800" b="1" u="sng">
                <a:solidFill>
                  <a:srgbClr val="CC0000"/>
                </a:solidFill>
              </a:rPr>
              <a:t>pathogenic</a:t>
            </a:r>
            <a:r>
              <a:rPr lang="en-US" sz="1800" b="1">
                <a:solidFill>
                  <a:srgbClr val="000000"/>
                </a:solidFill>
              </a:rPr>
              <a:t> &amp; </a:t>
            </a:r>
            <a:br>
              <a:rPr lang="en-US" sz="1800" b="1">
                <a:solidFill>
                  <a:srgbClr val="000000"/>
                </a:solidFill>
              </a:rPr>
            </a:br>
            <a:r>
              <a:rPr lang="en-US" sz="1800" b="1" u="sng">
                <a:solidFill>
                  <a:srgbClr val="008040"/>
                </a:solidFill>
              </a:rPr>
              <a:t>non-pathogenic</a:t>
            </a:r>
            <a:endParaRPr lang="en-US" sz="1800" b="1">
              <a:solidFill>
                <a:srgbClr val="000000"/>
              </a:solidFill>
            </a:endParaRPr>
          </a:p>
          <a:p>
            <a:pPr algn="l" eaLnBrk="1" hangingPunct="1">
              <a:lnSpc>
                <a:spcPct val="85000"/>
              </a:lnSpc>
            </a:pPr>
            <a:r>
              <a:rPr lang="en-US" sz="1800" b="1" i="1">
                <a:solidFill>
                  <a:srgbClr val="000000"/>
                </a:solidFill>
              </a:rPr>
              <a:t>bacteria</a:t>
            </a:r>
          </a:p>
        </p:txBody>
      </p:sp>
      <p:sp>
        <p:nvSpPr>
          <p:cNvPr id="377873" name="AutoShape 17"/>
          <p:cNvSpPr>
            <a:spLocks noChangeArrowheads="1"/>
          </p:cNvSpPr>
          <p:nvPr/>
        </p:nvSpPr>
        <p:spPr bwMode="auto">
          <a:xfrm>
            <a:off x="4679950" y="4106863"/>
            <a:ext cx="1085850" cy="306387"/>
          </a:xfrm>
          <a:prstGeom prst="roundRect">
            <a:avLst>
              <a:gd name="adj" fmla="val 16667"/>
            </a:avLst>
          </a:prstGeom>
          <a:solidFill>
            <a:srgbClr val="00804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45720" tIns="0" rIns="45720" bIns="0" anchor="ctr">
            <a:spAutoFit/>
          </a:bodyPr>
          <a:lstStyle/>
          <a:p>
            <a:r>
              <a:rPr lang="en-US" sz="1800" b="1">
                <a:solidFill>
                  <a:schemeClr val="bg1"/>
                </a:solidFill>
              </a:rPr>
              <a:t>mice live</a:t>
            </a:r>
            <a:endParaRPr lang="en-US" sz="1800" b="1" u="sng">
              <a:solidFill>
                <a:schemeClr val="bg1"/>
              </a:solidFill>
            </a:endParaRPr>
          </a:p>
        </p:txBody>
      </p:sp>
      <p:sp>
        <p:nvSpPr>
          <p:cNvPr id="377875" name="AutoShape 19"/>
          <p:cNvSpPr>
            <a:spLocks noChangeArrowheads="1"/>
          </p:cNvSpPr>
          <p:nvPr/>
        </p:nvSpPr>
        <p:spPr bwMode="auto">
          <a:xfrm>
            <a:off x="6737350" y="4106863"/>
            <a:ext cx="1035050" cy="306387"/>
          </a:xfrm>
          <a:prstGeom prst="roundRect">
            <a:avLst>
              <a:gd name="adj" fmla="val 16667"/>
            </a:avLst>
          </a:prstGeom>
          <a:solidFill>
            <a:srgbClr val="00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45720" tIns="0" rIns="45720" bIns="0" anchor="ctr">
            <a:spAutoFit/>
          </a:bodyPr>
          <a:lstStyle/>
          <a:p>
            <a:r>
              <a:rPr lang="en-US" sz="1800" b="1">
                <a:solidFill>
                  <a:schemeClr val="bg1"/>
                </a:solidFill>
              </a:rPr>
              <a:t>mice die</a:t>
            </a:r>
            <a:endParaRPr lang="en-US" sz="1800" b="1" u="sng">
              <a:solidFill>
                <a:schemeClr val="bg1"/>
              </a:solidFill>
            </a:endParaRPr>
          </a:p>
        </p:txBody>
      </p:sp>
      <p:sp>
        <p:nvSpPr>
          <p:cNvPr id="377876" name="Rectangle 20"/>
          <p:cNvSpPr>
            <a:spLocks noChangeArrowheads="1"/>
          </p:cNvSpPr>
          <p:nvPr/>
        </p:nvSpPr>
        <p:spPr bwMode="auto">
          <a:xfrm>
            <a:off x="0" y="2022475"/>
            <a:ext cx="4127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800" b="1">
                <a:solidFill>
                  <a:srgbClr val="000000"/>
                </a:solidFill>
              </a:rPr>
              <a:t>A.</a:t>
            </a:r>
          </a:p>
        </p:txBody>
      </p:sp>
      <p:sp>
        <p:nvSpPr>
          <p:cNvPr id="377877" name="Rectangle 21"/>
          <p:cNvSpPr>
            <a:spLocks noChangeArrowheads="1"/>
          </p:cNvSpPr>
          <p:nvPr/>
        </p:nvSpPr>
        <p:spPr bwMode="auto">
          <a:xfrm>
            <a:off x="2133600" y="2022475"/>
            <a:ext cx="4127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800" b="1">
                <a:solidFill>
                  <a:srgbClr val="000000"/>
                </a:solidFill>
              </a:rPr>
              <a:t>B.</a:t>
            </a:r>
          </a:p>
        </p:txBody>
      </p:sp>
      <p:sp>
        <p:nvSpPr>
          <p:cNvPr id="377883" name="Rectangle 27"/>
          <p:cNvSpPr>
            <a:spLocks noChangeArrowheads="1"/>
          </p:cNvSpPr>
          <p:nvPr/>
        </p:nvSpPr>
        <p:spPr bwMode="auto">
          <a:xfrm>
            <a:off x="4464050" y="2071688"/>
            <a:ext cx="412750" cy="3667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800" b="1">
                <a:solidFill>
                  <a:srgbClr val="000000"/>
                </a:solidFill>
              </a:rPr>
              <a:t>C.</a:t>
            </a:r>
          </a:p>
        </p:txBody>
      </p:sp>
      <p:sp>
        <p:nvSpPr>
          <p:cNvPr id="377884" name="Rectangle 28"/>
          <p:cNvSpPr>
            <a:spLocks noChangeArrowheads="1"/>
          </p:cNvSpPr>
          <p:nvPr/>
        </p:nvSpPr>
        <p:spPr bwMode="auto">
          <a:xfrm>
            <a:off x="7740650" y="2022475"/>
            <a:ext cx="412750" cy="3667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1800" b="1">
                <a:solidFill>
                  <a:srgbClr val="0000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65"/>
                                        </p:tgtEl>
                                        <p:attrNameLst>
                                          <p:attrName>style.visibility</p:attrName>
                                        </p:attrNameLst>
                                      </p:cBhvr>
                                      <p:to>
                                        <p:strVal val="visible"/>
                                      </p:to>
                                    </p:set>
                                    <p:anim calcmode="lin" valueType="num">
                                      <p:cBhvr additive="base">
                                        <p:cTn id="7" dur="500" fill="hold"/>
                                        <p:tgtEl>
                                          <p:spTgt spid="377865"/>
                                        </p:tgtEl>
                                        <p:attrNameLst>
                                          <p:attrName>ppt_x</p:attrName>
                                        </p:attrNameLst>
                                      </p:cBhvr>
                                      <p:tavLst>
                                        <p:tav tm="0">
                                          <p:val>
                                            <p:strVal val="0-#ppt_w/2"/>
                                          </p:val>
                                        </p:tav>
                                        <p:tav tm="100000">
                                          <p:val>
                                            <p:strVal val="#ppt_x"/>
                                          </p:val>
                                        </p:tav>
                                      </p:tavLst>
                                    </p:anim>
                                    <p:anim calcmode="lin" valueType="num">
                                      <p:cBhvr additive="base">
                                        <p:cTn id="8" dur="500" fill="hold"/>
                                        <p:tgtEl>
                                          <p:spTgt spid="3778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7868"/>
                                        </p:tgtEl>
                                        <p:attrNameLst>
                                          <p:attrName>style.visibility</p:attrName>
                                        </p:attrNameLst>
                                      </p:cBhvr>
                                      <p:to>
                                        <p:strVal val="visible"/>
                                      </p:to>
                                    </p:set>
                                    <p:anim calcmode="lin" valueType="num">
                                      <p:cBhvr additive="base">
                                        <p:cTn id="13" dur="500" fill="hold"/>
                                        <p:tgtEl>
                                          <p:spTgt spid="377868"/>
                                        </p:tgtEl>
                                        <p:attrNameLst>
                                          <p:attrName>ppt_x</p:attrName>
                                        </p:attrNameLst>
                                      </p:cBhvr>
                                      <p:tavLst>
                                        <p:tav tm="0">
                                          <p:val>
                                            <p:strVal val="0-#ppt_w/2"/>
                                          </p:val>
                                        </p:tav>
                                        <p:tav tm="100000">
                                          <p:val>
                                            <p:strVal val="#ppt_x"/>
                                          </p:val>
                                        </p:tav>
                                      </p:tavLst>
                                    </p:anim>
                                    <p:anim calcmode="lin" valueType="num">
                                      <p:cBhvr additive="base">
                                        <p:cTn id="14" dur="500" fill="hold"/>
                                        <p:tgtEl>
                                          <p:spTgt spid="3778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String"/>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7867"/>
                                        </p:tgtEl>
                                        <p:attrNameLst>
                                          <p:attrName>style.visibility</p:attrName>
                                        </p:attrNameLst>
                                      </p:cBhvr>
                                      <p:to>
                                        <p:strVal val="visible"/>
                                      </p:to>
                                    </p:set>
                                    <p:anim calcmode="lin" valueType="num">
                                      <p:cBhvr additive="base">
                                        <p:cTn id="19" dur="500" fill="hold"/>
                                        <p:tgtEl>
                                          <p:spTgt spid="377867"/>
                                        </p:tgtEl>
                                        <p:attrNameLst>
                                          <p:attrName>ppt_x</p:attrName>
                                        </p:attrNameLst>
                                      </p:cBhvr>
                                      <p:tavLst>
                                        <p:tav tm="0">
                                          <p:val>
                                            <p:strVal val="0-#ppt_w/2"/>
                                          </p:val>
                                        </p:tav>
                                        <p:tav tm="100000">
                                          <p:val>
                                            <p:strVal val="#ppt_x"/>
                                          </p:val>
                                        </p:tav>
                                      </p:tavLst>
                                    </p:anim>
                                    <p:anim calcmode="lin" valueType="num">
                                      <p:cBhvr additive="base">
                                        <p:cTn id="20" dur="500" fill="hold"/>
                                        <p:tgtEl>
                                          <p:spTgt spid="3778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7869"/>
                                        </p:tgtEl>
                                        <p:attrNameLst>
                                          <p:attrName>style.visibility</p:attrName>
                                        </p:attrNameLst>
                                      </p:cBhvr>
                                      <p:to>
                                        <p:strVal val="visible"/>
                                      </p:to>
                                    </p:set>
                                    <p:anim calcmode="lin" valueType="num">
                                      <p:cBhvr additive="base">
                                        <p:cTn id="25" dur="500" fill="hold"/>
                                        <p:tgtEl>
                                          <p:spTgt spid="377869"/>
                                        </p:tgtEl>
                                        <p:attrNameLst>
                                          <p:attrName>ppt_x</p:attrName>
                                        </p:attrNameLst>
                                      </p:cBhvr>
                                      <p:tavLst>
                                        <p:tav tm="0">
                                          <p:val>
                                            <p:strVal val="0-#ppt_w/2"/>
                                          </p:val>
                                        </p:tav>
                                        <p:tav tm="100000">
                                          <p:val>
                                            <p:strVal val="#ppt_x"/>
                                          </p:val>
                                        </p:tav>
                                      </p:tavLst>
                                    </p:anim>
                                    <p:anim calcmode="lin" valueType="num">
                                      <p:cBhvr additive="base">
                                        <p:cTn id="26" dur="500" fill="hold"/>
                                        <p:tgtEl>
                                          <p:spTgt spid="3778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himes"/>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7871"/>
                                        </p:tgtEl>
                                        <p:attrNameLst>
                                          <p:attrName>style.visibility</p:attrName>
                                        </p:attrNameLst>
                                      </p:cBhvr>
                                      <p:to>
                                        <p:strVal val="visible"/>
                                      </p:to>
                                    </p:set>
                                    <p:anim calcmode="lin" valueType="num">
                                      <p:cBhvr additive="base">
                                        <p:cTn id="31" dur="500" fill="hold"/>
                                        <p:tgtEl>
                                          <p:spTgt spid="377871"/>
                                        </p:tgtEl>
                                        <p:attrNameLst>
                                          <p:attrName>ppt_x</p:attrName>
                                        </p:attrNameLst>
                                      </p:cBhvr>
                                      <p:tavLst>
                                        <p:tav tm="0">
                                          <p:val>
                                            <p:strVal val="0-#ppt_w/2"/>
                                          </p:val>
                                        </p:tav>
                                        <p:tav tm="100000">
                                          <p:val>
                                            <p:strVal val="#ppt_x"/>
                                          </p:val>
                                        </p:tav>
                                      </p:tavLst>
                                    </p:anim>
                                    <p:anim calcmode="lin" valueType="num">
                                      <p:cBhvr additive="base">
                                        <p:cTn id="32" dur="500" fill="hold"/>
                                        <p:tgtEl>
                                          <p:spTgt spid="3778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7873"/>
                                        </p:tgtEl>
                                        <p:attrNameLst>
                                          <p:attrName>style.visibility</p:attrName>
                                        </p:attrNameLst>
                                      </p:cBhvr>
                                      <p:to>
                                        <p:strVal val="visible"/>
                                      </p:to>
                                    </p:set>
                                    <p:anim calcmode="lin" valueType="num">
                                      <p:cBhvr additive="base">
                                        <p:cTn id="37" dur="500" fill="hold"/>
                                        <p:tgtEl>
                                          <p:spTgt spid="377873"/>
                                        </p:tgtEl>
                                        <p:attrNameLst>
                                          <p:attrName>ppt_x</p:attrName>
                                        </p:attrNameLst>
                                      </p:cBhvr>
                                      <p:tavLst>
                                        <p:tav tm="0">
                                          <p:val>
                                            <p:strVal val="0-#ppt_w/2"/>
                                          </p:val>
                                        </p:tav>
                                        <p:tav tm="100000">
                                          <p:val>
                                            <p:strVal val="#ppt_x"/>
                                          </p:val>
                                        </p:tav>
                                      </p:tavLst>
                                    </p:anim>
                                    <p:anim calcmode="lin" valueType="num">
                                      <p:cBhvr additive="base">
                                        <p:cTn id="38" dur="500" fill="hold"/>
                                        <p:tgtEl>
                                          <p:spTgt spid="3778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7872"/>
                                        </p:tgtEl>
                                        <p:attrNameLst>
                                          <p:attrName>style.visibility</p:attrName>
                                        </p:attrNameLst>
                                      </p:cBhvr>
                                      <p:to>
                                        <p:strVal val="visible"/>
                                      </p:to>
                                    </p:set>
                                    <p:anim calcmode="lin" valueType="num">
                                      <p:cBhvr additive="base">
                                        <p:cTn id="43" dur="500" fill="hold"/>
                                        <p:tgtEl>
                                          <p:spTgt spid="377872"/>
                                        </p:tgtEl>
                                        <p:attrNameLst>
                                          <p:attrName>ppt_x</p:attrName>
                                        </p:attrNameLst>
                                      </p:cBhvr>
                                      <p:tavLst>
                                        <p:tav tm="0">
                                          <p:val>
                                            <p:strVal val="0-#ppt_w/2"/>
                                          </p:val>
                                        </p:tav>
                                        <p:tav tm="100000">
                                          <p:val>
                                            <p:strVal val="#ppt_x"/>
                                          </p:val>
                                        </p:tav>
                                      </p:tavLst>
                                    </p:anim>
                                    <p:anim calcmode="lin" valueType="num">
                                      <p:cBhvr additive="base">
                                        <p:cTn id="44" dur="500" fill="hold"/>
                                        <p:tgtEl>
                                          <p:spTgt spid="3778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7875"/>
                                        </p:tgtEl>
                                        <p:attrNameLst>
                                          <p:attrName>style.visibility</p:attrName>
                                        </p:attrNameLst>
                                      </p:cBhvr>
                                      <p:to>
                                        <p:strVal val="visible"/>
                                      </p:to>
                                    </p:set>
                                    <p:anim calcmode="lin" valueType="num">
                                      <p:cBhvr additive="base">
                                        <p:cTn id="49" dur="500" fill="hold"/>
                                        <p:tgtEl>
                                          <p:spTgt spid="377875"/>
                                        </p:tgtEl>
                                        <p:attrNameLst>
                                          <p:attrName>ppt_x</p:attrName>
                                        </p:attrNameLst>
                                      </p:cBhvr>
                                      <p:tavLst>
                                        <p:tav tm="0">
                                          <p:val>
                                            <p:strVal val="0-#ppt_w/2"/>
                                          </p:val>
                                        </p:tav>
                                        <p:tav tm="100000">
                                          <p:val>
                                            <p:strVal val="#ppt_x"/>
                                          </p:val>
                                        </p:tav>
                                      </p:tavLst>
                                    </p:anim>
                                    <p:anim calcmode="lin" valueType="num">
                                      <p:cBhvr additive="base">
                                        <p:cTn id="50" dur="500" fill="hold"/>
                                        <p:tgtEl>
                                          <p:spTgt spid="3778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String"/>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7860">
                                            <p:txEl>
                                              <p:pRg st="0" end="0"/>
                                            </p:txEl>
                                          </p:spTgt>
                                        </p:tgtEl>
                                        <p:attrNameLst>
                                          <p:attrName>style.visibility</p:attrName>
                                        </p:attrNameLst>
                                      </p:cBhvr>
                                      <p:to>
                                        <p:strVal val="visible"/>
                                      </p:to>
                                    </p:set>
                                    <p:anim calcmode="lin" valueType="num">
                                      <p:cBhvr additive="base">
                                        <p:cTn id="55" dur="500" fill="hold"/>
                                        <p:tgtEl>
                                          <p:spTgt spid="377860">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78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7860">
                                            <p:txEl>
                                              <p:pRg st="1" end="1"/>
                                            </p:txEl>
                                          </p:spTgt>
                                        </p:tgtEl>
                                        <p:attrNameLst>
                                          <p:attrName>style.visibility</p:attrName>
                                        </p:attrNameLst>
                                      </p:cBhvr>
                                      <p:to>
                                        <p:strVal val="visible"/>
                                      </p:to>
                                    </p:set>
                                    <p:anim calcmode="lin" valueType="num">
                                      <p:cBhvr additive="base">
                                        <p:cTn id="61" dur="500" fill="hold"/>
                                        <p:tgtEl>
                                          <p:spTgt spid="377860">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78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0" grpId="0" build="p" autoUpdateAnimBg="0"/>
      <p:bldP spid="377865" grpId="0" animBg="1" autoUpdateAnimBg="0"/>
      <p:bldP spid="377867" grpId="0" animBg="1" autoUpdateAnimBg="0"/>
      <p:bldP spid="377868" grpId="0" animBg="1" autoUpdateAnimBg="0"/>
      <p:bldP spid="377869" grpId="0" animBg="1" autoUpdateAnimBg="0"/>
      <p:bldP spid="377871" grpId="0" animBg="1" autoUpdateAnimBg="0"/>
      <p:bldP spid="377872" grpId="0" animBg="1" autoUpdateAnimBg="0"/>
      <p:bldP spid="377873" grpId="0" animBg="1" autoUpdateAnimBg="0"/>
      <p:bldP spid="377875" grpId="0" animBg="1"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9916" name="Picture 12" descr="14_04d"/>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749" t="14999" r="32625" b="19501"/>
          <a:stretch>
            <a:fillRect/>
          </a:stretch>
        </p:blipFill>
        <p:spPr bwMode="auto">
          <a:xfrm>
            <a:off x="6526213" y="2979738"/>
            <a:ext cx="2617787" cy="38242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79906" name="Rectangle 2"/>
          <p:cNvSpPr>
            <a:spLocks noGrp="1" noChangeArrowheads="1"/>
          </p:cNvSpPr>
          <p:nvPr>
            <p:ph type="title"/>
          </p:nvPr>
        </p:nvSpPr>
        <p:spPr>
          <a:xfrm>
            <a:off x="609600" y="685800"/>
            <a:ext cx="8404225" cy="762000"/>
          </a:xfrm>
        </p:spPr>
        <p:txBody>
          <a:bodyPr/>
          <a:lstStyle/>
          <a:p>
            <a:r>
              <a:rPr lang="en-US"/>
              <a:t>DNA is the “Transforming Principle”</a:t>
            </a:r>
          </a:p>
        </p:txBody>
      </p:sp>
      <p:sp>
        <p:nvSpPr>
          <p:cNvPr id="379907" name="Rectangle 3" descr="Rectangle: Click to edit Master text styles&#10;Second level&#10;Third level&#10;Fourth level&#10;Fifth level"/>
          <p:cNvSpPr>
            <a:spLocks noGrp="1" noChangeArrowheads="1"/>
          </p:cNvSpPr>
          <p:nvPr>
            <p:ph type="body" idx="1"/>
          </p:nvPr>
        </p:nvSpPr>
        <p:spPr>
          <a:xfrm>
            <a:off x="601663" y="1379538"/>
            <a:ext cx="8382000" cy="3765550"/>
          </a:xfrm>
        </p:spPr>
        <p:txBody>
          <a:bodyPr/>
          <a:lstStyle/>
          <a:p>
            <a:r>
              <a:rPr lang="en-US" sz="2600"/>
              <a:t>Avery, McCarty &amp; MacLeod</a:t>
            </a:r>
          </a:p>
          <a:p>
            <a:pPr lvl="1"/>
            <a:r>
              <a:rPr lang="en-US" sz="2400"/>
              <a:t>purified both DNA &amp; proteins separately from </a:t>
            </a:r>
            <a:r>
              <a:rPr lang="en-US" sz="2400" i="1"/>
              <a:t>Streptococcus</a:t>
            </a:r>
            <a:r>
              <a:rPr lang="en-US" sz="2400"/>
              <a:t> pneumonia bacteria</a:t>
            </a:r>
          </a:p>
          <a:p>
            <a:pPr marL="1085850" lvl="2"/>
            <a:r>
              <a:rPr lang="en-US" sz="2000"/>
              <a:t>which will </a:t>
            </a:r>
            <a:r>
              <a:rPr lang="en-US" sz="2000" u="sng"/>
              <a:t>transform</a:t>
            </a:r>
            <a:r>
              <a:rPr lang="en-US" sz="2000"/>
              <a:t> non-pathogenic bacteria?</a:t>
            </a:r>
          </a:p>
          <a:p>
            <a:pPr lvl="1"/>
            <a:r>
              <a:rPr lang="en-US" sz="2400"/>
              <a:t>injected </a:t>
            </a:r>
            <a:r>
              <a:rPr lang="en-US" sz="2400" u="sng">
                <a:solidFill>
                  <a:srgbClr val="CC0000"/>
                </a:solidFill>
              </a:rPr>
              <a:t>protein</a:t>
            </a:r>
            <a:r>
              <a:rPr lang="en-US" sz="2400"/>
              <a:t> into bacteria</a:t>
            </a:r>
          </a:p>
          <a:p>
            <a:pPr marL="1085850" lvl="2"/>
            <a:r>
              <a:rPr lang="en-US" sz="2000"/>
              <a:t>no effect</a:t>
            </a:r>
          </a:p>
          <a:p>
            <a:pPr lvl="1"/>
            <a:r>
              <a:rPr lang="en-US" sz="2400"/>
              <a:t>injected </a:t>
            </a:r>
            <a:r>
              <a:rPr lang="en-US" sz="2400" u="sng">
                <a:solidFill>
                  <a:srgbClr val="CC0000"/>
                </a:solidFill>
              </a:rPr>
              <a:t>DNA</a:t>
            </a:r>
            <a:r>
              <a:rPr lang="en-US" sz="2400"/>
              <a:t> into bacteria</a:t>
            </a:r>
          </a:p>
          <a:p>
            <a:pPr marL="1085850" lvl="2"/>
            <a:r>
              <a:rPr lang="en-US" sz="2000"/>
              <a:t>transformed harmless bacteria into </a:t>
            </a:r>
            <a:br>
              <a:rPr lang="en-US" sz="2000"/>
            </a:br>
            <a:r>
              <a:rPr lang="en-US" sz="2000"/>
              <a:t>virulent bacteria</a:t>
            </a:r>
          </a:p>
        </p:txBody>
      </p:sp>
      <p:sp>
        <p:nvSpPr>
          <p:cNvPr id="379909" name="Rectangle 5"/>
          <p:cNvSpPr>
            <a:spLocks noChangeArrowheads="1"/>
          </p:cNvSpPr>
          <p:nvPr/>
        </p:nvSpPr>
        <p:spPr bwMode="auto">
          <a:xfrm>
            <a:off x="7923213" y="381000"/>
            <a:ext cx="1144587" cy="609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3400" b="1">
                <a:solidFill>
                  <a:srgbClr val="0F116A"/>
                </a:solidFill>
              </a:rPr>
              <a:t>1944</a:t>
            </a:r>
            <a:endParaRPr lang="en-US" sz="3000" b="1">
              <a:solidFill>
                <a:srgbClr val="0F116A"/>
              </a:solidFill>
            </a:endParaRPr>
          </a:p>
        </p:txBody>
      </p:sp>
      <p:pic>
        <p:nvPicPr>
          <p:cNvPr id="379914" name="Picture 10" descr="penguinL"/>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0" y="5562600"/>
            <a:ext cx="1274763"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79915" name="AutoShape 11"/>
          <p:cNvSpPr>
            <a:spLocks noChangeArrowheads="1"/>
          </p:cNvSpPr>
          <p:nvPr/>
        </p:nvSpPr>
        <p:spPr bwMode="auto">
          <a:xfrm>
            <a:off x="1803400" y="5808663"/>
            <a:ext cx="2433638" cy="1049337"/>
          </a:xfrm>
          <a:prstGeom prst="wedgeEllipseCallout">
            <a:avLst>
              <a:gd name="adj1" fmla="val -77333"/>
              <a:gd name="adj2" fmla="val -32602"/>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2000" b="1">
                <a:solidFill>
                  <a:srgbClr val="0F116A"/>
                </a:solidFill>
                <a:latin typeface="Comic Sans MS" pitchFamily="84" charset="0"/>
                <a:ea typeface="ＭＳ Ｐゴシック" pitchFamily="1" charset="-128"/>
              </a:rPr>
              <a:t>What</a:t>
            </a:r>
            <a:r>
              <a:rPr lang="en-US" sz="2000" b="1">
                <a:solidFill>
                  <a:srgbClr val="0F116A"/>
                </a:solidFill>
                <a:latin typeface="Arial"/>
                <a:ea typeface="ＭＳ Ｐゴシック" pitchFamily="1" charset="-128"/>
              </a:rPr>
              <a:t>’</a:t>
            </a:r>
            <a:r>
              <a:rPr lang="en-US" sz="2000" b="1">
                <a:solidFill>
                  <a:srgbClr val="0F116A"/>
                </a:solidFill>
                <a:latin typeface="Comic Sans MS" pitchFamily="84" charset="0"/>
                <a:ea typeface="ＭＳ Ｐゴシック" pitchFamily="1" charset="-128"/>
              </a:rPr>
              <a:t>s the</a:t>
            </a:r>
          </a:p>
          <a:p>
            <a:r>
              <a:rPr lang="en-US" sz="2000" b="1">
                <a:solidFill>
                  <a:srgbClr val="0F116A"/>
                </a:solidFill>
                <a:latin typeface="Comic Sans MS" pitchFamily="84" charset="0"/>
                <a:ea typeface="ＭＳ Ｐゴシック" pitchFamily="1" charset="-128"/>
              </a:rPr>
              <a:t>conclusion?</a:t>
            </a:r>
          </a:p>
        </p:txBody>
      </p:sp>
      <p:sp>
        <p:nvSpPr>
          <p:cNvPr id="379917" name="AutoShape 13"/>
          <p:cNvSpPr>
            <a:spLocks noChangeArrowheads="1"/>
          </p:cNvSpPr>
          <p:nvPr/>
        </p:nvSpPr>
        <p:spPr bwMode="auto">
          <a:xfrm>
            <a:off x="6646863" y="5354638"/>
            <a:ext cx="1035050" cy="306387"/>
          </a:xfrm>
          <a:prstGeom prst="roundRect">
            <a:avLst>
              <a:gd name="adj" fmla="val 16667"/>
            </a:avLst>
          </a:prstGeom>
          <a:solidFill>
            <a:srgbClr val="000000"/>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45720" tIns="0" rIns="45720" bIns="0" anchor="ctr">
            <a:spAutoFit/>
          </a:bodyPr>
          <a:lstStyle/>
          <a:p>
            <a:r>
              <a:rPr lang="en-US" sz="1800" b="1">
                <a:solidFill>
                  <a:schemeClr val="bg1"/>
                </a:solidFill>
              </a:rPr>
              <a:t>mice die</a:t>
            </a:r>
            <a:endParaRPr lang="en-US" sz="1800" b="1" u="sng">
              <a:solidFill>
                <a:schemeClr val="bg1"/>
              </a:solidFill>
            </a:endParaRPr>
          </a:p>
        </p:txBody>
      </p:sp>
      <p:pic>
        <p:nvPicPr>
          <p:cNvPr id="379919" name="Picture 15" descr="needle [Converted]"/>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94600" y="1941513"/>
            <a:ext cx="1198563" cy="188753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7">
                                            <p:txEl>
                                              <p:pRg st="1" end="1"/>
                                            </p:txEl>
                                          </p:spTgt>
                                        </p:tgtEl>
                                        <p:attrNameLst>
                                          <p:attrName>style.visibility</p:attrName>
                                        </p:attrNameLst>
                                      </p:cBhvr>
                                      <p:to>
                                        <p:strVal val="visible"/>
                                      </p:to>
                                    </p:set>
                                    <p:anim calcmode="lin" valueType="num">
                                      <p:cBhvr additive="base">
                                        <p:cTn id="7"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2" end="2"/>
                                            </p:txEl>
                                          </p:spTgt>
                                        </p:tgtEl>
                                        <p:attrNameLst>
                                          <p:attrName>style.visibility</p:attrName>
                                        </p:attrNameLst>
                                      </p:cBhvr>
                                      <p:to>
                                        <p:strVal val="visible"/>
                                      </p:to>
                                    </p:set>
                                    <p:anim calcmode="lin" valueType="num">
                                      <p:cBhvr additive="base">
                                        <p:cTn id="13"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anim calcmode="lin" valueType="num">
                                      <p:cBhvr additive="base">
                                        <p:cTn id="19"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7">
                                            <p:txEl>
                                              <p:pRg st="4" end="4"/>
                                            </p:txEl>
                                          </p:spTgt>
                                        </p:tgtEl>
                                        <p:attrNameLst>
                                          <p:attrName>style.visibility</p:attrName>
                                        </p:attrNameLst>
                                      </p:cBhvr>
                                      <p:to>
                                        <p:strVal val="visible"/>
                                      </p:to>
                                    </p:set>
                                    <p:anim calcmode="lin" valueType="num">
                                      <p:cBhvr additive="base">
                                        <p:cTn id="25"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anim calcmode="lin" valueType="num">
                                      <p:cBhvr additive="base">
                                        <p:cTn id="31"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907">
                                            <p:txEl>
                                              <p:pRg st="6" end="6"/>
                                            </p:txEl>
                                          </p:spTgt>
                                        </p:tgtEl>
                                        <p:attrNameLst>
                                          <p:attrName>style.visibility</p:attrName>
                                        </p:attrNameLst>
                                      </p:cBhvr>
                                      <p:to>
                                        <p:strVal val="visible"/>
                                      </p:to>
                                    </p:set>
                                    <p:anim calcmode="lin" valueType="num">
                                      <p:cBhvr additive="base">
                                        <p:cTn id="37"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9917"/>
                                        </p:tgtEl>
                                        <p:attrNameLst>
                                          <p:attrName>style.visibility</p:attrName>
                                        </p:attrNameLst>
                                      </p:cBhvr>
                                      <p:to>
                                        <p:strVal val="visible"/>
                                      </p:to>
                                    </p:set>
                                    <p:animEffect transition="in" filter="wipe(left)">
                                      <p:cBhvr>
                                        <p:cTn id="43" dur="500"/>
                                        <p:tgtEl>
                                          <p:spTgt spid="379917"/>
                                        </p:tgtEl>
                                      </p:cBhvr>
                                    </p:animEffect>
                                  </p:childTnLst>
                                  <p:subTnLst>
                                    <p:audio>
                                      <p:cMediaNode>
                                        <p:cTn display="0" masterRel="sameClick">
                                          <p:stCondLst>
                                            <p:cond evt="begin" delay="0">
                                              <p:tn val="41"/>
                                            </p:cond>
                                          </p:stCondLst>
                                          <p:endCondLst>
                                            <p:cond evt="onStopAudio" delay="0">
                                              <p:tgtEl>
                                                <p:sldTgt/>
                                              </p:tgtEl>
                                            </p:cond>
                                          </p:endCondLst>
                                        </p:cTn>
                                        <p:tgtEl>
                                          <p:sndTgt r:embed="rId4" name="String"/>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79914"/>
                                        </p:tgtEl>
                                        <p:attrNameLst>
                                          <p:attrName>style.visibility</p:attrName>
                                        </p:attrNameLst>
                                      </p:cBhvr>
                                      <p:to>
                                        <p:strVal val="visible"/>
                                      </p:to>
                                    </p:set>
                                    <p:animEffect transition="in" filter="wipe(left)">
                                      <p:cBhvr>
                                        <p:cTn id="48" dur="500"/>
                                        <p:tgtEl>
                                          <p:spTgt spid="379914"/>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79915"/>
                                        </p:tgtEl>
                                        <p:attrNameLst>
                                          <p:attrName>style.visibility</p:attrName>
                                        </p:attrNameLst>
                                      </p:cBhvr>
                                      <p:to>
                                        <p:strVal val="visible"/>
                                      </p:to>
                                    </p:set>
                                    <p:animEffect transition="in" filter="wipe(left)">
                                      <p:cBhvr>
                                        <p:cTn id="52" dur="500"/>
                                        <p:tgtEl>
                                          <p:spTgt spid="379915"/>
                                        </p:tgtEl>
                                      </p:cBhvr>
                                    </p:animEffect>
                                  </p:childTnLst>
                                  <p:subTnLst>
                                    <p:audio>
                                      <p:cMediaNode>
                                        <p:cTn display="0" masterRel="sameClick">
                                          <p:stCondLst>
                                            <p:cond evt="begin" delay="0">
                                              <p:tn val="50"/>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P spid="379915" grpId="0" animBg="1" autoUpdateAnimBg="0"/>
      <p:bldP spid="379917" grpId="0" animBg="1"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1956" name="Rectangle 4"/>
          <p:cNvSpPr>
            <a:spLocks noChangeArrowheads="1"/>
          </p:cNvSpPr>
          <p:nvPr/>
        </p:nvSpPr>
        <p:spPr bwMode="auto">
          <a:xfrm>
            <a:off x="679450" y="6203950"/>
            <a:ext cx="2368550" cy="4889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F116A"/>
                </a:solidFill>
              </a:rPr>
              <a:t>Oswald Avery</a:t>
            </a:r>
            <a:endParaRPr lang="en-US" sz="3000" b="1">
              <a:solidFill>
                <a:srgbClr val="0F116A"/>
              </a:solidFill>
            </a:endParaRPr>
          </a:p>
        </p:txBody>
      </p:sp>
      <p:sp>
        <p:nvSpPr>
          <p:cNvPr id="381958" name="Rectangle 6"/>
          <p:cNvSpPr>
            <a:spLocks noChangeArrowheads="1"/>
          </p:cNvSpPr>
          <p:nvPr/>
        </p:nvSpPr>
        <p:spPr bwMode="auto">
          <a:xfrm>
            <a:off x="3321050" y="6203950"/>
            <a:ext cx="2698750" cy="4889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F116A"/>
                </a:solidFill>
              </a:rPr>
              <a:t>Maclyn McCarty</a:t>
            </a:r>
            <a:endParaRPr lang="en-US" sz="3000" b="1">
              <a:solidFill>
                <a:srgbClr val="0F116A"/>
              </a:solidFill>
            </a:endParaRPr>
          </a:p>
        </p:txBody>
      </p:sp>
      <p:sp>
        <p:nvSpPr>
          <p:cNvPr id="381960" name="Rectangle 8"/>
          <p:cNvSpPr>
            <a:spLocks noChangeArrowheads="1"/>
          </p:cNvSpPr>
          <p:nvPr/>
        </p:nvSpPr>
        <p:spPr bwMode="auto">
          <a:xfrm>
            <a:off x="6383338" y="6203950"/>
            <a:ext cx="2532062" cy="48895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spAutoFit/>
          </a:bodyPr>
          <a:lstStyle/>
          <a:p>
            <a:r>
              <a:rPr lang="en-US" sz="2600" b="1">
                <a:solidFill>
                  <a:srgbClr val="0F116A"/>
                </a:solidFill>
              </a:rPr>
              <a:t>Colin MacLeod</a:t>
            </a:r>
            <a:endParaRPr lang="en-US" sz="3000" b="1">
              <a:solidFill>
                <a:srgbClr val="0F116A"/>
              </a:solidFill>
            </a:endParaRPr>
          </a:p>
        </p:txBody>
      </p:sp>
      <p:sp>
        <p:nvSpPr>
          <p:cNvPr id="381954" name="Rectangle 2"/>
          <p:cNvSpPr>
            <a:spLocks noGrp="1" noChangeArrowheads="1"/>
          </p:cNvSpPr>
          <p:nvPr>
            <p:ph type="title"/>
          </p:nvPr>
        </p:nvSpPr>
        <p:spPr/>
        <p:txBody>
          <a:bodyPr/>
          <a:lstStyle/>
          <a:p>
            <a:r>
              <a:rPr lang="en-US"/>
              <a:t>Avery, McCarty &amp; MacLeod</a:t>
            </a:r>
          </a:p>
        </p:txBody>
      </p:sp>
      <p:pic>
        <p:nvPicPr>
          <p:cNvPr id="38195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800" b="9000"/>
          <a:stretch>
            <a:fillRect/>
          </a:stretch>
        </p:blipFill>
        <p:spPr bwMode="auto">
          <a:xfrm>
            <a:off x="3133725" y="2646363"/>
            <a:ext cx="2973388" cy="35433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81959" name="Picture 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84" t="1369" r="2827" b="8212"/>
          <a:stretch>
            <a:fillRect/>
          </a:stretch>
        </p:blipFill>
        <p:spPr bwMode="auto">
          <a:xfrm>
            <a:off x="6300788" y="2732088"/>
            <a:ext cx="2646362" cy="345757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81962" name="Rectangle 10" descr="Rectangle: Click to edit Master text styles&#10;Second level&#10;Third level&#10;Fourth level&#10;Fifth level"/>
          <p:cNvSpPr>
            <a:spLocks noGrp="1" noChangeArrowheads="1"/>
          </p:cNvSpPr>
          <p:nvPr>
            <p:ph type="body" idx="1"/>
          </p:nvPr>
        </p:nvSpPr>
        <p:spPr>
          <a:xfrm>
            <a:off x="685800" y="1379538"/>
            <a:ext cx="8297863" cy="1189037"/>
          </a:xfrm>
          <a:noFill/>
          <a:ln/>
        </p:spPr>
        <p:txBody>
          <a:bodyPr/>
          <a:lstStyle/>
          <a:p>
            <a:pPr>
              <a:lnSpc>
                <a:spcPct val="90000"/>
              </a:lnSpc>
            </a:pPr>
            <a:r>
              <a:rPr lang="en-US" sz="2600"/>
              <a:t>Conclusion</a:t>
            </a:r>
          </a:p>
          <a:p>
            <a:pPr lvl="1">
              <a:lnSpc>
                <a:spcPct val="90000"/>
              </a:lnSpc>
            </a:pPr>
            <a:r>
              <a:rPr lang="en-US" sz="2400" u="sng">
                <a:solidFill>
                  <a:srgbClr val="CC0000"/>
                </a:solidFill>
              </a:rPr>
              <a:t>first experimental evidence that DNA was the genetic material</a:t>
            </a:r>
            <a:endParaRPr lang="en-US" sz="2400"/>
          </a:p>
        </p:txBody>
      </p:sp>
      <p:pic>
        <p:nvPicPr>
          <p:cNvPr id="381963" name="Picture 1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5950"/>
          <a:stretch>
            <a:fillRect/>
          </a:stretch>
        </p:blipFill>
        <p:spPr bwMode="auto">
          <a:xfrm>
            <a:off x="471488" y="3276600"/>
            <a:ext cx="2468562" cy="2913063"/>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81964" name="Rectangle 12"/>
          <p:cNvSpPr>
            <a:spLocks noChangeArrowheads="1"/>
          </p:cNvSpPr>
          <p:nvPr/>
        </p:nvSpPr>
        <p:spPr bwMode="auto">
          <a:xfrm>
            <a:off x="6858000" y="381000"/>
            <a:ext cx="2320925" cy="8715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r">
              <a:lnSpc>
                <a:spcPct val="80000"/>
              </a:lnSpc>
            </a:pPr>
            <a:r>
              <a:rPr lang="en-US" sz="3400" b="1">
                <a:solidFill>
                  <a:srgbClr val="0F116A"/>
                </a:solidFill>
              </a:rPr>
              <a:t>1944 </a:t>
            </a:r>
            <a:r>
              <a:rPr lang="en-US" sz="3400" b="1">
                <a:solidFill>
                  <a:srgbClr val="000005"/>
                </a:solidFill>
              </a:rPr>
              <a:t>| </a:t>
            </a:r>
            <a:r>
              <a:rPr lang="en-US" sz="3400" b="1">
                <a:solidFill>
                  <a:srgbClr val="CC0000"/>
                </a:solidFill>
              </a:rPr>
              <a:t>??</a:t>
            </a:r>
            <a:r>
              <a:rPr lang="en-US" sz="3400" b="1" i="1">
                <a:solidFill>
                  <a:srgbClr val="CC0000"/>
                </a:solidFill>
              </a:rPr>
              <a:t>!!</a:t>
            </a:r>
            <a:endParaRPr lang="en-US" sz="3400" b="1">
              <a:solidFill>
                <a:srgbClr val="CC0000"/>
              </a:solidFill>
            </a:endParaRPr>
          </a:p>
          <a:p>
            <a:pPr algn="r">
              <a:lnSpc>
                <a:spcPct val="80000"/>
              </a:lnSpc>
            </a:pPr>
            <a:endParaRPr lang="en-US" sz="3000" b="1">
              <a:solidFill>
                <a:srgbClr val="0F116A"/>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4005"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4999"/>
          <a:stretch>
            <a:fillRect/>
          </a:stretch>
        </p:blipFill>
        <p:spPr bwMode="auto">
          <a:xfrm>
            <a:off x="5562600" y="4191000"/>
            <a:ext cx="3581400" cy="264001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84002"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34175" y="1219200"/>
            <a:ext cx="2333625" cy="2374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84003" name="Rectangle 3"/>
          <p:cNvSpPr>
            <a:spLocks noGrp="1" noChangeArrowheads="1"/>
          </p:cNvSpPr>
          <p:nvPr>
            <p:ph type="title"/>
          </p:nvPr>
        </p:nvSpPr>
        <p:spPr/>
        <p:txBody>
          <a:bodyPr/>
          <a:lstStyle/>
          <a:p>
            <a:r>
              <a:rPr lang="en-US"/>
              <a:t>Confirmation of DNA</a:t>
            </a:r>
          </a:p>
        </p:txBody>
      </p:sp>
      <p:sp>
        <p:nvSpPr>
          <p:cNvPr id="384004" name="Rectangle 4" descr="Rectangle: Click to edit Master text styles&#10;Second level&#10;Third level&#10;Fourth level&#10;Fifth level"/>
          <p:cNvSpPr>
            <a:spLocks noGrp="1" noChangeArrowheads="1"/>
          </p:cNvSpPr>
          <p:nvPr>
            <p:ph type="body" idx="1"/>
          </p:nvPr>
        </p:nvSpPr>
        <p:spPr>
          <a:xfrm>
            <a:off x="838200" y="1371600"/>
            <a:ext cx="7924800" cy="4953000"/>
          </a:xfrm>
        </p:spPr>
        <p:txBody>
          <a:bodyPr/>
          <a:lstStyle/>
          <a:p>
            <a:r>
              <a:rPr lang="en-US"/>
              <a:t>Hershey &amp; Chase</a:t>
            </a:r>
          </a:p>
          <a:p>
            <a:pPr lvl="1"/>
            <a:r>
              <a:rPr lang="en-US"/>
              <a:t>classic “blender” experiment</a:t>
            </a:r>
          </a:p>
          <a:p>
            <a:pPr lvl="1"/>
            <a:r>
              <a:rPr lang="en-US"/>
              <a:t>worked with </a:t>
            </a:r>
            <a:r>
              <a:rPr lang="en-US" u="sng">
                <a:solidFill>
                  <a:srgbClr val="CC0000"/>
                </a:solidFill>
              </a:rPr>
              <a:t>bacteriophage</a:t>
            </a:r>
            <a:endParaRPr lang="en-US"/>
          </a:p>
          <a:p>
            <a:pPr marL="1085850" lvl="2"/>
            <a:r>
              <a:rPr lang="en-US"/>
              <a:t>viruses that infect bacteria</a:t>
            </a:r>
          </a:p>
          <a:p>
            <a:pPr lvl="1"/>
            <a:r>
              <a:rPr lang="en-US"/>
              <a:t>grew phage viruses in 2 media, radioactively labeled with either </a:t>
            </a:r>
          </a:p>
          <a:p>
            <a:pPr marL="1085850" lvl="2"/>
            <a:r>
              <a:rPr lang="en-US" baseline="30000">
                <a:solidFill>
                  <a:srgbClr val="CC0000"/>
                </a:solidFill>
              </a:rPr>
              <a:t>35</a:t>
            </a:r>
            <a:r>
              <a:rPr lang="en-US" u="sng">
                <a:solidFill>
                  <a:srgbClr val="CC0000"/>
                </a:solidFill>
              </a:rPr>
              <a:t>S</a:t>
            </a:r>
            <a:r>
              <a:rPr lang="en-US" u="sng"/>
              <a:t> in their proteins</a:t>
            </a:r>
          </a:p>
          <a:p>
            <a:pPr marL="1085850" lvl="2"/>
            <a:r>
              <a:rPr lang="en-US" baseline="30000">
                <a:solidFill>
                  <a:srgbClr val="CC0000"/>
                </a:solidFill>
              </a:rPr>
              <a:t>32</a:t>
            </a:r>
            <a:r>
              <a:rPr lang="en-US" u="sng">
                <a:solidFill>
                  <a:srgbClr val="CC0000"/>
                </a:solidFill>
              </a:rPr>
              <a:t>P</a:t>
            </a:r>
            <a:r>
              <a:rPr lang="en-US" u="sng"/>
              <a:t> in their DNA</a:t>
            </a:r>
            <a:endParaRPr lang="en-US"/>
          </a:p>
          <a:p>
            <a:pPr lvl="1"/>
            <a:r>
              <a:rPr lang="en-US"/>
              <a:t>infected bacteria with </a:t>
            </a:r>
            <a:br>
              <a:rPr lang="en-US"/>
            </a:br>
            <a:r>
              <a:rPr lang="en-US"/>
              <a:t>labeled phages</a:t>
            </a:r>
          </a:p>
        </p:txBody>
      </p:sp>
      <p:sp>
        <p:nvSpPr>
          <p:cNvPr id="384006" name="Rectangle 6"/>
          <p:cNvSpPr>
            <a:spLocks noChangeArrowheads="1"/>
          </p:cNvSpPr>
          <p:nvPr/>
        </p:nvSpPr>
        <p:spPr bwMode="auto">
          <a:xfrm>
            <a:off x="6708775" y="381000"/>
            <a:ext cx="2466975" cy="774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EA18"/>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pPr algn="r">
              <a:lnSpc>
                <a:spcPct val="80000"/>
              </a:lnSpc>
            </a:pPr>
            <a:r>
              <a:rPr lang="en-US" sz="3400" b="1">
                <a:solidFill>
                  <a:srgbClr val="0F116A"/>
                </a:solidFill>
              </a:rPr>
              <a:t>1952 </a:t>
            </a:r>
            <a:r>
              <a:rPr lang="en-US" sz="3400" b="1">
                <a:solidFill>
                  <a:srgbClr val="000005"/>
                </a:solidFill>
              </a:rPr>
              <a:t>| </a:t>
            </a:r>
            <a:r>
              <a:rPr lang="en-US" sz="3400" b="1">
                <a:solidFill>
                  <a:srgbClr val="CC0000"/>
                </a:solidFill>
              </a:rPr>
              <a:t>1969</a:t>
            </a:r>
          </a:p>
          <a:p>
            <a:pPr algn="r">
              <a:lnSpc>
                <a:spcPct val="80000"/>
              </a:lnSpc>
            </a:pPr>
            <a:r>
              <a:rPr lang="en-US" sz="2200" b="1">
                <a:solidFill>
                  <a:srgbClr val="CC0000"/>
                </a:solidFill>
              </a:rPr>
              <a:t>Hershey</a:t>
            </a:r>
            <a:endParaRPr lang="en-US" sz="3000" b="1">
              <a:solidFill>
                <a:srgbClr val="0F116A"/>
              </a:solidFill>
            </a:endParaRPr>
          </a:p>
        </p:txBody>
      </p:sp>
      <p:pic>
        <p:nvPicPr>
          <p:cNvPr id="384011" name="Picture 11" descr="penguinL"/>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114300" y="5562600"/>
            <a:ext cx="1274763" cy="1295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84012" name="AutoShape 12"/>
          <p:cNvSpPr>
            <a:spLocks noChangeArrowheads="1"/>
          </p:cNvSpPr>
          <p:nvPr/>
        </p:nvSpPr>
        <p:spPr bwMode="auto">
          <a:xfrm flipH="1">
            <a:off x="0" y="3778250"/>
            <a:ext cx="1782763" cy="1589088"/>
          </a:xfrm>
          <a:prstGeom prst="wedgeEllipseCallout">
            <a:avLst>
              <a:gd name="adj1" fmla="val -12602"/>
              <a:gd name="adj2" fmla="val 74273"/>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0" tIns="0" rIns="0" bIns="0" anchor="ctr"/>
          <a:lstStyle/>
          <a:p>
            <a:r>
              <a:rPr lang="en-US" sz="1800" b="1">
                <a:solidFill>
                  <a:srgbClr val="0F116A"/>
                </a:solidFill>
                <a:latin typeface="Comic Sans MS" pitchFamily="84" charset="0"/>
                <a:ea typeface="ＭＳ Ｐゴシック" pitchFamily="1" charset="-128"/>
              </a:rPr>
              <a:t>Why use</a:t>
            </a:r>
            <a:br>
              <a:rPr lang="en-US" sz="1800" b="1">
                <a:solidFill>
                  <a:srgbClr val="0F116A"/>
                </a:solidFill>
                <a:latin typeface="Comic Sans MS" pitchFamily="84" charset="0"/>
                <a:ea typeface="ＭＳ Ｐゴシック" pitchFamily="1" charset="-128"/>
              </a:rPr>
            </a:br>
            <a:r>
              <a:rPr lang="en-US" sz="1800" b="1" u="sng">
                <a:solidFill>
                  <a:srgbClr val="CC0000"/>
                </a:solidFill>
                <a:ea typeface="ＭＳ Ｐゴシック" pitchFamily="1" charset="-128"/>
              </a:rPr>
              <a:t>S</a:t>
            </a:r>
            <a:r>
              <a:rPr lang="en-US" sz="1800" b="1">
                <a:solidFill>
                  <a:srgbClr val="0F116A"/>
                </a:solidFill>
                <a:latin typeface="Comic Sans MS" pitchFamily="84" charset="0"/>
                <a:ea typeface="ＭＳ Ｐゴシック" pitchFamily="1" charset="-128"/>
              </a:rPr>
              <a:t>ulfur</a:t>
            </a:r>
            <a:br>
              <a:rPr lang="en-US" sz="1800" b="1">
                <a:solidFill>
                  <a:srgbClr val="0F116A"/>
                </a:solidFill>
                <a:latin typeface="Comic Sans MS" pitchFamily="84" charset="0"/>
                <a:ea typeface="ＭＳ Ｐゴシック" pitchFamily="1" charset="-128"/>
              </a:rPr>
            </a:br>
            <a:r>
              <a:rPr lang="en-US" sz="1800" b="1">
                <a:solidFill>
                  <a:srgbClr val="0F116A"/>
                </a:solidFill>
                <a:latin typeface="Comic Sans MS" pitchFamily="84" charset="0"/>
                <a:ea typeface="ＭＳ Ｐゴシック" pitchFamily="1" charset="-128"/>
              </a:rPr>
              <a:t>vs.</a:t>
            </a:r>
            <a:br>
              <a:rPr lang="en-US" sz="1800" b="1">
                <a:solidFill>
                  <a:srgbClr val="0F116A"/>
                </a:solidFill>
                <a:latin typeface="Comic Sans MS" pitchFamily="84" charset="0"/>
                <a:ea typeface="ＭＳ Ｐゴシック" pitchFamily="1" charset="-128"/>
              </a:rPr>
            </a:br>
            <a:r>
              <a:rPr lang="en-US" sz="1800" b="1" u="sng">
                <a:solidFill>
                  <a:srgbClr val="CC0000"/>
                </a:solidFill>
                <a:ea typeface="ＭＳ Ｐゴシック" pitchFamily="1" charset="-128"/>
              </a:rPr>
              <a:t>P</a:t>
            </a:r>
            <a:r>
              <a:rPr lang="en-US" sz="1800" b="1">
                <a:solidFill>
                  <a:srgbClr val="0F116A"/>
                </a:solidFill>
                <a:latin typeface="Comic Sans MS" pitchFamily="84" charset="0"/>
                <a:ea typeface="ＭＳ Ｐゴシック" pitchFamily="1" charset="-128"/>
              </a:rPr>
              <a:t>hosphorus?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4004">
                                            <p:txEl>
                                              <p:pRg st="2" end="2"/>
                                            </p:txEl>
                                          </p:spTgt>
                                        </p:tgtEl>
                                        <p:attrNameLst>
                                          <p:attrName>style.visibility</p:attrName>
                                        </p:attrNameLst>
                                      </p:cBhvr>
                                      <p:to>
                                        <p:strVal val="visible"/>
                                      </p:to>
                                    </p:set>
                                    <p:anim calcmode="lin" valueType="num">
                                      <p:cBhvr additive="base">
                                        <p:cTn id="7" dur="500" fill="hold"/>
                                        <p:tgtEl>
                                          <p:spTgt spid="38400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4">
                                            <p:txEl>
                                              <p:pRg st="3" end="3"/>
                                            </p:txEl>
                                          </p:spTgt>
                                        </p:tgtEl>
                                        <p:attrNameLst>
                                          <p:attrName>style.visibility</p:attrName>
                                        </p:attrNameLst>
                                      </p:cBhvr>
                                      <p:to>
                                        <p:strVal val="visible"/>
                                      </p:to>
                                    </p:set>
                                    <p:anim calcmode="lin" valueType="num">
                                      <p:cBhvr additive="base">
                                        <p:cTn id="13" dur="500" fill="hold"/>
                                        <p:tgtEl>
                                          <p:spTgt spid="38400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4004">
                                            <p:txEl>
                                              <p:pRg st="4" end="4"/>
                                            </p:txEl>
                                          </p:spTgt>
                                        </p:tgtEl>
                                        <p:attrNameLst>
                                          <p:attrName>style.visibility</p:attrName>
                                        </p:attrNameLst>
                                      </p:cBhvr>
                                      <p:to>
                                        <p:strVal val="visible"/>
                                      </p:to>
                                    </p:set>
                                    <p:anim calcmode="lin" valueType="num">
                                      <p:cBhvr additive="base">
                                        <p:cTn id="19" dur="500" fill="hold"/>
                                        <p:tgtEl>
                                          <p:spTgt spid="38400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400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4004">
                                            <p:txEl>
                                              <p:pRg st="5" end="5"/>
                                            </p:txEl>
                                          </p:spTgt>
                                        </p:tgtEl>
                                        <p:attrNameLst>
                                          <p:attrName>style.visibility</p:attrName>
                                        </p:attrNameLst>
                                      </p:cBhvr>
                                      <p:to>
                                        <p:strVal val="visible"/>
                                      </p:to>
                                    </p:set>
                                    <p:anim calcmode="lin" valueType="num">
                                      <p:cBhvr additive="base">
                                        <p:cTn id="25" dur="500" fill="hold"/>
                                        <p:tgtEl>
                                          <p:spTgt spid="38400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400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4004">
                                            <p:txEl>
                                              <p:pRg st="6" end="6"/>
                                            </p:txEl>
                                          </p:spTgt>
                                        </p:tgtEl>
                                        <p:attrNameLst>
                                          <p:attrName>style.visibility</p:attrName>
                                        </p:attrNameLst>
                                      </p:cBhvr>
                                      <p:to>
                                        <p:strVal val="visible"/>
                                      </p:to>
                                    </p:set>
                                    <p:anim calcmode="lin" valueType="num">
                                      <p:cBhvr additive="base">
                                        <p:cTn id="31" dur="500" fill="hold"/>
                                        <p:tgtEl>
                                          <p:spTgt spid="38400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400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84011"/>
                                        </p:tgtEl>
                                        <p:attrNameLst>
                                          <p:attrName>style.visibility</p:attrName>
                                        </p:attrNameLst>
                                      </p:cBhvr>
                                      <p:to>
                                        <p:strVal val="visible"/>
                                      </p:to>
                                    </p:set>
                                    <p:animEffect transition="in" filter="wipe(down)">
                                      <p:cBhvr>
                                        <p:cTn id="37" dur="500"/>
                                        <p:tgtEl>
                                          <p:spTgt spid="384011"/>
                                        </p:tgtEl>
                                      </p:cBhvr>
                                    </p:animEffect>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384012"/>
                                        </p:tgtEl>
                                        <p:attrNameLst>
                                          <p:attrName>style.visibility</p:attrName>
                                        </p:attrNameLst>
                                      </p:cBhvr>
                                      <p:to>
                                        <p:strVal val="visible"/>
                                      </p:to>
                                    </p:set>
                                    <p:animEffect transition="in" filter="wipe(down)">
                                      <p:cBhvr>
                                        <p:cTn id="41" dur="500"/>
                                        <p:tgtEl>
                                          <p:spTgt spid="384012"/>
                                        </p:tgtEl>
                                      </p:cBhvr>
                                    </p:animEffect>
                                  </p:childTnLst>
                                  <p:subTnLst>
                                    <p:audio>
                                      <p:cMediaNode>
                                        <p:cTn display="0" masterRel="sameClick">
                                          <p:stCondLst>
                                            <p:cond evt="begin" delay="0">
                                              <p:tn val="39"/>
                                            </p:cond>
                                          </p:stCondLst>
                                          <p:endCondLst>
                                            <p:cond evt="onStopAudio" delay="0">
                                              <p:tgtEl>
                                                <p:sldTgt/>
                                              </p:tgtEl>
                                            </p:cond>
                                          </p:endCondLst>
                                        </p:cTn>
                                        <p:tgtEl>
                                          <p:sndTgt r:embed="rId4" name="Qua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84004">
                                            <p:txEl>
                                              <p:pRg st="7" end="7"/>
                                            </p:txEl>
                                          </p:spTgt>
                                        </p:tgtEl>
                                        <p:attrNameLst>
                                          <p:attrName>style.visibility</p:attrName>
                                        </p:attrNameLst>
                                      </p:cBhvr>
                                      <p:to>
                                        <p:strVal val="visible"/>
                                      </p:to>
                                    </p:set>
                                    <p:anim calcmode="lin" valueType="num">
                                      <p:cBhvr additive="base">
                                        <p:cTn id="46" dur="500" fill="hold"/>
                                        <p:tgtEl>
                                          <p:spTgt spid="384004">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8400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autoUpdateAnimBg="0"/>
      <p:bldP spid="384012" grpId="0" animBg="1" autoUpdateAnimBg="0"/>
    </p:bldLst>
  </p:timing>
</p:sld>
</file>

<file path=ppt/theme/theme1.xml><?xml version="1.0" encoding="utf-8"?>
<a:theme xmlns:a="http://schemas.openxmlformats.org/drawingml/2006/main" name="template2005">
  <a:themeElements>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Templates:template2005.pot</Template>
  <TotalTime>5657</TotalTime>
  <Words>2187</Words>
  <Application>Microsoft Office PowerPoint</Application>
  <PresentationFormat>On-screen Show (4:3)</PresentationFormat>
  <Paragraphs>295</Paragraphs>
  <Slides>27</Slides>
  <Notes>25</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template2005</vt:lpstr>
      <vt:lpstr>Slide 1</vt:lpstr>
      <vt:lpstr>Scientific History </vt:lpstr>
      <vt:lpstr>Chromosomes related to phenotype </vt:lpstr>
      <vt:lpstr>Genes are on chromosomes </vt:lpstr>
      <vt:lpstr>The “Transforming Principle” </vt:lpstr>
      <vt:lpstr>The “Transforming Principle”</vt:lpstr>
      <vt:lpstr>DNA is the “Transforming Principle”</vt:lpstr>
      <vt:lpstr>Avery, McCarty &amp; MacLeod</vt:lpstr>
      <vt:lpstr>Confirmation of DNA</vt:lpstr>
      <vt:lpstr>Hershey &amp; Chase</vt:lpstr>
      <vt:lpstr>Slide 11</vt:lpstr>
      <vt:lpstr>Blender experiment</vt:lpstr>
      <vt:lpstr>Hershey &amp; Chase</vt:lpstr>
      <vt:lpstr>Chargaff</vt:lpstr>
      <vt:lpstr>Structure of DNA</vt:lpstr>
      <vt:lpstr>Slide 16</vt:lpstr>
      <vt:lpstr>Rosalind Franklin (1920-1958)</vt:lpstr>
      <vt:lpstr>But how is DNA copied?</vt:lpstr>
      <vt:lpstr>Models of DNA Replication</vt:lpstr>
      <vt:lpstr>Semiconservative replication</vt:lpstr>
      <vt:lpstr>Predictions</vt:lpstr>
      <vt:lpstr>Meselson &amp; Stahl</vt:lpstr>
      <vt:lpstr>Scientific History </vt:lpstr>
      <vt:lpstr>The “Central Dogma”</vt:lpstr>
      <vt:lpstr>Ghosts of Lectures Past (storage)</vt:lpstr>
      <vt:lpstr>Semiconservative replication</vt:lpstr>
      <vt:lpstr>Semiconservative replication</vt:lpstr>
    </vt:vector>
  </TitlesOfParts>
  <Company>Biology Zone</Company>
  <LinksUpToDate>false</LinksUpToDate>
  <SharedDoc>false</SharedDoc>
  <HyperlinkBase>http://bio.kimunity.com, http://www.WDinteractive.com</HyperlinkBase>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subject>AP &amp; Regents Biology</dc:subject>
  <dc:creator>Kim Foglia</dc:creator>
  <cp:keywords>Education, Biology Zone, Kim Foglia</cp:keywords>
  <dc:description>All Rights Reserved. Copyright 2003. WD Interactive.</dc:description>
  <cp:lastModifiedBy>Adelaide Tovar</cp:lastModifiedBy>
  <cp:revision>404</cp:revision>
  <cp:lastPrinted>2008-03-03T17:53:35Z</cp:lastPrinted>
  <dcterms:created xsi:type="dcterms:W3CDTF">2013-09-20T01:00:10Z</dcterms:created>
  <dcterms:modified xsi:type="dcterms:W3CDTF">2013-09-20T01:09:44Z</dcterms:modified>
  <cp:category>Education</cp:category>
</cp:coreProperties>
</file>