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1" r:id="rId3"/>
    <p:sldId id="257" r:id="rId4"/>
    <p:sldId id="269" r:id="rId5"/>
    <p:sldId id="258" r:id="rId6"/>
    <p:sldId id="259" r:id="rId7"/>
    <p:sldId id="262" r:id="rId8"/>
    <p:sldId id="260" r:id="rId9"/>
    <p:sldId id="264" r:id="rId10"/>
    <p:sldId id="261" r:id="rId11"/>
    <p:sldId id="266" r:id="rId12"/>
    <p:sldId id="263" r:id="rId13"/>
    <p:sldId id="265" r:id="rId14"/>
    <p:sldId id="267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595" autoAdjust="0"/>
  </p:normalViewPr>
  <p:slideViewPr>
    <p:cSldViewPr>
      <p:cViewPr varScale="1">
        <p:scale>
          <a:sx n="71" d="100"/>
          <a:sy n="71" d="100"/>
        </p:scale>
        <p:origin x="-9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Largest</a:t>
            </a:r>
            <a:r>
              <a:rPr lang="en-US" baseline="0" dirty="0" smtClean="0"/>
              <a:t> US stock Market Decline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1929 - 1932</c:v>
                </c:pt>
                <c:pt idx="1">
                  <c:v>1937-1942</c:v>
                </c:pt>
                <c:pt idx="2">
                  <c:v>1906-1907</c:v>
                </c:pt>
                <c:pt idx="3">
                  <c:v>1890-1896</c:v>
                </c:pt>
                <c:pt idx="4">
                  <c:v>1919-1921</c:v>
                </c:pt>
                <c:pt idx="5">
                  <c:v>1901-1903</c:v>
                </c:pt>
                <c:pt idx="6">
                  <c:v>1973-1974</c:v>
                </c:pt>
                <c:pt idx="7">
                  <c:v>1916-1917</c:v>
                </c:pt>
                <c:pt idx="8">
                  <c:v>2000-2002</c:v>
                </c:pt>
                <c:pt idx="9">
                  <c:v>2008-2009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-0.89000000000000024</c:v>
                </c:pt>
                <c:pt idx="1">
                  <c:v>-0.52</c:v>
                </c:pt>
                <c:pt idx="2">
                  <c:v>-0.4900000000000001</c:v>
                </c:pt>
                <c:pt idx="3">
                  <c:v>-0.47000000000000008</c:v>
                </c:pt>
                <c:pt idx="4">
                  <c:v>-0.47000000000000008</c:v>
                </c:pt>
                <c:pt idx="5">
                  <c:v>-0.46</c:v>
                </c:pt>
                <c:pt idx="6">
                  <c:v>-0.45</c:v>
                </c:pt>
                <c:pt idx="7">
                  <c:v>-0.4</c:v>
                </c:pt>
                <c:pt idx="8">
                  <c:v>-0.39000000000000012</c:v>
                </c:pt>
                <c:pt idx="9">
                  <c:v>-0.4</c:v>
                </c:pt>
              </c:numCache>
            </c:numRef>
          </c:val>
        </c:ser>
        <c:axId val="73279360"/>
        <c:axId val="73302784"/>
      </c:barChart>
      <c:catAx>
        <c:axId val="73279360"/>
        <c:scaling>
          <c:orientation val="minMax"/>
        </c:scaling>
        <c:axPos val="b"/>
        <c:tickLblPos val="nextTo"/>
        <c:crossAx val="73302784"/>
        <c:crosses val="autoZero"/>
        <c:auto val="1"/>
        <c:lblAlgn val="ctr"/>
        <c:lblOffset val="100"/>
      </c:catAx>
      <c:valAx>
        <c:axId val="73302784"/>
        <c:scaling>
          <c:orientation val="minMax"/>
        </c:scaling>
        <c:axPos val="l"/>
        <c:majorGridlines/>
        <c:numFmt formatCode="0%" sourceLinked="1"/>
        <c:tickLblPos val="nextTo"/>
        <c:crossAx val="732793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Portfolio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portfolio</c:v>
                </c:pt>
              </c:strCache>
            </c:strRef>
          </c:tx>
          <c:spPr>
            <a:effectLst>
              <a:outerShdw blurRad="50800" dist="50800" dir="5400000" algn="ctr" rotWithShape="0">
                <a:schemeClr val="tx1"/>
              </a:outerShdw>
            </a:effectLst>
          </c:spPr>
          <c:dLbls>
            <c:showVal val="1"/>
            <c:showLeaderLines val="1"/>
          </c:dLbls>
          <c:cat>
            <c:strRef>
              <c:f>Sheet1!$A$2:$A$9</c:f>
              <c:strCache>
                <c:ptCount val="8"/>
                <c:pt idx="0">
                  <c:v>Stock</c:v>
                </c:pt>
                <c:pt idx="1">
                  <c:v>Treasury Bills</c:v>
                </c:pt>
                <c:pt idx="2">
                  <c:v>Treasury bonds and notes</c:v>
                </c:pt>
                <c:pt idx="3">
                  <c:v>international fund</c:v>
                </c:pt>
                <c:pt idx="4">
                  <c:v>Gold</c:v>
                </c:pt>
                <c:pt idx="5">
                  <c:v>REIT</c:v>
                </c:pt>
                <c:pt idx="6">
                  <c:v>Mutual fund - bond</c:v>
                </c:pt>
                <c:pt idx="7">
                  <c:v>Mutual fund - large value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0.3</c:v>
                </c:pt>
                <c:pt idx="1">
                  <c:v>0.1</c:v>
                </c:pt>
                <c:pt idx="2">
                  <c:v>7.0000000000000007E-2</c:v>
                </c:pt>
                <c:pt idx="3">
                  <c:v>0.1</c:v>
                </c:pt>
                <c:pt idx="4">
                  <c:v>0.2</c:v>
                </c:pt>
                <c:pt idx="5">
                  <c:v>0.05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425537085642073"/>
          <c:y val="0"/>
          <c:w val="0.31648536988432002"/>
          <c:h val="0.98821557297667106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817EC-CB0F-46F7-858B-705BDC6D4E9D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627CD-74B7-43A2-B207-89DAA0661E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-Room: 4-237 </a:t>
            </a:r>
          </a:p>
          <a:p>
            <a:r>
              <a:rPr lang="en-US" dirty="0" smtClean="0"/>
              <a:t>2 – 3.30pm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627CD-74B7-43A2-B207-89DAA0661EF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CE1F91-C388-4C43-9333-14C7A3B2E091}" type="datetimeFigureOut">
              <a:rPr lang="en-US" smtClean="0"/>
              <a:pPr/>
              <a:t>7/11/2010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3245ED-8BB9-4195-8F8A-D6E727936E3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ABC Investing </a:t>
            </a:r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2800" dirty="0" smtClean="0"/>
          </a:p>
          <a:p>
            <a:pPr algn="r">
              <a:buNone/>
            </a:pPr>
            <a:endParaRPr lang="en-US" sz="2800" dirty="0" smtClean="0"/>
          </a:p>
          <a:p>
            <a:pPr algn="r">
              <a:buNone/>
            </a:pPr>
            <a:r>
              <a:rPr lang="en-US" sz="2800" dirty="0" smtClean="0"/>
              <a:t>By </a:t>
            </a:r>
            <a:r>
              <a:rPr lang="en-US" sz="2800" dirty="0" smtClean="0"/>
              <a:t>Shobha</a:t>
            </a:r>
            <a:r>
              <a:rPr lang="en-US" sz="2800" dirty="0" smtClean="0"/>
              <a:t> </a:t>
            </a:r>
            <a:r>
              <a:rPr lang="en-US" sz="2800" dirty="0" smtClean="0"/>
              <a:t>Narasimha</a:t>
            </a:r>
            <a:endParaRPr lang="en-US" sz="2800" dirty="0"/>
          </a:p>
        </p:txBody>
      </p:sp>
      <p:pic>
        <p:nvPicPr>
          <p:cNvPr id="2051" name="Picture 3" descr="C:\Users\goutam\AppData\Local\Microsoft\Windows\Temporary Internet Files\Content.IE5\DF3OIBKH\MC90029195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62400"/>
            <a:ext cx="2362200" cy="2208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Treasury bonds – </a:t>
            </a:r>
            <a:r>
              <a:rPr lang="en-US" dirty="0" smtClean="0">
                <a:solidFill>
                  <a:schemeClr val="accent1"/>
                </a:solidFill>
              </a:rPr>
              <a:t>state tax free, federal tax, $1000 multiples, can be traded</a:t>
            </a:r>
          </a:p>
          <a:p>
            <a:pPr>
              <a:buNone/>
            </a:pPr>
            <a:r>
              <a:rPr lang="en-US" dirty="0" smtClean="0"/>
              <a:t>         Treasury bills &lt;  1 year</a:t>
            </a:r>
          </a:p>
          <a:p>
            <a:pPr>
              <a:buNone/>
            </a:pPr>
            <a:r>
              <a:rPr lang="en-US" dirty="0" smtClean="0"/>
              <a:t> 	      Treasury notes  - 1 …10  years</a:t>
            </a:r>
          </a:p>
          <a:p>
            <a:pPr>
              <a:buNone/>
            </a:pPr>
            <a:r>
              <a:rPr lang="en-US" dirty="0" smtClean="0"/>
              <a:t>	      Treasury bonds &gt; 10 years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Saving Bonds – Non transferable</a:t>
            </a:r>
          </a:p>
          <a:p>
            <a:endParaRPr lang="en-US" dirty="0" smtClean="0"/>
          </a:p>
          <a:p>
            <a:r>
              <a:rPr lang="en-US" dirty="0" smtClean="0"/>
              <a:t>    TIPS  - Inflation adjusted, 5 – 10 years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Municipal bond – federal tax free and tax free for state residents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7" name="Picture 3" descr="C:\Users\goutam\AppData\Local\Microsoft\Windows\Temporary Internet Files\Content.IE5\DF3OIBKH\MC90010472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5867400"/>
            <a:ext cx="1818742" cy="405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Saving 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</a:t>
            </a:r>
            <a:r>
              <a:rPr lang="en-US" dirty="0" smtClean="0"/>
              <a:t>bought </a:t>
            </a:r>
            <a:r>
              <a:rPr lang="en-US" dirty="0" smtClean="0"/>
              <a:t>directly </a:t>
            </a:r>
            <a:r>
              <a:rPr lang="en-US" dirty="0" smtClean="0"/>
              <a:t>at treasuarydirect.gov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Low minimum – 25,50,75, </a:t>
            </a:r>
            <a:r>
              <a:rPr lang="en-US" dirty="0" smtClean="0"/>
              <a:t>100,200,500</a:t>
            </a:r>
          </a:p>
          <a:p>
            <a:endParaRPr lang="en-US" dirty="0" smtClean="0"/>
          </a:p>
          <a:p>
            <a:r>
              <a:rPr lang="en-US" dirty="0" smtClean="0"/>
              <a:t>Non </a:t>
            </a:r>
            <a:r>
              <a:rPr lang="en-US" dirty="0" smtClean="0"/>
              <a:t>transferable</a:t>
            </a:r>
          </a:p>
          <a:p>
            <a:endParaRPr lang="en-US" dirty="0" smtClean="0"/>
          </a:p>
          <a:p>
            <a:r>
              <a:rPr lang="en-US" dirty="0" smtClean="0"/>
              <a:t>EE bonds and I bonds (Inflation adjusted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Might be tax free if it is used for higher education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Corporate Bond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A……………………………Z alphabet soup</a:t>
            </a:r>
          </a:p>
          <a:p>
            <a:endParaRPr lang="en-US" dirty="0" smtClean="0"/>
          </a:p>
          <a:p>
            <a:r>
              <a:rPr lang="en-US" dirty="0" smtClean="0"/>
              <a:t>Mortgage Bond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Mutual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Mutual Fund  - Bond, Stock, Money Market</a:t>
            </a:r>
          </a:p>
          <a:p>
            <a:endParaRPr lang="en-US" dirty="0" smtClean="0"/>
          </a:p>
          <a:p>
            <a:r>
              <a:rPr lang="en-US" dirty="0" smtClean="0"/>
              <a:t>Expense ratio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 load fee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Diversification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Vanguard, </a:t>
            </a:r>
            <a:r>
              <a:rPr lang="en-US" dirty="0" smtClean="0"/>
              <a:t>TRow</a:t>
            </a:r>
            <a:r>
              <a:rPr lang="en-US" dirty="0" smtClean="0"/>
              <a:t> Price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Where to Buy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Discount brokers</a:t>
            </a:r>
          </a:p>
          <a:p>
            <a:endParaRPr lang="en-US" dirty="0" smtClean="0"/>
          </a:p>
          <a:p>
            <a:r>
              <a:rPr lang="en-US" dirty="0" smtClean="0"/>
              <a:t>Scottrade.com</a:t>
            </a:r>
          </a:p>
          <a:p>
            <a:r>
              <a:rPr lang="en-US" dirty="0" smtClean="0"/>
              <a:t>Etrade.com</a:t>
            </a:r>
          </a:p>
          <a:p>
            <a:r>
              <a:rPr lang="en-US" dirty="0" smtClean="0">
                <a:latin typeface="Times New Roman" pitchFamily="18" charset="0"/>
              </a:rPr>
              <a:t>www.</a:t>
            </a:r>
            <a:r>
              <a:rPr lang="en-US" sz="2800" dirty="0" smtClean="0">
                <a:latin typeface="Times New Roman" pitchFamily="18" charset="0"/>
              </a:rPr>
              <a:t>schwab</a:t>
            </a:r>
            <a:r>
              <a:rPr lang="en-US" dirty="0" smtClean="0">
                <a:latin typeface="Times New Roman" pitchFamily="18" charset="0"/>
              </a:rPr>
              <a:t>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Portfolio and Asset Allocation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ABC Investing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http://simulator.investopedia.com/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pPr algn="ctr"/>
            <a:r>
              <a:rPr lang="en-US" dirty="0" smtClean="0"/>
              <a:t>What is Investing?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850" y="2056130"/>
            <a:ext cx="8229600" cy="4389120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to invest?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catch…..?</a:t>
            </a:r>
          </a:p>
          <a:p>
            <a:pPr lvl="8">
              <a:buNone/>
            </a:pPr>
            <a:r>
              <a:rPr lang="en-US" sz="2800" dirty="0" smtClean="0"/>
              <a:t>               </a:t>
            </a:r>
            <a:r>
              <a:rPr lang="en-US" sz="2800" dirty="0" smtClean="0">
                <a:solidFill>
                  <a:srgbClr val="FF0000"/>
                </a:solidFill>
              </a:rPr>
              <a:t>Risk</a:t>
            </a:r>
          </a:p>
          <a:p>
            <a:endParaRPr lang="en-US" dirty="0"/>
          </a:p>
        </p:txBody>
      </p:sp>
      <p:pic>
        <p:nvPicPr>
          <p:cNvPr id="1036" name="Picture 12" descr="C:\Users\goutam\AppData\Local\Microsoft\Windows\Temporary Internet Files\Content.IE5\3WFV3RTK\MC90005679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038600"/>
            <a:ext cx="1879600" cy="919162"/>
          </a:xfrm>
          <a:prstGeom prst="rect">
            <a:avLst/>
          </a:prstGeom>
          <a:noFill/>
        </p:spPr>
      </p:pic>
      <p:pic>
        <p:nvPicPr>
          <p:cNvPr id="1037" name="Picture 1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3886200"/>
            <a:ext cx="1830387" cy="1149350"/>
          </a:xfrm>
          <a:prstGeom prst="rect">
            <a:avLst/>
          </a:prstGeom>
          <a:noFill/>
        </p:spPr>
      </p:pic>
      <p:pic>
        <p:nvPicPr>
          <p:cNvPr id="1039" name="Picture 15" descr="C:\Users\goutam\AppData\Local\Microsoft\Windows\Temporary Internet Files\Content.IE5\DF3OIBKH\MC90029554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1981200"/>
            <a:ext cx="1806575" cy="150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 Of losing money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Things to Consider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Time Horizon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Risk</a:t>
            </a:r>
          </a:p>
          <a:p>
            <a:endParaRPr lang="en-US" dirty="0" smtClean="0"/>
          </a:p>
          <a:p>
            <a:r>
              <a:rPr lang="en-US" dirty="0" smtClean="0"/>
              <a:t>Rate of return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Risk</a:t>
            </a:r>
          </a:p>
          <a:p>
            <a:pPr>
              <a:buNone/>
            </a:pPr>
            <a:r>
              <a:rPr lang="en-US" dirty="0" smtClean="0"/>
              <a:t>              </a:t>
            </a:r>
          </a:p>
          <a:p>
            <a:r>
              <a:rPr lang="en-US" dirty="0" smtClean="0"/>
              <a:t>Liquidity Risk          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V="1">
            <a:off x="2782094" y="4609306"/>
            <a:ext cx="380206" cy="79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3505200" y="4495800"/>
            <a:ext cx="1752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6287294" y="4990306"/>
            <a:ext cx="380206" cy="79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not keep money under bed?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Inflation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moneyunderb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2209800"/>
            <a:ext cx="3962400" cy="2823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Inflation</a:t>
            </a:r>
            <a:endParaRPr lang="en-US" dirty="0"/>
          </a:p>
        </p:txBody>
      </p:sp>
      <p:pic>
        <p:nvPicPr>
          <p:cNvPr id="4" name="Content Placeholder 3" descr="Cumulative_Inflation_by_Decad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49511" y="1935163"/>
            <a:ext cx="6444978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Type of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Bank</a:t>
            </a:r>
          </a:p>
          <a:p>
            <a:pPr>
              <a:buNone/>
            </a:pPr>
            <a:r>
              <a:rPr lang="en-US" dirty="0" smtClean="0"/>
              <a:t>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Checking </a:t>
            </a:r>
            <a:r>
              <a:rPr lang="en-US" dirty="0" smtClean="0"/>
              <a:t>–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smtClean="0"/>
              <a:t>Saving    -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CD  </a:t>
            </a:r>
            <a:r>
              <a:rPr lang="en-US" dirty="0" smtClean="0"/>
              <a:t>-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/>
              <a:t>Interest </a:t>
            </a:r>
            <a:r>
              <a:rPr lang="en-US" dirty="0" smtClean="0"/>
              <a:t>taxable, penalty for early withdrawal</a:t>
            </a:r>
          </a:p>
        </p:txBody>
      </p:sp>
      <p:pic>
        <p:nvPicPr>
          <p:cNvPr id="1026" name="Picture 2" descr="C:\Users\goutam\AppData\Local\Microsoft\Windows\Temporary Internet Files\Content.IE5\GKYFO8XD\MC90029725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429000"/>
            <a:ext cx="990600" cy="990600"/>
          </a:xfrm>
          <a:prstGeom prst="rect">
            <a:avLst/>
          </a:prstGeom>
          <a:noFill/>
        </p:spPr>
      </p:pic>
      <p:pic>
        <p:nvPicPr>
          <p:cNvPr id="1027" name="Picture 3" descr="C:\Users\goutam\AppData\Local\Microsoft\Windows\Temporary Internet Files\Content.IE5\3WFV3RTK\MC90023447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981200"/>
            <a:ext cx="2239962" cy="179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Short Term &lt; </a:t>
            </a:r>
            <a:r>
              <a:rPr lang="en-US" dirty="0" smtClean="0"/>
              <a:t>3 </a:t>
            </a:r>
            <a:r>
              <a:rPr lang="en-US" dirty="0" smtClean="0"/>
              <a:t>year</a:t>
            </a:r>
          </a:p>
          <a:p>
            <a:endParaRPr lang="en-US" dirty="0" smtClean="0"/>
          </a:p>
          <a:p>
            <a:r>
              <a:rPr lang="en-US" dirty="0" smtClean="0"/>
              <a:t>Intermediate Term   -  3 </a:t>
            </a:r>
            <a:r>
              <a:rPr lang="en-US" dirty="0" smtClean="0"/>
              <a:t>– 10 years</a:t>
            </a:r>
          </a:p>
          <a:p>
            <a:endParaRPr lang="en-US" dirty="0" smtClean="0"/>
          </a:p>
          <a:p>
            <a:r>
              <a:rPr lang="en-US" dirty="0" smtClean="0"/>
              <a:t>Long Term   &gt; 10 years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</TotalTime>
  <Words>256</Words>
  <Application>Microsoft Office PowerPoint</Application>
  <PresentationFormat>On-screen Show (4:3)</PresentationFormat>
  <Paragraphs>129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 </vt:lpstr>
      <vt:lpstr>ABC Investing</vt:lpstr>
      <vt:lpstr>What is Investing?</vt:lpstr>
      <vt:lpstr>Risk Of losing money</vt:lpstr>
      <vt:lpstr>Things to Consider </vt:lpstr>
      <vt:lpstr>Why not keep money under bed?</vt:lpstr>
      <vt:lpstr>Inflation</vt:lpstr>
      <vt:lpstr>Type of Investment</vt:lpstr>
      <vt:lpstr>Bonds</vt:lpstr>
      <vt:lpstr>Bonds</vt:lpstr>
      <vt:lpstr>Bonds</vt:lpstr>
      <vt:lpstr>Saving Bonds</vt:lpstr>
      <vt:lpstr>Bonds</vt:lpstr>
      <vt:lpstr>Mutual Fund</vt:lpstr>
      <vt:lpstr>Where to Buy ?</vt:lpstr>
      <vt:lpstr>Portfolio and Asset Allocation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shobha</dc:creator>
  <cp:lastModifiedBy>shobha</cp:lastModifiedBy>
  <cp:revision>12</cp:revision>
  <dcterms:created xsi:type="dcterms:W3CDTF">2010-07-09T21:06:26Z</dcterms:created>
  <dcterms:modified xsi:type="dcterms:W3CDTF">2010-07-11T17:03:49Z</dcterms:modified>
</cp:coreProperties>
</file>