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76" r:id="rId5"/>
    <p:sldId id="280" r:id="rId6"/>
    <p:sldId id="277" r:id="rId7"/>
    <p:sldId id="278" r:id="rId8"/>
    <p:sldId id="279" r:id="rId9"/>
    <p:sldId id="260" r:id="rId10"/>
    <p:sldId id="262" r:id="rId11"/>
    <p:sldId id="263" r:id="rId12"/>
    <p:sldId id="281" r:id="rId13"/>
    <p:sldId id="264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5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3121C-5FDD-8644-8538-3BC1DA39CB97}" type="datetimeFigureOut">
              <a:rPr lang="en-US" smtClean="0"/>
              <a:t>7/7/18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1842B-E40C-1847-B81C-BCA0896BE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44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P = </a:t>
            </a:r>
            <a:r>
              <a:rPr lang="en-US" sz="1200" dirty="0" err="1" smtClean="0"/>
              <a:t>nkT</a:t>
            </a:r>
            <a:r>
              <a:rPr lang="en-US" sz="1200" dirty="0" smtClean="0"/>
              <a:t>, 18M</a:t>
            </a:r>
            <a:r>
              <a:rPr lang="en-US" sz="1200" baseline="-25000" dirty="0" smtClean="0"/>
              <a:t>sun</a:t>
            </a:r>
            <a:r>
              <a:rPr lang="en-US" sz="1200" dirty="0" smtClean="0"/>
              <a:t>T</a:t>
            </a:r>
            <a:r>
              <a:rPr lang="en-US" sz="1200" baseline="30000" dirty="0" smtClean="0"/>
              <a:t>1.5</a:t>
            </a:r>
            <a:r>
              <a:rPr lang="en-US" sz="1200" dirty="0" smtClean="0"/>
              <a:t>n</a:t>
            </a:r>
            <a:r>
              <a:rPr lang="en-US" sz="1200" baseline="30000" dirty="0" smtClean="0"/>
              <a:t>-0.5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Molecular clouds = very</a:t>
            </a:r>
            <a:r>
              <a:rPr lang="en-US" sz="1200" baseline="0" dirty="0" smtClean="0"/>
              <a:t> cool, 10-20K, and very dense, mostly hydrogen</a:t>
            </a:r>
          </a:p>
          <a:p>
            <a:r>
              <a:rPr lang="en-US" sz="1200" baseline="0" dirty="0" smtClean="0"/>
              <a:t>Some are “giant molecular clouds”</a:t>
            </a:r>
          </a:p>
          <a:p>
            <a:r>
              <a:rPr lang="en-US" sz="1200" baseline="0" dirty="0" err="1" smtClean="0"/>
              <a:t>Pertubrations</a:t>
            </a:r>
            <a:r>
              <a:rPr lang="en-US" sz="1200" baseline="0" dirty="0" smtClean="0"/>
              <a:t> often cause fragmentation of a cloud, making it especially dense and causing it to collapse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842B-E40C-1847-B81C-BCA0896BE8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17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Initially, temperature does not rise especially quickly, since the</a:t>
            </a:r>
            <a:r>
              <a:rPr lang="en-US" baseline="0" dirty="0" smtClean="0"/>
              <a:t> core is not exceptionally dense.</a:t>
            </a:r>
          </a:p>
          <a:p>
            <a:r>
              <a:rPr lang="en-US" baseline="0" dirty="0" smtClean="0"/>
              <a:t>However, eventually, core becomes opaque to radiation when it is dense enough, so temperature builds up fast, and thus thermal pressure too.</a:t>
            </a:r>
          </a:p>
          <a:p>
            <a:r>
              <a:rPr lang="en-US" baseline="0" dirty="0" smtClean="0"/>
              <a:t>Fusion after a few million years, can burn hydrogen, strong “stellar wind” created to prevent further </a:t>
            </a:r>
            <a:r>
              <a:rPr lang="en-US" baseline="0" dirty="0" err="1" smtClean="0"/>
              <a:t>infall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Protostars</a:t>
            </a:r>
            <a:r>
              <a:rPr lang="en-US" baseline="0" dirty="0" smtClean="0"/>
              <a:t> are variable, and can take on a lot of forms.  One especially active form is a T </a:t>
            </a:r>
            <a:r>
              <a:rPr lang="en-US" baseline="0" dirty="0" err="1" smtClean="0"/>
              <a:t>Tauri</a:t>
            </a:r>
            <a:r>
              <a:rPr lang="en-US" baseline="0" dirty="0" smtClean="0"/>
              <a:t> star, high lithium abundance, and a lot of instability, which makes them especially </a:t>
            </a:r>
            <a:r>
              <a:rPr lang="en-US" baseline="0" dirty="0" err="1" smtClean="0"/>
              <a:t>lumjnous</a:t>
            </a:r>
            <a:r>
              <a:rPr lang="en-US" baseline="0" dirty="0" smtClean="0"/>
              <a:t> and identifiable.  We know they are young since, if fusion were taking place, lithium would be destroyed quickly.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842B-E40C-1847-B81C-BCA0896BE8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3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842B-E40C-1847-B81C-BCA0896BE8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84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CNO cycle is T</a:t>
            </a:r>
            <a:r>
              <a:rPr lang="en-US" baseline="30000" dirty="0" smtClean="0"/>
              <a:t>20</a:t>
            </a:r>
            <a:r>
              <a:rPr lang="en-US" baseline="0" dirty="0" smtClean="0"/>
              <a:t>, how high mass stars do hydrogen fusion, versus p-p is T</a:t>
            </a:r>
            <a:r>
              <a:rPr lang="en-US" baseline="30000" dirty="0" smtClean="0"/>
              <a:t>4</a:t>
            </a:r>
            <a:r>
              <a:rPr lang="en-US" baseline="0" dirty="0" smtClean="0"/>
              <a:t>, how low mass do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842B-E40C-1847-B81C-BCA0896BE8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10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</a:t>
            </a:r>
            <a:r>
              <a:rPr lang="en-US" dirty="0" err="1" smtClean="0"/>
              <a:t>nucleosynthesis</a:t>
            </a:r>
            <a:r>
              <a:rPr lang="en-US" dirty="0" smtClean="0"/>
              <a:t>, bouncing past equilibrium in supernovae, type II supernova</a:t>
            </a:r>
          </a:p>
          <a:p>
            <a:r>
              <a:rPr lang="en-US" dirty="0" smtClean="0"/>
              <a:t>Mention electron degeneracy pressure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842B-E40C-1847-B81C-BCA0896BE8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4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one teaspoon is one billion tons</a:t>
            </a:r>
          </a:p>
          <a:p>
            <a:r>
              <a:rPr lang="en-US" dirty="0" smtClean="0"/>
              <a:t>Likely superfluid state of matter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842B-E40C-1847-B81C-BCA0896BE8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19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842B-E40C-1847-B81C-BCA0896BE8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67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AFD2C-CA55-7F48-8D25-14EE9921F396}" type="datetimeFigureOut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1-0BB6-B24B-A3E4-B08B6A427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14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AFD2C-CA55-7F48-8D25-14EE9921F396}" type="datetimeFigureOut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1-0BB6-B24B-A3E4-B08B6A427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37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AFD2C-CA55-7F48-8D25-14EE9921F396}" type="datetimeFigureOut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1-0BB6-B24B-A3E4-B08B6A427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8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AFD2C-CA55-7F48-8D25-14EE9921F396}" type="datetimeFigureOut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1-0BB6-B24B-A3E4-B08B6A427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01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AFD2C-CA55-7F48-8D25-14EE9921F396}" type="datetimeFigureOut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1-0BB6-B24B-A3E4-B08B6A427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3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AFD2C-CA55-7F48-8D25-14EE9921F396}" type="datetimeFigureOut">
              <a:rPr lang="en-US" smtClean="0"/>
              <a:t>7/7/18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1-0BB6-B24B-A3E4-B08B6A427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7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AFD2C-CA55-7F48-8D25-14EE9921F396}" type="datetimeFigureOut">
              <a:rPr lang="en-US" smtClean="0"/>
              <a:t>7/7/18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1-0BB6-B24B-A3E4-B08B6A427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95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AFD2C-CA55-7F48-8D25-14EE9921F396}" type="datetimeFigureOut">
              <a:rPr lang="en-US" smtClean="0"/>
              <a:t>7/7/18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1-0BB6-B24B-A3E4-B08B6A427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24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AFD2C-CA55-7F48-8D25-14EE9921F396}" type="datetimeFigureOut">
              <a:rPr lang="en-US" smtClean="0"/>
              <a:t>7/7/18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1-0BB6-B24B-A3E4-B08B6A427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26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AFD2C-CA55-7F48-8D25-14EE9921F396}" type="datetimeFigureOut">
              <a:rPr lang="en-US" smtClean="0"/>
              <a:t>7/7/18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1-0BB6-B24B-A3E4-B08B6A427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8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AFD2C-CA55-7F48-8D25-14EE9921F396}" type="datetimeFigureOut">
              <a:rPr lang="en-US" smtClean="0"/>
              <a:t>7/7/18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CBFB1-0BB6-B24B-A3E4-B08B6A427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3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AFD2C-CA55-7F48-8D25-14EE9921F396}" type="datetimeFigureOut">
              <a:rPr lang="en-US" smtClean="0"/>
              <a:t>7/7/18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CBFB1-0BB6-B24B-A3E4-B08B6A427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7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Universe at its Two Extremes: </a:t>
            </a:r>
            <a:br>
              <a:rPr lang="en-US" dirty="0" smtClean="0"/>
            </a:br>
            <a:r>
              <a:rPr lang="en-US" dirty="0" smtClean="0"/>
              <a:t>Lecture Two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Kavish Gandhi and Yuan Lee</a:t>
            </a:r>
          </a:p>
          <a:p>
            <a:r>
              <a:rPr lang="en-US" dirty="0" smtClean="0"/>
              <a:t>7/7/18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65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Dwarves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6552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Extremely low mass stars that initiate hydrogen fusion</a:t>
            </a:r>
          </a:p>
          <a:p>
            <a:r>
              <a:rPr lang="en-US" sz="2400" dirty="0" smtClean="0"/>
              <a:t>Temperature is low enough that fusion is very slow, main sequence lifetime longer than the age of the universe</a:t>
            </a:r>
          </a:p>
          <a:p>
            <a:r>
              <a:rPr lang="en-US" sz="2400" dirty="0" smtClean="0"/>
              <a:t>Very common, so possible host for habitable planets!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587" y="3103563"/>
            <a:ext cx="3234765" cy="3499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903" y="3287339"/>
            <a:ext cx="3809879" cy="29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83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Mid-Sized Stars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7847"/>
            <a:ext cx="8229600" cy="4525963"/>
          </a:xfrm>
        </p:spPr>
        <p:txBody>
          <a:bodyPr/>
          <a:lstStyle/>
          <a:p>
            <a:r>
              <a:rPr lang="en-US" sz="2400" dirty="0" smtClean="0"/>
              <a:t>When H fuel is exhausted, core collapse </a:t>
            </a:r>
            <a:r>
              <a:rPr lang="en-US" sz="2400" dirty="0" smtClean="0">
                <a:sym typeface="Wingdings"/>
              </a:rPr>
              <a:t> T increases</a:t>
            </a:r>
          </a:p>
          <a:p>
            <a:r>
              <a:rPr lang="en-US" sz="2400" dirty="0" smtClean="0"/>
              <a:t>He fusion in core, H fusion in “shell”</a:t>
            </a:r>
          </a:p>
          <a:p>
            <a:r>
              <a:rPr lang="en-US" sz="2400" dirty="0" smtClean="0"/>
              <a:t>Outward pressure causes outer layers to balloon, temperature drop: </a:t>
            </a:r>
            <a:r>
              <a:rPr lang="en-US" sz="2400" b="1" dirty="0" smtClean="0"/>
              <a:t>red giant</a:t>
            </a:r>
            <a:endParaRPr lang="en-US" sz="2400" dirty="0" smtClean="0"/>
          </a:p>
          <a:p>
            <a:r>
              <a:rPr lang="en-US" sz="2400" dirty="0" smtClean="0"/>
              <a:t>Envelope is ejected by stellar wind, </a:t>
            </a:r>
            <a:r>
              <a:rPr lang="en-US" sz="2400" b="1" dirty="0" smtClean="0"/>
              <a:t>planetary nebula</a:t>
            </a:r>
          </a:p>
          <a:p>
            <a:r>
              <a:rPr lang="en-US" sz="2400" dirty="0" smtClean="0"/>
              <a:t>Small, dense, bright core left behind: </a:t>
            </a:r>
            <a:r>
              <a:rPr lang="en-US" sz="2400" b="1" dirty="0" smtClean="0"/>
              <a:t>white dwarf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2854"/>
          <a:stretch/>
        </p:blipFill>
        <p:spPr>
          <a:xfrm>
            <a:off x="457200" y="3528034"/>
            <a:ext cx="4688811" cy="3165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669" y="3528034"/>
            <a:ext cx="3266131" cy="31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4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Tangent: Beautiful Planetary Nebulae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3285"/>
            <a:ext cx="2743200" cy="295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99" y="1253284"/>
            <a:ext cx="2964329" cy="2964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7613"/>
            <a:ext cx="2773082" cy="2643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2837" y="1253284"/>
            <a:ext cx="3431163" cy="2959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3082" y="4217613"/>
            <a:ext cx="2939755" cy="26430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2836" y="4217613"/>
            <a:ext cx="3431163" cy="26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34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79"/>
            <a:ext cx="8229600" cy="1143000"/>
          </a:xfrm>
        </p:spPr>
        <p:txBody>
          <a:bodyPr/>
          <a:lstStyle/>
          <a:p>
            <a:r>
              <a:rPr lang="en-US" dirty="0" smtClean="0"/>
              <a:t>Massive Stars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131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After H is depleted: He fusion, then C fusion, O fusion, etc., becoming a </a:t>
            </a:r>
            <a:r>
              <a:rPr lang="en-US" sz="2400" b="1" dirty="0" smtClean="0"/>
              <a:t>supergiant</a:t>
            </a:r>
            <a:endParaRPr lang="en-US" sz="2400" dirty="0" smtClean="0"/>
          </a:p>
          <a:p>
            <a:r>
              <a:rPr lang="en-US" sz="2400" dirty="0" smtClean="0"/>
              <a:t>In this process, star expands and contracts, due to imbalance of forces: </a:t>
            </a:r>
            <a:r>
              <a:rPr lang="en-US" sz="2400" b="1" dirty="0" smtClean="0"/>
              <a:t>variable star</a:t>
            </a:r>
          </a:p>
          <a:p>
            <a:r>
              <a:rPr lang="en-US" sz="2400" dirty="0" smtClean="0"/>
              <a:t>Once </a:t>
            </a:r>
            <a:r>
              <a:rPr lang="en-US" sz="2400" dirty="0"/>
              <a:t>it reaches iron, fusion is no longer energy-producing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Eventually, the iron core reaches sufficient size that the core collapses, and the star goes supernova.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935" y="3929529"/>
            <a:ext cx="3240459" cy="2808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723" y="388097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58"/>
            <a:ext cx="8229600" cy="1143000"/>
          </a:xfrm>
        </p:spPr>
        <p:txBody>
          <a:bodyPr/>
          <a:lstStyle/>
          <a:p>
            <a:r>
              <a:rPr lang="en-US" dirty="0" smtClean="0"/>
              <a:t>Neutron Stars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7476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Lower mass, extremely dense result of type II supernova</a:t>
            </a:r>
          </a:p>
          <a:p>
            <a:r>
              <a:rPr lang="en-US" sz="2400" dirty="0" smtClean="0"/>
              <a:t>Electron degeneracy limit has been passed; held together by strong nuclear force, “neutron degeneracy”</a:t>
            </a:r>
          </a:p>
          <a:p>
            <a:r>
              <a:rPr lang="en-US" sz="2400" dirty="0" smtClean="0"/>
              <a:t>Very small radius causes high rotational speeds, x-ray radiation along poles: </a:t>
            </a:r>
            <a:r>
              <a:rPr lang="en-US" sz="2400" b="1" dirty="0" smtClean="0"/>
              <a:t>pulsars</a:t>
            </a:r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357" r="10714"/>
          <a:stretch/>
        </p:blipFill>
        <p:spPr>
          <a:xfrm>
            <a:off x="457200" y="3642216"/>
            <a:ext cx="3777107" cy="2692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076" y="3422649"/>
            <a:ext cx="3213099" cy="32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5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“Stellar” Black Holes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88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If the mass of the collapsing core is large enough, neutron degeneracy pressure is not enough</a:t>
            </a:r>
          </a:p>
          <a:p>
            <a:r>
              <a:rPr lang="en-US" sz="2400" dirty="0" smtClean="0"/>
              <a:t>Forms a black hole, so dense that light cannot escape</a:t>
            </a:r>
          </a:p>
          <a:p>
            <a:r>
              <a:rPr lang="en-US" sz="2400" dirty="0" smtClean="0"/>
              <a:t>Edge of black hole is known as the </a:t>
            </a:r>
            <a:r>
              <a:rPr lang="en-US" sz="2400" b="1" dirty="0" smtClean="0"/>
              <a:t>event horizon</a:t>
            </a:r>
            <a:endParaRPr lang="en-US" sz="2400" dirty="0" smtClean="0"/>
          </a:p>
          <a:p>
            <a:r>
              <a:rPr lang="en-US" sz="2400" dirty="0" smtClean="0"/>
              <a:t>Also exist </a:t>
            </a:r>
            <a:r>
              <a:rPr lang="en-US" sz="2400" b="1" dirty="0" smtClean="0"/>
              <a:t>supermassive </a:t>
            </a:r>
            <a:r>
              <a:rPr lang="en-US" sz="2400" dirty="0" smtClean="0"/>
              <a:t>and </a:t>
            </a:r>
            <a:r>
              <a:rPr lang="en-US" sz="2400" b="1" dirty="0" smtClean="0"/>
              <a:t>intermediate </a:t>
            </a:r>
            <a:r>
              <a:rPr lang="en-US" sz="2400" dirty="0" smtClean="0"/>
              <a:t>black holes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0211"/>
          <a:stretch/>
        </p:blipFill>
        <p:spPr>
          <a:xfrm>
            <a:off x="815788" y="3491005"/>
            <a:ext cx="2667001" cy="2799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482" y="3491005"/>
            <a:ext cx="4492812" cy="280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03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Stars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3882" y="1600200"/>
            <a:ext cx="4586942" cy="495897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Interstellar medium (ISM):         </a:t>
            </a:r>
            <a:r>
              <a:rPr lang="en-US" sz="2400" dirty="0" smtClean="0"/>
              <a:t>1 particle/cm</a:t>
            </a:r>
            <a:r>
              <a:rPr lang="en-US" sz="2400" baseline="30000" dirty="0" smtClean="0"/>
              <a:t>3</a:t>
            </a:r>
            <a:endParaRPr lang="en-US" sz="2400" dirty="0" smtClean="0"/>
          </a:p>
          <a:p>
            <a:r>
              <a:rPr lang="en-US" sz="2400" b="1" dirty="0" smtClean="0"/>
              <a:t>Molecular clouds</a:t>
            </a:r>
            <a:r>
              <a:rPr lang="en-US" sz="2400" dirty="0" smtClean="0"/>
              <a:t>, denser parts of ISM: 10</a:t>
            </a:r>
            <a:r>
              <a:rPr lang="en-US" sz="2400" baseline="30000" dirty="0" smtClean="0"/>
              <a:t>6 </a:t>
            </a:r>
            <a:r>
              <a:rPr lang="en-US" sz="2400" dirty="0" smtClean="0"/>
              <a:t>to 10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 particles/cm</a:t>
            </a:r>
            <a:r>
              <a:rPr lang="en-US" sz="2400" baseline="30000" dirty="0" smtClean="0"/>
              <a:t>3</a:t>
            </a:r>
            <a:endParaRPr lang="en-US" sz="2400" dirty="0" smtClean="0"/>
          </a:p>
          <a:p>
            <a:r>
              <a:rPr lang="en-US" sz="2400" b="1" dirty="0" smtClean="0"/>
              <a:t>Composition: </a:t>
            </a:r>
            <a:r>
              <a:rPr lang="en-US" sz="2400" dirty="0" smtClean="0"/>
              <a:t>70% H, 28% He, 2% “metals”</a:t>
            </a:r>
          </a:p>
          <a:p>
            <a:r>
              <a:rPr lang="en-US" sz="2400" b="1" dirty="0" smtClean="0"/>
              <a:t>Force balance: </a:t>
            </a:r>
            <a:r>
              <a:rPr lang="en-US" sz="2400" dirty="0" smtClean="0"/>
              <a:t>gravity pushing in, thermal pressure pushing out.  </a:t>
            </a:r>
          </a:p>
          <a:p>
            <a:r>
              <a:rPr lang="en-US" sz="2400" b="1" dirty="0" smtClean="0"/>
              <a:t>Jeans mass</a:t>
            </a:r>
            <a:r>
              <a:rPr lang="en-US" sz="2400" dirty="0" smtClean="0"/>
              <a:t> = threshold mass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411" y="1913965"/>
            <a:ext cx="3810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0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Birth of a star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704" y="1231763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Molecular cloud exceeds the jeans mass, collapses</a:t>
            </a:r>
            <a:endParaRPr lang="en-US" sz="2400" dirty="0"/>
          </a:p>
          <a:p>
            <a:pPr lvl="1"/>
            <a:r>
              <a:rPr lang="en-US" sz="2000" b="1" dirty="0" smtClean="0"/>
              <a:t>Heats up </a:t>
            </a:r>
            <a:r>
              <a:rPr lang="en-US" sz="2000" dirty="0" smtClean="0"/>
              <a:t>(potential energy --&gt; kinetic energy)</a:t>
            </a:r>
          </a:p>
          <a:p>
            <a:pPr lvl="1"/>
            <a:r>
              <a:rPr lang="en-US" sz="2000" b="1" dirty="0" smtClean="0"/>
              <a:t>Rotation </a:t>
            </a:r>
            <a:r>
              <a:rPr lang="en-US" sz="2000" dirty="0" smtClean="0"/>
              <a:t>(angular momentum conservation)</a:t>
            </a:r>
          </a:p>
          <a:p>
            <a:pPr lvl="1"/>
            <a:r>
              <a:rPr lang="en-US" sz="2000" b="1" dirty="0" smtClean="0"/>
              <a:t>Flattening </a:t>
            </a:r>
            <a:r>
              <a:rPr lang="en-US" sz="2000" dirty="0" smtClean="0"/>
              <a:t>(due to collisions)</a:t>
            </a:r>
          </a:p>
          <a:p>
            <a:r>
              <a:rPr lang="en-US" sz="2400" dirty="0" smtClean="0"/>
              <a:t>Collapse eventually stops, since thermal pressure increases</a:t>
            </a:r>
          </a:p>
          <a:p>
            <a:r>
              <a:rPr lang="en-US" sz="2400" dirty="0" smtClean="0"/>
              <a:t>We call this a </a:t>
            </a:r>
            <a:r>
              <a:rPr lang="en-US" sz="2400" b="1" dirty="0" err="1" smtClean="0"/>
              <a:t>protostar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04" y="3897359"/>
            <a:ext cx="3616265" cy="2711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235" y="3814541"/>
            <a:ext cx="2794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92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Source: Nuclear 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At sufficiently high temperatures, Coulomb barriers can be overcome: </a:t>
            </a:r>
            <a:r>
              <a:rPr lang="en-US" sz="2400" b="1" dirty="0" smtClean="0"/>
              <a:t>nuclear fusion</a:t>
            </a:r>
            <a:endParaRPr lang="en-US" sz="2400" dirty="0" smtClean="0"/>
          </a:p>
          <a:p>
            <a:r>
              <a:rPr lang="en-US" sz="2400" dirty="0" smtClean="0"/>
              <a:t>Starts with: H + H -&gt; He, hydrogen “burning”</a:t>
            </a:r>
          </a:p>
          <a:p>
            <a:pPr lvl="1"/>
            <a:r>
              <a:rPr lang="en-US" sz="2000" dirty="0" smtClean="0"/>
              <a:t>Proton-proton chain (I, II, III), CNO cycle, triple alpha process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12" y="3733104"/>
            <a:ext cx="4507006" cy="2830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882" y="3364778"/>
            <a:ext cx="2340854" cy="333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13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Energy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4698"/>
            <a:ext cx="8229600" cy="327389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Two main mechanisms: radiation and conduction</a:t>
            </a:r>
          </a:p>
          <a:p>
            <a:r>
              <a:rPr lang="en-US" sz="2400" dirty="0" smtClean="0"/>
              <a:t>Radiation</a:t>
            </a:r>
          </a:p>
          <a:p>
            <a:pPr lvl="1"/>
            <a:r>
              <a:rPr lang="en-US" sz="2000" dirty="0" smtClean="0"/>
              <a:t>Photons take random walk, inversely related to opacity</a:t>
            </a:r>
          </a:p>
          <a:p>
            <a:pPr lvl="1"/>
            <a:r>
              <a:rPr lang="en-US" sz="2000" dirty="0" smtClean="0"/>
              <a:t>High opacity when atoms can absorb photons (i.e. atoms not ionized)</a:t>
            </a:r>
          </a:p>
          <a:p>
            <a:r>
              <a:rPr lang="en-US" sz="2400" dirty="0" smtClean="0"/>
              <a:t>Convection</a:t>
            </a:r>
          </a:p>
          <a:p>
            <a:pPr lvl="1"/>
            <a:r>
              <a:rPr lang="en-US" sz="2000" dirty="0" smtClean="0"/>
              <a:t>Bulk motion due to temperature difference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b="1" dirty="0"/>
              <a:t>High mass: </a:t>
            </a:r>
            <a:r>
              <a:rPr lang="en-US" sz="2000" dirty="0" smtClean="0"/>
              <a:t>convective core, </a:t>
            </a:r>
            <a:r>
              <a:rPr lang="en-US" sz="2000" dirty="0" err="1" smtClean="0"/>
              <a:t>radiative</a:t>
            </a:r>
            <a:r>
              <a:rPr lang="en-US" sz="2000" dirty="0" smtClean="0"/>
              <a:t> envelope</a:t>
            </a:r>
            <a:endParaRPr lang="en-US" sz="2000" dirty="0"/>
          </a:p>
          <a:p>
            <a:pPr marL="342900" lvl="1" indent="-342900">
              <a:buFont typeface="Arial"/>
              <a:buChar char="•"/>
            </a:pPr>
            <a:r>
              <a:rPr lang="en-US" sz="2000" b="1" dirty="0" smtClean="0"/>
              <a:t>Low </a:t>
            </a:r>
            <a:r>
              <a:rPr lang="en-US" sz="2000" b="1" dirty="0"/>
              <a:t>mass: </a:t>
            </a:r>
            <a:r>
              <a:rPr lang="en-US" sz="2000" dirty="0" err="1" smtClean="0"/>
              <a:t>radiative</a:t>
            </a:r>
            <a:r>
              <a:rPr lang="en-US" sz="2000" dirty="0" smtClean="0"/>
              <a:t> core, convective </a:t>
            </a:r>
            <a:r>
              <a:rPr lang="en-US" sz="2000" dirty="0"/>
              <a:t>envelope</a:t>
            </a:r>
            <a:endParaRPr lang="en-US" sz="2000" b="1" dirty="0"/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353" y="4168589"/>
            <a:ext cx="4377765" cy="246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31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Equations governing Stellar 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10" t="16366" r="41502"/>
          <a:stretch/>
        </p:blipFill>
        <p:spPr>
          <a:xfrm>
            <a:off x="313765" y="1658470"/>
            <a:ext cx="5592274" cy="3888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058" y="3127044"/>
            <a:ext cx="2779059" cy="73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4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HR Diagram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612" y="1630082"/>
            <a:ext cx="3736743" cy="384884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4118" y="1630082"/>
            <a:ext cx="4078941" cy="504862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“Periodic table of stars”</a:t>
            </a:r>
          </a:p>
          <a:p>
            <a:r>
              <a:rPr lang="en-US" sz="2400" dirty="0" smtClean="0"/>
              <a:t>Plots:</a:t>
            </a:r>
          </a:p>
          <a:p>
            <a:pPr lvl="1"/>
            <a:r>
              <a:rPr lang="en-US" sz="2000" dirty="0" smtClean="0"/>
              <a:t>Luminosity vs. Temperature</a:t>
            </a:r>
          </a:p>
          <a:p>
            <a:pPr lvl="1"/>
            <a:r>
              <a:rPr lang="en-US" sz="2000" dirty="0" smtClean="0"/>
              <a:t>Magnitude vs. Spectral Class</a:t>
            </a:r>
          </a:p>
          <a:p>
            <a:r>
              <a:rPr lang="en-US" sz="2400" dirty="0" smtClean="0"/>
              <a:t>Main sequence: </a:t>
            </a:r>
          </a:p>
          <a:p>
            <a:pPr lvl="1"/>
            <a:r>
              <a:rPr lang="en-US" sz="2000" dirty="0" smtClean="0"/>
              <a:t>90% of star’s lifetime</a:t>
            </a:r>
          </a:p>
          <a:p>
            <a:pPr lvl="1"/>
            <a:r>
              <a:rPr lang="en-US" sz="2000" dirty="0" smtClean="0"/>
              <a:t>Hydrostatic equilibrium, hydrogen fusion</a:t>
            </a:r>
          </a:p>
          <a:p>
            <a:r>
              <a:rPr lang="en-US" sz="2400" dirty="0" smtClean="0"/>
              <a:t>Giant, supergiant branches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4924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Type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1" y="1417638"/>
            <a:ext cx="6022787" cy="474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8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285"/>
            <a:ext cx="8229600" cy="1143000"/>
          </a:xfrm>
        </p:spPr>
        <p:txBody>
          <a:bodyPr/>
          <a:lstStyle/>
          <a:p>
            <a:r>
              <a:rPr lang="en-US" dirty="0" smtClean="0"/>
              <a:t>Brown Dwarfs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7531"/>
            <a:ext cx="8029388" cy="283732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Hydrogen fusion requires T ≈ 3 million K</a:t>
            </a:r>
          </a:p>
          <a:p>
            <a:r>
              <a:rPr lang="en-US" sz="2400" dirty="0" smtClean="0"/>
              <a:t>If the cloud is too small, the core never reaches this temperature</a:t>
            </a:r>
          </a:p>
          <a:p>
            <a:r>
              <a:rPr lang="en-US" sz="2400" dirty="0" smtClean="0"/>
              <a:t>Star still emits infrared radiation from the initial collapse; called a “brown dwarf”</a:t>
            </a:r>
          </a:p>
          <a:p>
            <a:r>
              <a:rPr lang="en-US" sz="2400" dirty="0" smtClean="0"/>
              <a:t>Bigger than a planet, smaller than a star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301" r="22808"/>
          <a:stretch/>
        </p:blipFill>
        <p:spPr>
          <a:xfrm>
            <a:off x="657411" y="3715683"/>
            <a:ext cx="3227294" cy="2933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459" y="3715683"/>
            <a:ext cx="3910853" cy="293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68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823</Words>
  <Application>Microsoft Macintosh PowerPoint</Application>
  <PresentationFormat>On-screen Show (4:3)</PresentationFormat>
  <Paragraphs>91</Paragraphs>
  <Slides>15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The Universe at its Two Extremes:  Lecture Two</vt:lpstr>
      <vt:lpstr>Before Stars</vt:lpstr>
      <vt:lpstr>Birth of a star</vt:lpstr>
      <vt:lpstr>Energy Source: Nuclear Fusion</vt:lpstr>
      <vt:lpstr>Energy Transport</vt:lpstr>
      <vt:lpstr>Equations governing Stellar Structure</vt:lpstr>
      <vt:lpstr>HR Diagram</vt:lpstr>
      <vt:lpstr>Spectral Type</vt:lpstr>
      <vt:lpstr>Brown Dwarfs</vt:lpstr>
      <vt:lpstr>Red Dwarves</vt:lpstr>
      <vt:lpstr>Mid-Sized Stars</vt:lpstr>
      <vt:lpstr>Tangent: Beautiful Planetary Nebulae</vt:lpstr>
      <vt:lpstr>Massive Stars</vt:lpstr>
      <vt:lpstr>Neutron Stars</vt:lpstr>
      <vt:lpstr>“Stellar” Black Holes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Universe at its Two Extremes:  Lecture Two</dc:title>
  <dc:creator>Kavish Gandhi</dc:creator>
  <cp:lastModifiedBy>Kavish Gandhi</cp:lastModifiedBy>
  <cp:revision>17</cp:revision>
  <dcterms:created xsi:type="dcterms:W3CDTF">2018-07-06T22:52:05Z</dcterms:created>
  <dcterms:modified xsi:type="dcterms:W3CDTF">2018-07-07T18:48:43Z</dcterms:modified>
</cp:coreProperties>
</file>