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77" r:id="rId3"/>
    <p:sldId id="257" r:id="rId4"/>
    <p:sldId id="258" r:id="rId5"/>
    <p:sldId id="289" r:id="rId6"/>
    <p:sldId id="288" r:id="rId7"/>
    <p:sldId id="259" r:id="rId8"/>
    <p:sldId id="262" r:id="rId9"/>
    <p:sldId id="260" r:id="rId10"/>
    <p:sldId id="284" r:id="rId11"/>
    <p:sldId id="285" r:id="rId12"/>
    <p:sldId id="261" r:id="rId13"/>
    <p:sldId id="290" r:id="rId14"/>
    <p:sldId id="266" r:id="rId15"/>
    <p:sldId id="263" r:id="rId16"/>
    <p:sldId id="291" r:id="rId17"/>
    <p:sldId id="292" r:id="rId18"/>
    <p:sldId id="293" r:id="rId19"/>
    <p:sldId id="264" r:id="rId20"/>
    <p:sldId id="294" r:id="rId21"/>
    <p:sldId id="295" r:id="rId22"/>
    <p:sldId id="265" r:id="rId23"/>
    <p:sldId id="267" r:id="rId24"/>
    <p:sldId id="296" r:id="rId25"/>
    <p:sldId id="297" r:id="rId26"/>
    <p:sldId id="298" r:id="rId27"/>
    <p:sldId id="268" r:id="rId28"/>
    <p:sldId id="286" r:id="rId29"/>
    <p:sldId id="269" r:id="rId30"/>
    <p:sldId id="270" r:id="rId31"/>
    <p:sldId id="300" r:id="rId32"/>
    <p:sldId id="275" r:id="rId33"/>
    <p:sldId id="271" r:id="rId34"/>
    <p:sldId id="301" r:id="rId35"/>
    <p:sldId id="272" r:id="rId36"/>
    <p:sldId id="273" r:id="rId37"/>
    <p:sldId id="274" r:id="rId38"/>
    <p:sldId id="278" r:id="rId39"/>
    <p:sldId id="279" r:id="rId40"/>
    <p:sldId id="299" r:id="rId41"/>
    <p:sldId id="280" r:id="rId42"/>
    <p:sldId id="287" r:id="rId43"/>
    <p:sldId id="283" r:id="rId44"/>
    <p:sldId id="28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p:restoredTop sz="68278"/>
  </p:normalViewPr>
  <p:slideViewPr>
    <p:cSldViewPr snapToGrid="0" snapToObjects="1">
      <p:cViewPr>
        <p:scale>
          <a:sx n="73" d="100"/>
          <a:sy n="73" d="100"/>
        </p:scale>
        <p:origin x="640" y="2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E847B-CB4E-474B-9A3F-6A4F46C178C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935CB2-3A73-4A83-BE2C-4C55D81D94BD}">
      <dgm:prSet/>
      <dgm:spPr/>
      <dgm:t>
        <a:bodyPr/>
        <a:lstStyle/>
        <a:p>
          <a:pPr>
            <a:defRPr cap="all"/>
          </a:pPr>
          <a:r>
            <a:rPr lang="en-US" dirty="0"/>
            <a:t>Grid</a:t>
          </a:r>
        </a:p>
      </dgm:t>
    </dgm:pt>
    <dgm:pt modelId="{48979729-1C4B-47AB-8844-54F0FC673BFA}" type="parTrans" cxnId="{92E5A399-B098-4299-9C7C-E074587490E7}">
      <dgm:prSet/>
      <dgm:spPr/>
      <dgm:t>
        <a:bodyPr/>
        <a:lstStyle/>
        <a:p>
          <a:endParaRPr lang="en-US"/>
        </a:p>
      </dgm:t>
    </dgm:pt>
    <dgm:pt modelId="{61E7F2DE-C948-428D-9B20-8A96A5B178A8}" type="sibTrans" cxnId="{92E5A399-B098-4299-9C7C-E074587490E7}">
      <dgm:prSet/>
      <dgm:spPr/>
      <dgm:t>
        <a:bodyPr/>
        <a:lstStyle/>
        <a:p>
          <a:endParaRPr lang="en-US"/>
        </a:p>
      </dgm:t>
    </dgm:pt>
    <dgm:pt modelId="{FD48FEE4-059F-43C6-89CF-4F6E6000107A}">
      <dgm:prSet/>
      <dgm:spPr/>
      <dgm:t>
        <a:bodyPr/>
        <a:lstStyle/>
        <a:p>
          <a:pPr>
            <a:defRPr cap="all"/>
          </a:pPr>
          <a:r>
            <a:rPr lang="en-US" dirty="0"/>
            <a:t>Vehicle</a:t>
          </a:r>
        </a:p>
      </dgm:t>
    </dgm:pt>
    <dgm:pt modelId="{7EE0F701-DEB0-4830-B734-1B4125E38497}" type="parTrans" cxnId="{2EAFF12E-6150-4969-9AEC-992A6428FDB4}">
      <dgm:prSet/>
      <dgm:spPr/>
      <dgm:t>
        <a:bodyPr/>
        <a:lstStyle/>
        <a:p>
          <a:endParaRPr lang="en-US"/>
        </a:p>
      </dgm:t>
    </dgm:pt>
    <dgm:pt modelId="{F3A9066D-2C5E-4034-8002-964D3908C066}" type="sibTrans" cxnId="{2EAFF12E-6150-4969-9AEC-992A6428FDB4}">
      <dgm:prSet/>
      <dgm:spPr/>
      <dgm:t>
        <a:bodyPr/>
        <a:lstStyle/>
        <a:p>
          <a:endParaRPr lang="en-US"/>
        </a:p>
      </dgm:t>
    </dgm:pt>
    <dgm:pt modelId="{CD794568-F210-4B7C-B472-A9420A543F60}">
      <dgm:prSet/>
      <dgm:spPr/>
      <dgm:t>
        <a:bodyPr/>
        <a:lstStyle/>
        <a:p>
          <a:pPr>
            <a:defRPr cap="all"/>
          </a:pPr>
          <a:r>
            <a:rPr lang="en-US"/>
            <a:t>Medical devices</a:t>
          </a:r>
        </a:p>
      </dgm:t>
    </dgm:pt>
    <dgm:pt modelId="{AED5A7F3-EB33-4203-97B0-1CF408C44449}" type="parTrans" cxnId="{9D5C417E-C196-43F8-972D-73B86BC86F8C}">
      <dgm:prSet/>
      <dgm:spPr/>
      <dgm:t>
        <a:bodyPr/>
        <a:lstStyle/>
        <a:p>
          <a:endParaRPr lang="en-US"/>
        </a:p>
      </dgm:t>
    </dgm:pt>
    <dgm:pt modelId="{11E5D0AD-CE74-4072-AF55-F6562430CFD9}" type="sibTrans" cxnId="{9D5C417E-C196-43F8-972D-73B86BC86F8C}">
      <dgm:prSet/>
      <dgm:spPr/>
      <dgm:t>
        <a:bodyPr/>
        <a:lstStyle/>
        <a:p>
          <a:endParaRPr lang="en-US"/>
        </a:p>
      </dgm:t>
    </dgm:pt>
    <dgm:pt modelId="{6601FE36-9AC7-45ED-A8B3-EF38E09B2E52}">
      <dgm:prSet/>
      <dgm:spPr/>
      <dgm:t>
        <a:bodyPr/>
        <a:lstStyle/>
        <a:p>
          <a:pPr>
            <a:defRPr cap="all"/>
          </a:pPr>
          <a:r>
            <a:rPr lang="en-US" dirty="0"/>
            <a:t>Portable electronics</a:t>
          </a:r>
        </a:p>
      </dgm:t>
    </dgm:pt>
    <dgm:pt modelId="{7C2AC8B4-F2D5-4852-9584-F61E2FE3FE1E}" type="parTrans" cxnId="{C36EE968-E352-4A3B-A756-314006BEBB09}">
      <dgm:prSet/>
      <dgm:spPr/>
      <dgm:t>
        <a:bodyPr/>
        <a:lstStyle/>
        <a:p>
          <a:endParaRPr lang="en-US"/>
        </a:p>
      </dgm:t>
    </dgm:pt>
    <dgm:pt modelId="{2A62ACDF-5FFB-4815-8485-F1B1FE5C4DF4}" type="sibTrans" cxnId="{C36EE968-E352-4A3B-A756-314006BEBB09}">
      <dgm:prSet/>
      <dgm:spPr/>
      <dgm:t>
        <a:bodyPr/>
        <a:lstStyle/>
        <a:p>
          <a:endParaRPr lang="en-US"/>
        </a:p>
      </dgm:t>
    </dgm:pt>
    <dgm:pt modelId="{8A48CCDD-CC07-4C2E-A6C8-46852D846754}" type="pres">
      <dgm:prSet presAssocID="{443E847B-CB4E-474B-9A3F-6A4F46C178CF}" presName="root" presStyleCnt="0">
        <dgm:presLayoutVars>
          <dgm:dir/>
          <dgm:resizeHandles val="exact"/>
        </dgm:presLayoutVars>
      </dgm:prSet>
      <dgm:spPr/>
    </dgm:pt>
    <dgm:pt modelId="{8E65FDCA-ABDF-4E77-8818-C6604267CB98}" type="pres">
      <dgm:prSet presAssocID="{0F935CB2-3A73-4A83-BE2C-4C55D81D94BD}" presName="compNode" presStyleCnt="0"/>
      <dgm:spPr/>
    </dgm:pt>
    <dgm:pt modelId="{1BBB81FE-1AEB-48AD-B22C-273634556609}" type="pres">
      <dgm:prSet presAssocID="{0F935CB2-3A73-4A83-BE2C-4C55D81D94BD}" presName="iconBgRect" presStyleLbl="bgShp" presStyleIdx="0" presStyleCnt="4"/>
      <dgm:spPr/>
    </dgm:pt>
    <dgm:pt modelId="{D10CD03E-2870-47AA-9C63-607DCF09B6BE}" type="pres">
      <dgm:prSet presAssocID="{0F935CB2-3A73-4A83-BE2C-4C55D81D94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F9A283B4-55B5-49CC-962B-DCDD6D348AB7}" type="pres">
      <dgm:prSet presAssocID="{0F935CB2-3A73-4A83-BE2C-4C55D81D94BD}" presName="spaceRect" presStyleCnt="0"/>
      <dgm:spPr/>
    </dgm:pt>
    <dgm:pt modelId="{7521E342-2C30-4E83-BBDC-6033B885E06F}" type="pres">
      <dgm:prSet presAssocID="{0F935CB2-3A73-4A83-BE2C-4C55D81D94BD}" presName="textRect" presStyleLbl="revTx" presStyleIdx="0" presStyleCnt="4">
        <dgm:presLayoutVars>
          <dgm:chMax val="1"/>
          <dgm:chPref val="1"/>
        </dgm:presLayoutVars>
      </dgm:prSet>
      <dgm:spPr/>
    </dgm:pt>
    <dgm:pt modelId="{006C9DB3-2A0A-49E2-82AF-011653DC124F}" type="pres">
      <dgm:prSet presAssocID="{61E7F2DE-C948-428D-9B20-8A96A5B178A8}" presName="sibTrans" presStyleCnt="0"/>
      <dgm:spPr/>
    </dgm:pt>
    <dgm:pt modelId="{68B8D8AD-5257-4F16-B644-D6E020CAC711}" type="pres">
      <dgm:prSet presAssocID="{FD48FEE4-059F-43C6-89CF-4F6E6000107A}" presName="compNode" presStyleCnt="0"/>
      <dgm:spPr/>
    </dgm:pt>
    <dgm:pt modelId="{FC486DA2-3325-4590-BBE8-F1E126EB1F96}" type="pres">
      <dgm:prSet presAssocID="{FD48FEE4-059F-43C6-89CF-4F6E6000107A}" presName="iconBgRect" presStyleLbl="bgShp" presStyleIdx="1" presStyleCnt="4"/>
      <dgm:spPr/>
    </dgm:pt>
    <dgm:pt modelId="{054CBDF0-AA79-4ADA-9110-C1B7AE628827}" type="pres">
      <dgm:prSet presAssocID="{FD48FEE4-059F-43C6-89CF-4F6E6000107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84E8FF06-07E3-4AA0-B474-48E6EA45BEEA}" type="pres">
      <dgm:prSet presAssocID="{FD48FEE4-059F-43C6-89CF-4F6E6000107A}" presName="spaceRect" presStyleCnt="0"/>
      <dgm:spPr/>
    </dgm:pt>
    <dgm:pt modelId="{4F7B98A4-98BE-4C71-94FE-48A4E79FA8CE}" type="pres">
      <dgm:prSet presAssocID="{FD48FEE4-059F-43C6-89CF-4F6E6000107A}" presName="textRect" presStyleLbl="revTx" presStyleIdx="1" presStyleCnt="4">
        <dgm:presLayoutVars>
          <dgm:chMax val="1"/>
          <dgm:chPref val="1"/>
        </dgm:presLayoutVars>
      </dgm:prSet>
      <dgm:spPr/>
    </dgm:pt>
    <dgm:pt modelId="{407F0EC4-3611-4119-9712-DFD49B5A5A03}" type="pres">
      <dgm:prSet presAssocID="{F3A9066D-2C5E-4034-8002-964D3908C066}" presName="sibTrans" presStyleCnt="0"/>
      <dgm:spPr/>
    </dgm:pt>
    <dgm:pt modelId="{D37E0889-9AF0-4FAE-BE0D-ED845ED3ECB0}" type="pres">
      <dgm:prSet presAssocID="{CD794568-F210-4B7C-B472-A9420A543F60}" presName="compNode" presStyleCnt="0"/>
      <dgm:spPr/>
    </dgm:pt>
    <dgm:pt modelId="{48CD1FA7-0684-4C3D-A196-FE5DE985CD45}" type="pres">
      <dgm:prSet presAssocID="{CD794568-F210-4B7C-B472-A9420A543F60}" presName="iconBgRect" presStyleLbl="bgShp" presStyleIdx="2" presStyleCnt="4"/>
      <dgm:spPr/>
    </dgm:pt>
    <dgm:pt modelId="{F93EF5A6-D461-4DE8-BEA8-8C51F867C96F}" type="pres">
      <dgm:prSet presAssocID="{CD794568-F210-4B7C-B472-A9420A543F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BB8E5621-E183-4458-88B7-E57F33D6877D}" type="pres">
      <dgm:prSet presAssocID="{CD794568-F210-4B7C-B472-A9420A543F60}" presName="spaceRect" presStyleCnt="0"/>
      <dgm:spPr/>
    </dgm:pt>
    <dgm:pt modelId="{2F3D06EB-99D8-47EE-9A94-80A3A5528C08}" type="pres">
      <dgm:prSet presAssocID="{CD794568-F210-4B7C-B472-A9420A543F60}" presName="textRect" presStyleLbl="revTx" presStyleIdx="2" presStyleCnt="4">
        <dgm:presLayoutVars>
          <dgm:chMax val="1"/>
          <dgm:chPref val="1"/>
        </dgm:presLayoutVars>
      </dgm:prSet>
      <dgm:spPr/>
    </dgm:pt>
    <dgm:pt modelId="{7B74D9EE-0DBE-4778-9044-E450D7D6CFC8}" type="pres">
      <dgm:prSet presAssocID="{11E5D0AD-CE74-4072-AF55-F6562430CFD9}" presName="sibTrans" presStyleCnt="0"/>
      <dgm:spPr/>
    </dgm:pt>
    <dgm:pt modelId="{53A5AF3C-E9DB-4C6A-BB45-B697BEDBD96B}" type="pres">
      <dgm:prSet presAssocID="{6601FE36-9AC7-45ED-A8B3-EF38E09B2E52}" presName="compNode" presStyleCnt="0"/>
      <dgm:spPr/>
    </dgm:pt>
    <dgm:pt modelId="{5E7C4DCD-8443-46E6-AB59-25078D0DAD3E}" type="pres">
      <dgm:prSet presAssocID="{6601FE36-9AC7-45ED-A8B3-EF38E09B2E52}" presName="iconBgRect" presStyleLbl="bgShp" presStyleIdx="3" presStyleCnt="4"/>
      <dgm:spPr/>
    </dgm:pt>
    <dgm:pt modelId="{3567505F-4FD8-409D-9E6E-1C7A8BCCAB50}" type="pres">
      <dgm:prSet presAssocID="{6601FE36-9AC7-45ED-A8B3-EF38E09B2E5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ptop"/>
        </a:ext>
      </dgm:extLst>
    </dgm:pt>
    <dgm:pt modelId="{19BF93A0-7DE3-442B-BA7E-2BB2BA47D968}" type="pres">
      <dgm:prSet presAssocID="{6601FE36-9AC7-45ED-A8B3-EF38E09B2E52}" presName="spaceRect" presStyleCnt="0"/>
      <dgm:spPr/>
    </dgm:pt>
    <dgm:pt modelId="{247AFAC9-96C2-44EC-A9D5-EDF2C7AE9240}" type="pres">
      <dgm:prSet presAssocID="{6601FE36-9AC7-45ED-A8B3-EF38E09B2E52}" presName="textRect" presStyleLbl="revTx" presStyleIdx="3" presStyleCnt="4">
        <dgm:presLayoutVars>
          <dgm:chMax val="1"/>
          <dgm:chPref val="1"/>
        </dgm:presLayoutVars>
      </dgm:prSet>
      <dgm:spPr/>
    </dgm:pt>
  </dgm:ptLst>
  <dgm:cxnLst>
    <dgm:cxn modelId="{87807B17-DFEF-4810-95BA-C72D3FF3BD2D}" type="presOf" srcId="{443E847B-CB4E-474B-9A3F-6A4F46C178CF}" destId="{8A48CCDD-CC07-4C2E-A6C8-46852D846754}" srcOrd="0" destOrd="0" presId="urn:microsoft.com/office/officeart/2018/5/layout/IconCircleLabelList"/>
    <dgm:cxn modelId="{2EAFF12E-6150-4969-9AEC-992A6428FDB4}" srcId="{443E847B-CB4E-474B-9A3F-6A4F46C178CF}" destId="{FD48FEE4-059F-43C6-89CF-4F6E6000107A}" srcOrd="1" destOrd="0" parTransId="{7EE0F701-DEB0-4830-B734-1B4125E38497}" sibTransId="{F3A9066D-2C5E-4034-8002-964D3908C066}"/>
    <dgm:cxn modelId="{C36EE968-E352-4A3B-A756-314006BEBB09}" srcId="{443E847B-CB4E-474B-9A3F-6A4F46C178CF}" destId="{6601FE36-9AC7-45ED-A8B3-EF38E09B2E52}" srcOrd="3" destOrd="0" parTransId="{7C2AC8B4-F2D5-4852-9584-F61E2FE3FE1E}" sibTransId="{2A62ACDF-5FFB-4815-8485-F1B1FE5C4DF4}"/>
    <dgm:cxn modelId="{9D5C417E-C196-43F8-972D-73B86BC86F8C}" srcId="{443E847B-CB4E-474B-9A3F-6A4F46C178CF}" destId="{CD794568-F210-4B7C-B472-A9420A543F60}" srcOrd="2" destOrd="0" parTransId="{AED5A7F3-EB33-4203-97B0-1CF408C44449}" sibTransId="{11E5D0AD-CE74-4072-AF55-F6562430CFD9}"/>
    <dgm:cxn modelId="{92E5A399-B098-4299-9C7C-E074587490E7}" srcId="{443E847B-CB4E-474B-9A3F-6A4F46C178CF}" destId="{0F935CB2-3A73-4A83-BE2C-4C55D81D94BD}" srcOrd="0" destOrd="0" parTransId="{48979729-1C4B-47AB-8844-54F0FC673BFA}" sibTransId="{61E7F2DE-C948-428D-9B20-8A96A5B178A8}"/>
    <dgm:cxn modelId="{DD6334A7-EE05-4035-AD2D-89BB7549DCAB}" type="presOf" srcId="{0F935CB2-3A73-4A83-BE2C-4C55D81D94BD}" destId="{7521E342-2C30-4E83-BBDC-6033B885E06F}" srcOrd="0" destOrd="0" presId="urn:microsoft.com/office/officeart/2018/5/layout/IconCircleLabelList"/>
    <dgm:cxn modelId="{C016B2B3-5BD2-4109-9D83-414E0C3AA0A0}" type="presOf" srcId="{CD794568-F210-4B7C-B472-A9420A543F60}" destId="{2F3D06EB-99D8-47EE-9A94-80A3A5528C08}" srcOrd="0" destOrd="0" presId="urn:microsoft.com/office/officeart/2018/5/layout/IconCircleLabelList"/>
    <dgm:cxn modelId="{DEDCE8E5-CBB9-4B2B-B16F-B183F48B0A24}" type="presOf" srcId="{6601FE36-9AC7-45ED-A8B3-EF38E09B2E52}" destId="{247AFAC9-96C2-44EC-A9D5-EDF2C7AE9240}" srcOrd="0" destOrd="0" presId="urn:microsoft.com/office/officeart/2018/5/layout/IconCircleLabelList"/>
    <dgm:cxn modelId="{3EB20EEB-C890-4476-B288-3F1E93B657E3}" type="presOf" srcId="{FD48FEE4-059F-43C6-89CF-4F6E6000107A}" destId="{4F7B98A4-98BE-4C71-94FE-48A4E79FA8CE}" srcOrd="0" destOrd="0" presId="urn:microsoft.com/office/officeart/2018/5/layout/IconCircleLabelList"/>
    <dgm:cxn modelId="{40AF0468-99DC-40D0-9ECF-45754F77B372}" type="presParOf" srcId="{8A48CCDD-CC07-4C2E-A6C8-46852D846754}" destId="{8E65FDCA-ABDF-4E77-8818-C6604267CB98}" srcOrd="0" destOrd="0" presId="urn:microsoft.com/office/officeart/2018/5/layout/IconCircleLabelList"/>
    <dgm:cxn modelId="{C6EC026A-4424-40C2-A519-A11969018EA6}" type="presParOf" srcId="{8E65FDCA-ABDF-4E77-8818-C6604267CB98}" destId="{1BBB81FE-1AEB-48AD-B22C-273634556609}" srcOrd="0" destOrd="0" presId="urn:microsoft.com/office/officeart/2018/5/layout/IconCircleLabelList"/>
    <dgm:cxn modelId="{63290324-5C02-4B2F-B25E-812733221C8F}" type="presParOf" srcId="{8E65FDCA-ABDF-4E77-8818-C6604267CB98}" destId="{D10CD03E-2870-47AA-9C63-607DCF09B6BE}" srcOrd="1" destOrd="0" presId="urn:microsoft.com/office/officeart/2018/5/layout/IconCircleLabelList"/>
    <dgm:cxn modelId="{AFAF5B9A-76DE-4018-8A2C-E08175AD4615}" type="presParOf" srcId="{8E65FDCA-ABDF-4E77-8818-C6604267CB98}" destId="{F9A283B4-55B5-49CC-962B-DCDD6D348AB7}" srcOrd="2" destOrd="0" presId="urn:microsoft.com/office/officeart/2018/5/layout/IconCircleLabelList"/>
    <dgm:cxn modelId="{8B41DD0B-560E-4718-94DC-21283CFABDEE}" type="presParOf" srcId="{8E65FDCA-ABDF-4E77-8818-C6604267CB98}" destId="{7521E342-2C30-4E83-BBDC-6033B885E06F}" srcOrd="3" destOrd="0" presId="urn:microsoft.com/office/officeart/2018/5/layout/IconCircleLabelList"/>
    <dgm:cxn modelId="{52CE26D0-823C-4C80-BE76-113FF71A7D60}" type="presParOf" srcId="{8A48CCDD-CC07-4C2E-A6C8-46852D846754}" destId="{006C9DB3-2A0A-49E2-82AF-011653DC124F}" srcOrd="1" destOrd="0" presId="urn:microsoft.com/office/officeart/2018/5/layout/IconCircleLabelList"/>
    <dgm:cxn modelId="{6A569B1B-C3D4-4CD8-BDA6-64A384289BFB}" type="presParOf" srcId="{8A48CCDD-CC07-4C2E-A6C8-46852D846754}" destId="{68B8D8AD-5257-4F16-B644-D6E020CAC711}" srcOrd="2" destOrd="0" presId="urn:microsoft.com/office/officeart/2018/5/layout/IconCircleLabelList"/>
    <dgm:cxn modelId="{FC305221-111B-497E-A57E-8E4E0520D05C}" type="presParOf" srcId="{68B8D8AD-5257-4F16-B644-D6E020CAC711}" destId="{FC486DA2-3325-4590-BBE8-F1E126EB1F96}" srcOrd="0" destOrd="0" presId="urn:microsoft.com/office/officeart/2018/5/layout/IconCircleLabelList"/>
    <dgm:cxn modelId="{6128BD79-6745-490B-AA7D-971A0F6E9F7D}" type="presParOf" srcId="{68B8D8AD-5257-4F16-B644-D6E020CAC711}" destId="{054CBDF0-AA79-4ADA-9110-C1B7AE628827}" srcOrd="1" destOrd="0" presId="urn:microsoft.com/office/officeart/2018/5/layout/IconCircleLabelList"/>
    <dgm:cxn modelId="{281A5B31-E1C1-4347-A80A-F3103A68EE4F}" type="presParOf" srcId="{68B8D8AD-5257-4F16-B644-D6E020CAC711}" destId="{84E8FF06-07E3-4AA0-B474-48E6EA45BEEA}" srcOrd="2" destOrd="0" presId="urn:microsoft.com/office/officeart/2018/5/layout/IconCircleLabelList"/>
    <dgm:cxn modelId="{09DEB3CA-5196-42C4-8E94-F85B284C970D}" type="presParOf" srcId="{68B8D8AD-5257-4F16-B644-D6E020CAC711}" destId="{4F7B98A4-98BE-4C71-94FE-48A4E79FA8CE}" srcOrd="3" destOrd="0" presId="urn:microsoft.com/office/officeart/2018/5/layout/IconCircleLabelList"/>
    <dgm:cxn modelId="{22956606-7ECF-4E94-B877-49C957F2A448}" type="presParOf" srcId="{8A48CCDD-CC07-4C2E-A6C8-46852D846754}" destId="{407F0EC4-3611-4119-9712-DFD49B5A5A03}" srcOrd="3" destOrd="0" presId="urn:microsoft.com/office/officeart/2018/5/layout/IconCircleLabelList"/>
    <dgm:cxn modelId="{667D3A92-CE4E-4CBC-A1FD-4468CB45E51C}" type="presParOf" srcId="{8A48CCDD-CC07-4C2E-A6C8-46852D846754}" destId="{D37E0889-9AF0-4FAE-BE0D-ED845ED3ECB0}" srcOrd="4" destOrd="0" presId="urn:microsoft.com/office/officeart/2018/5/layout/IconCircleLabelList"/>
    <dgm:cxn modelId="{EFDFE410-7E58-48B1-A7D5-0BCC0698A8F5}" type="presParOf" srcId="{D37E0889-9AF0-4FAE-BE0D-ED845ED3ECB0}" destId="{48CD1FA7-0684-4C3D-A196-FE5DE985CD45}" srcOrd="0" destOrd="0" presId="urn:microsoft.com/office/officeart/2018/5/layout/IconCircleLabelList"/>
    <dgm:cxn modelId="{DA0C20F7-C3B0-44C4-A600-40F967EF4358}" type="presParOf" srcId="{D37E0889-9AF0-4FAE-BE0D-ED845ED3ECB0}" destId="{F93EF5A6-D461-4DE8-BEA8-8C51F867C96F}" srcOrd="1" destOrd="0" presId="urn:microsoft.com/office/officeart/2018/5/layout/IconCircleLabelList"/>
    <dgm:cxn modelId="{338442C7-202F-48FE-918D-827929518239}" type="presParOf" srcId="{D37E0889-9AF0-4FAE-BE0D-ED845ED3ECB0}" destId="{BB8E5621-E183-4458-88B7-E57F33D6877D}" srcOrd="2" destOrd="0" presId="urn:microsoft.com/office/officeart/2018/5/layout/IconCircleLabelList"/>
    <dgm:cxn modelId="{94DB8153-3C23-4373-9D12-B2AB45AD9E9E}" type="presParOf" srcId="{D37E0889-9AF0-4FAE-BE0D-ED845ED3ECB0}" destId="{2F3D06EB-99D8-47EE-9A94-80A3A5528C08}" srcOrd="3" destOrd="0" presId="urn:microsoft.com/office/officeart/2018/5/layout/IconCircleLabelList"/>
    <dgm:cxn modelId="{C20FF815-60E5-4846-984A-FC3C33937EAD}" type="presParOf" srcId="{8A48CCDD-CC07-4C2E-A6C8-46852D846754}" destId="{7B74D9EE-0DBE-4778-9044-E450D7D6CFC8}" srcOrd="5" destOrd="0" presId="urn:microsoft.com/office/officeart/2018/5/layout/IconCircleLabelList"/>
    <dgm:cxn modelId="{FE757D29-DB39-4A1F-8F6A-7A0AE56CA27D}" type="presParOf" srcId="{8A48CCDD-CC07-4C2E-A6C8-46852D846754}" destId="{53A5AF3C-E9DB-4C6A-BB45-B697BEDBD96B}" srcOrd="6" destOrd="0" presId="urn:microsoft.com/office/officeart/2018/5/layout/IconCircleLabelList"/>
    <dgm:cxn modelId="{DB86424F-A7B9-4171-A0A6-F3093E31FAC4}" type="presParOf" srcId="{53A5AF3C-E9DB-4C6A-BB45-B697BEDBD96B}" destId="{5E7C4DCD-8443-46E6-AB59-25078D0DAD3E}" srcOrd="0" destOrd="0" presId="urn:microsoft.com/office/officeart/2018/5/layout/IconCircleLabelList"/>
    <dgm:cxn modelId="{9605B8BE-E2C3-4051-9F12-C5987EBECEE2}" type="presParOf" srcId="{53A5AF3C-E9DB-4C6A-BB45-B697BEDBD96B}" destId="{3567505F-4FD8-409D-9E6E-1C7A8BCCAB50}" srcOrd="1" destOrd="0" presId="urn:microsoft.com/office/officeart/2018/5/layout/IconCircleLabelList"/>
    <dgm:cxn modelId="{26015070-A453-4F4D-9883-49E202EE6E90}" type="presParOf" srcId="{53A5AF3C-E9DB-4C6A-BB45-B697BEDBD96B}" destId="{19BF93A0-7DE3-442B-BA7E-2BB2BA47D968}" srcOrd="2" destOrd="0" presId="urn:microsoft.com/office/officeart/2018/5/layout/IconCircleLabelList"/>
    <dgm:cxn modelId="{6AE71AF7-4C7A-49A9-A6C5-B7A67108FF21}" type="presParOf" srcId="{53A5AF3C-E9DB-4C6A-BB45-B697BEDBD96B}" destId="{247AFAC9-96C2-44EC-A9D5-EDF2C7AE924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EDF9B-CA5E-469A-ABB2-477459BCB5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C7714E-80B4-4998-A547-6695B1A2059B}">
      <dgm:prSet/>
      <dgm:spPr/>
      <dgm:t>
        <a:bodyPr/>
        <a:lstStyle/>
        <a:p>
          <a:r>
            <a:rPr lang="en-US"/>
            <a:t>Group One: Grid scale batteries</a:t>
          </a:r>
        </a:p>
      </dgm:t>
    </dgm:pt>
    <dgm:pt modelId="{2832229F-2521-4933-93FE-03702F6B9CFA}" type="parTrans" cxnId="{41C1E266-2547-4B8D-A987-62A6799D29A0}">
      <dgm:prSet/>
      <dgm:spPr/>
      <dgm:t>
        <a:bodyPr/>
        <a:lstStyle/>
        <a:p>
          <a:endParaRPr lang="en-US"/>
        </a:p>
      </dgm:t>
    </dgm:pt>
    <dgm:pt modelId="{84025EE2-C16C-42B2-8BAA-37ADD92EF95A}" type="sibTrans" cxnId="{41C1E266-2547-4B8D-A987-62A6799D29A0}">
      <dgm:prSet/>
      <dgm:spPr/>
      <dgm:t>
        <a:bodyPr/>
        <a:lstStyle/>
        <a:p>
          <a:endParaRPr lang="en-US"/>
        </a:p>
      </dgm:t>
    </dgm:pt>
    <dgm:pt modelId="{7DB7D99A-17B0-4581-821C-FE845C5204D5}">
      <dgm:prSet/>
      <dgm:spPr/>
      <dgm:t>
        <a:bodyPr/>
        <a:lstStyle/>
        <a:p>
          <a:r>
            <a:rPr lang="en-US"/>
            <a:t>Group Two: Vehicles</a:t>
          </a:r>
        </a:p>
      </dgm:t>
    </dgm:pt>
    <dgm:pt modelId="{09F4C257-C981-4E83-8A8A-52857E55253B}" type="parTrans" cxnId="{A53BFEEA-35F4-41F0-BF60-93C6AA962826}">
      <dgm:prSet/>
      <dgm:spPr/>
      <dgm:t>
        <a:bodyPr/>
        <a:lstStyle/>
        <a:p>
          <a:endParaRPr lang="en-US"/>
        </a:p>
      </dgm:t>
    </dgm:pt>
    <dgm:pt modelId="{25C45BAC-6403-4EB5-9ADD-B13D54F9CC90}" type="sibTrans" cxnId="{A53BFEEA-35F4-41F0-BF60-93C6AA962826}">
      <dgm:prSet/>
      <dgm:spPr/>
      <dgm:t>
        <a:bodyPr/>
        <a:lstStyle/>
        <a:p>
          <a:endParaRPr lang="en-US"/>
        </a:p>
      </dgm:t>
    </dgm:pt>
    <dgm:pt modelId="{1F1B037B-3399-4E71-9C12-39660E9E6C89}">
      <dgm:prSet/>
      <dgm:spPr/>
      <dgm:t>
        <a:bodyPr/>
        <a:lstStyle/>
        <a:p>
          <a:r>
            <a:rPr lang="en-US"/>
            <a:t>Group Three: Medical Devices</a:t>
          </a:r>
        </a:p>
      </dgm:t>
    </dgm:pt>
    <dgm:pt modelId="{095103D6-33E5-4764-BA13-35A039B6F2C5}" type="parTrans" cxnId="{79C09983-DC2F-40D0-925D-9EF72C3E4262}">
      <dgm:prSet/>
      <dgm:spPr/>
      <dgm:t>
        <a:bodyPr/>
        <a:lstStyle/>
        <a:p>
          <a:endParaRPr lang="en-US"/>
        </a:p>
      </dgm:t>
    </dgm:pt>
    <dgm:pt modelId="{46AB5183-D4D9-4401-BF58-12A3027ACDD8}" type="sibTrans" cxnId="{79C09983-DC2F-40D0-925D-9EF72C3E4262}">
      <dgm:prSet/>
      <dgm:spPr/>
      <dgm:t>
        <a:bodyPr/>
        <a:lstStyle/>
        <a:p>
          <a:endParaRPr lang="en-US"/>
        </a:p>
      </dgm:t>
    </dgm:pt>
    <dgm:pt modelId="{6091020E-6353-4F21-9F67-C7EB77106B59}">
      <dgm:prSet/>
      <dgm:spPr/>
      <dgm:t>
        <a:bodyPr/>
        <a:lstStyle/>
        <a:p>
          <a:r>
            <a:rPr lang="en-US" dirty="0"/>
            <a:t>Group 4: Consumer electronics </a:t>
          </a:r>
        </a:p>
      </dgm:t>
    </dgm:pt>
    <dgm:pt modelId="{D8BB85A4-BEEC-4789-8452-A76A1453D1A0}" type="parTrans" cxnId="{98AA08F1-0806-4D7D-B85B-C23F090643C6}">
      <dgm:prSet/>
      <dgm:spPr/>
      <dgm:t>
        <a:bodyPr/>
        <a:lstStyle/>
        <a:p>
          <a:endParaRPr lang="en-US"/>
        </a:p>
      </dgm:t>
    </dgm:pt>
    <dgm:pt modelId="{EE50008F-CADB-4742-9955-770AE8B4E5B8}" type="sibTrans" cxnId="{98AA08F1-0806-4D7D-B85B-C23F090643C6}">
      <dgm:prSet/>
      <dgm:spPr/>
      <dgm:t>
        <a:bodyPr/>
        <a:lstStyle/>
        <a:p>
          <a:endParaRPr lang="en-US"/>
        </a:p>
      </dgm:t>
    </dgm:pt>
    <dgm:pt modelId="{71BC29A2-4474-445E-8857-10AC29B2EB23}" type="pres">
      <dgm:prSet presAssocID="{B5FEDF9B-CA5E-469A-ABB2-477459BCB505}" presName="root" presStyleCnt="0">
        <dgm:presLayoutVars>
          <dgm:dir/>
          <dgm:resizeHandles val="exact"/>
        </dgm:presLayoutVars>
      </dgm:prSet>
      <dgm:spPr/>
    </dgm:pt>
    <dgm:pt modelId="{B43D2920-73A3-4BBA-8DF8-7B7B9984CD2F}" type="pres">
      <dgm:prSet presAssocID="{D4C7714E-80B4-4998-A547-6695B1A2059B}" presName="compNode" presStyleCnt="0"/>
      <dgm:spPr/>
    </dgm:pt>
    <dgm:pt modelId="{95408980-59C8-4B02-8D22-B364D809A298}" type="pres">
      <dgm:prSet presAssocID="{D4C7714E-80B4-4998-A547-6695B1A2059B}" presName="bgRect" presStyleLbl="bgShp" presStyleIdx="0" presStyleCnt="4"/>
      <dgm:spPr/>
    </dgm:pt>
    <dgm:pt modelId="{CF73E839-D334-48A8-9209-C190E80AEC2B}" type="pres">
      <dgm:prSet presAssocID="{D4C7714E-80B4-4998-A547-6695B1A205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ty Battery"/>
        </a:ext>
      </dgm:extLst>
    </dgm:pt>
    <dgm:pt modelId="{6C8C14F7-9974-43BC-93D0-4D000D3108D8}" type="pres">
      <dgm:prSet presAssocID="{D4C7714E-80B4-4998-A547-6695B1A2059B}" presName="spaceRect" presStyleCnt="0"/>
      <dgm:spPr/>
    </dgm:pt>
    <dgm:pt modelId="{13F4DBDE-8B20-4729-BE0D-983BC2C22C95}" type="pres">
      <dgm:prSet presAssocID="{D4C7714E-80B4-4998-A547-6695B1A2059B}" presName="parTx" presStyleLbl="revTx" presStyleIdx="0" presStyleCnt="4">
        <dgm:presLayoutVars>
          <dgm:chMax val="0"/>
          <dgm:chPref val="0"/>
        </dgm:presLayoutVars>
      </dgm:prSet>
      <dgm:spPr/>
    </dgm:pt>
    <dgm:pt modelId="{6BF33CFC-FCDC-44D3-8945-701BE89B5E18}" type="pres">
      <dgm:prSet presAssocID="{84025EE2-C16C-42B2-8BAA-37ADD92EF95A}" presName="sibTrans" presStyleCnt="0"/>
      <dgm:spPr/>
    </dgm:pt>
    <dgm:pt modelId="{A9EC7A83-A7EA-40E2-8259-67C435DB6EC3}" type="pres">
      <dgm:prSet presAssocID="{7DB7D99A-17B0-4581-821C-FE845C5204D5}" presName="compNode" presStyleCnt="0"/>
      <dgm:spPr/>
    </dgm:pt>
    <dgm:pt modelId="{3C7D98BC-7697-47F3-B510-AD0B28B06134}" type="pres">
      <dgm:prSet presAssocID="{7DB7D99A-17B0-4581-821C-FE845C5204D5}" presName="bgRect" presStyleLbl="bgShp" presStyleIdx="1" presStyleCnt="4"/>
      <dgm:spPr/>
    </dgm:pt>
    <dgm:pt modelId="{9A48FC2E-D9A6-4118-99D1-5F0F3436B878}" type="pres">
      <dgm:prSet presAssocID="{7DB7D99A-17B0-4581-821C-FE845C5204D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ctor"/>
        </a:ext>
      </dgm:extLst>
    </dgm:pt>
    <dgm:pt modelId="{8C66428B-FC49-408C-90E0-78C10FE66B16}" type="pres">
      <dgm:prSet presAssocID="{7DB7D99A-17B0-4581-821C-FE845C5204D5}" presName="spaceRect" presStyleCnt="0"/>
      <dgm:spPr/>
    </dgm:pt>
    <dgm:pt modelId="{752A1D3B-80BA-4710-87A4-7C850E9A4D36}" type="pres">
      <dgm:prSet presAssocID="{7DB7D99A-17B0-4581-821C-FE845C5204D5}" presName="parTx" presStyleLbl="revTx" presStyleIdx="1" presStyleCnt="4">
        <dgm:presLayoutVars>
          <dgm:chMax val="0"/>
          <dgm:chPref val="0"/>
        </dgm:presLayoutVars>
      </dgm:prSet>
      <dgm:spPr/>
    </dgm:pt>
    <dgm:pt modelId="{2803F393-527F-41D9-A332-CF46083459A4}" type="pres">
      <dgm:prSet presAssocID="{25C45BAC-6403-4EB5-9ADD-B13D54F9CC90}" presName="sibTrans" presStyleCnt="0"/>
      <dgm:spPr/>
    </dgm:pt>
    <dgm:pt modelId="{E760C052-89E6-49FF-803B-3C4546B704EE}" type="pres">
      <dgm:prSet presAssocID="{1F1B037B-3399-4E71-9C12-39660E9E6C89}" presName="compNode" presStyleCnt="0"/>
      <dgm:spPr/>
    </dgm:pt>
    <dgm:pt modelId="{509823AE-A4B8-40FB-9FEF-EFA191CF0F2E}" type="pres">
      <dgm:prSet presAssocID="{1F1B037B-3399-4E71-9C12-39660E9E6C89}" presName="bgRect" presStyleLbl="bgShp" presStyleIdx="2" presStyleCnt="4"/>
      <dgm:spPr/>
    </dgm:pt>
    <dgm:pt modelId="{41EE42AA-DBC2-4E72-A7BE-2B7094A54E47}" type="pres">
      <dgm:prSet presAssocID="{1F1B037B-3399-4E71-9C12-39660E9E6C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1DDB7D44-FD26-415D-98DB-0A7EEC0A0B94}" type="pres">
      <dgm:prSet presAssocID="{1F1B037B-3399-4E71-9C12-39660E9E6C89}" presName="spaceRect" presStyleCnt="0"/>
      <dgm:spPr/>
    </dgm:pt>
    <dgm:pt modelId="{8FEE9090-BC4B-4782-97C7-E6F107038225}" type="pres">
      <dgm:prSet presAssocID="{1F1B037B-3399-4E71-9C12-39660E9E6C89}" presName="parTx" presStyleLbl="revTx" presStyleIdx="2" presStyleCnt="4">
        <dgm:presLayoutVars>
          <dgm:chMax val="0"/>
          <dgm:chPref val="0"/>
        </dgm:presLayoutVars>
      </dgm:prSet>
      <dgm:spPr/>
    </dgm:pt>
    <dgm:pt modelId="{78F1B8DC-FD5F-49D5-AE8D-34A688D238C1}" type="pres">
      <dgm:prSet presAssocID="{46AB5183-D4D9-4401-BF58-12A3027ACDD8}" presName="sibTrans" presStyleCnt="0"/>
      <dgm:spPr/>
    </dgm:pt>
    <dgm:pt modelId="{5CB397C3-21AE-4AC5-BCB1-3D088F77DC7A}" type="pres">
      <dgm:prSet presAssocID="{6091020E-6353-4F21-9F67-C7EB77106B59}" presName="compNode" presStyleCnt="0"/>
      <dgm:spPr/>
    </dgm:pt>
    <dgm:pt modelId="{94C2183D-7AC6-4E95-9149-595815776711}" type="pres">
      <dgm:prSet presAssocID="{6091020E-6353-4F21-9F67-C7EB77106B59}" presName="bgRect" presStyleLbl="bgShp" presStyleIdx="3" presStyleCnt="4"/>
      <dgm:spPr/>
    </dgm:pt>
    <dgm:pt modelId="{B93F74B2-AE04-4C37-8B22-7EE3677C88C8}" type="pres">
      <dgm:prSet presAssocID="{6091020E-6353-4F21-9F67-C7EB77106B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tom"/>
        </a:ext>
      </dgm:extLst>
    </dgm:pt>
    <dgm:pt modelId="{7710C463-1E34-45CA-A3B0-A73A263BC22D}" type="pres">
      <dgm:prSet presAssocID="{6091020E-6353-4F21-9F67-C7EB77106B59}" presName="spaceRect" presStyleCnt="0"/>
      <dgm:spPr/>
    </dgm:pt>
    <dgm:pt modelId="{7BCE43BB-6B50-4EBF-8CEE-1D2669E35B02}" type="pres">
      <dgm:prSet presAssocID="{6091020E-6353-4F21-9F67-C7EB77106B59}" presName="parTx" presStyleLbl="revTx" presStyleIdx="3" presStyleCnt="4">
        <dgm:presLayoutVars>
          <dgm:chMax val="0"/>
          <dgm:chPref val="0"/>
        </dgm:presLayoutVars>
      </dgm:prSet>
      <dgm:spPr/>
    </dgm:pt>
  </dgm:ptLst>
  <dgm:cxnLst>
    <dgm:cxn modelId="{512B9D30-F790-4D06-BFB6-F44021E1AB6F}" type="presOf" srcId="{D4C7714E-80B4-4998-A547-6695B1A2059B}" destId="{13F4DBDE-8B20-4729-BE0D-983BC2C22C95}" srcOrd="0" destOrd="0" presId="urn:microsoft.com/office/officeart/2018/2/layout/IconVerticalSolidList"/>
    <dgm:cxn modelId="{DD9B284C-43D0-4835-96A5-E94203A2589B}" type="presOf" srcId="{6091020E-6353-4F21-9F67-C7EB77106B59}" destId="{7BCE43BB-6B50-4EBF-8CEE-1D2669E35B02}" srcOrd="0" destOrd="0" presId="urn:microsoft.com/office/officeart/2018/2/layout/IconVerticalSolidList"/>
    <dgm:cxn modelId="{41C1E266-2547-4B8D-A987-62A6799D29A0}" srcId="{B5FEDF9B-CA5E-469A-ABB2-477459BCB505}" destId="{D4C7714E-80B4-4998-A547-6695B1A2059B}" srcOrd="0" destOrd="0" parTransId="{2832229F-2521-4933-93FE-03702F6B9CFA}" sibTransId="{84025EE2-C16C-42B2-8BAA-37ADD92EF95A}"/>
    <dgm:cxn modelId="{97BB3572-1ECB-4703-AA52-C1EA955AE9D3}" type="presOf" srcId="{1F1B037B-3399-4E71-9C12-39660E9E6C89}" destId="{8FEE9090-BC4B-4782-97C7-E6F107038225}" srcOrd="0" destOrd="0" presId="urn:microsoft.com/office/officeart/2018/2/layout/IconVerticalSolidList"/>
    <dgm:cxn modelId="{79C09983-DC2F-40D0-925D-9EF72C3E4262}" srcId="{B5FEDF9B-CA5E-469A-ABB2-477459BCB505}" destId="{1F1B037B-3399-4E71-9C12-39660E9E6C89}" srcOrd="2" destOrd="0" parTransId="{095103D6-33E5-4764-BA13-35A039B6F2C5}" sibTransId="{46AB5183-D4D9-4401-BF58-12A3027ACDD8}"/>
    <dgm:cxn modelId="{F3DA7EAD-14A6-49A4-B423-682150B876D2}" type="presOf" srcId="{B5FEDF9B-CA5E-469A-ABB2-477459BCB505}" destId="{71BC29A2-4474-445E-8857-10AC29B2EB23}" srcOrd="0" destOrd="0" presId="urn:microsoft.com/office/officeart/2018/2/layout/IconVerticalSolidList"/>
    <dgm:cxn modelId="{5E9D4DDA-8EFC-462D-9068-F70F3788B1CD}" type="presOf" srcId="{7DB7D99A-17B0-4581-821C-FE845C5204D5}" destId="{752A1D3B-80BA-4710-87A4-7C850E9A4D36}" srcOrd="0" destOrd="0" presId="urn:microsoft.com/office/officeart/2018/2/layout/IconVerticalSolidList"/>
    <dgm:cxn modelId="{A53BFEEA-35F4-41F0-BF60-93C6AA962826}" srcId="{B5FEDF9B-CA5E-469A-ABB2-477459BCB505}" destId="{7DB7D99A-17B0-4581-821C-FE845C5204D5}" srcOrd="1" destOrd="0" parTransId="{09F4C257-C981-4E83-8A8A-52857E55253B}" sibTransId="{25C45BAC-6403-4EB5-9ADD-B13D54F9CC90}"/>
    <dgm:cxn modelId="{98AA08F1-0806-4D7D-B85B-C23F090643C6}" srcId="{B5FEDF9B-CA5E-469A-ABB2-477459BCB505}" destId="{6091020E-6353-4F21-9F67-C7EB77106B59}" srcOrd="3" destOrd="0" parTransId="{D8BB85A4-BEEC-4789-8452-A76A1453D1A0}" sibTransId="{EE50008F-CADB-4742-9955-770AE8B4E5B8}"/>
    <dgm:cxn modelId="{0E9A0B77-3988-40C2-9439-AB7F2061965B}" type="presParOf" srcId="{71BC29A2-4474-445E-8857-10AC29B2EB23}" destId="{B43D2920-73A3-4BBA-8DF8-7B7B9984CD2F}" srcOrd="0" destOrd="0" presId="urn:microsoft.com/office/officeart/2018/2/layout/IconVerticalSolidList"/>
    <dgm:cxn modelId="{446CF83E-9DAE-4428-A73E-F4CBF6447997}" type="presParOf" srcId="{B43D2920-73A3-4BBA-8DF8-7B7B9984CD2F}" destId="{95408980-59C8-4B02-8D22-B364D809A298}" srcOrd="0" destOrd="0" presId="urn:microsoft.com/office/officeart/2018/2/layout/IconVerticalSolidList"/>
    <dgm:cxn modelId="{F3B7ED36-6733-43DC-BB5C-ACEE99DCE784}" type="presParOf" srcId="{B43D2920-73A3-4BBA-8DF8-7B7B9984CD2F}" destId="{CF73E839-D334-48A8-9209-C190E80AEC2B}" srcOrd="1" destOrd="0" presId="urn:microsoft.com/office/officeart/2018/2/layout/IconVerticalSolidList"/>
    <dgm:cxn modelId="{4BAC71C4-48AF-4D4E-B6E4-6F045388D79C}" type="presParOf" srcId="{B43D2920-73A3-4BBA-8DF8-7B7B9984CD2F}" destId="{6C8C14F7-9974-43BC-93D0-4D000D3108D8}" srcOrd="2" destOrd="0" presId="urn:microsoft.com/office/officeart/2018/2/layout/IconVerticalSolidList"/>
    <dgm:cxn modelId="{A62604D6-8C1D-4ADD-8284-91EFD1FA95EF}" type="presParOf" srcId="{B43D2920-73A3-4BBA-8DF8-7B7B9984CD2F}" destId="{13F4DBDE-8B20-4729-BE0D-983BC2C22C95}" srcOrd="3" destOrd="0" presId="urn:microsoft.com/office/officeart/2018/2/layout/IconVerticalSolidList"/>
    <dgm:cxn modelId="{88763590-D8A8-417E-98B5-660A3BFB362F}" type="presParOf" srcId="{71BC29A2-4474-445E-8857-10AC29B2EB23}" destId="{6BF33CFC-FCDC-44D3-8945-701BE89B5E18}" srcOrd="1" destOrd="0" presId="urn:microsoft.com/office/officeart/2018/2/layout/IconVerticalSolidList"/>
    <dgm:cxn modelId="{AED482BD-4F61-4172-86E8-B105EBF6105E}" type="presParOf" srcId="{71BC29A2-4474-445E-8857-10AC29B2EB23}" destId="{A9EC7A83-A7EA-40E2-8259-67C435DB6EC3}" srcOrd="2" destOrd="0" presId="urn:microsoft.com/office/officeart/2018/2/layout/IconVerticalSolidList"/>
    <dgm:cxn modelId="{EDCDF484-4E0B-4045-9FB5-B207B8223ED4}" type="presParOf" srcId="{A9EC7A83-A7EA-40E2-8259-67C435DB6EC3}" destId="{3C7D98BC-7697-47F3-B510-AD0B28B06134}" srcOrd="0" destOrd="0" presId="urn:microsoft.com/office/officeart/2018/2/layout/IconVerticalSolidList"/>
    <dgm:cxn modelId="{14EB8BDF-6099-4AFF-BD9D-7EAB6816B041}" type="presParOf" srcId="{A9EC7A83-A7EA-40E2-8259-67C435DB6EC3}" destId="{9A48FC2E-D9A6-4118-99D1-5F0F3436B878}" srcOrd="1" destOrd="0" presId="urn:microsoft.com/office/officeart/2018/2/layout/IconVerticalSolidList"/>
    <dgm:cxn modelId="{84D22F11-08D4-46D9-8626-DF03F27D5D02}" type="presParOf" srcId="{A9EC7A83-A7EA-40E2-8259-67C435DB6EC3}" destId="{8C66428B-FC49-408C-90E0-78C10FE66B16}" srcOrd="2" destOrd="0" presId="urn:microsoft.com/office/officeart/2018/2/layout/IconVerticalSolidList"/>
    <dgm:cxn modelId="{A304EE50-6E80-4C6F-B10C-901C45722BAE}" type="presParOf" srcId="{A9EC7A83-A7EA-40E2-8259-67C435DB6EC3}" destId="{752A1D3B-80BA-4710-87A4-7C850E9A4D36}" srcOrd="3" destOrd="0" presId="urn:microsoft.com/office/officeart/2018/2/layout/IconVerticalSolidList"/>
    <dgm:cxn modelId="{D02EDBDE-CB24-4BA7-9818-935708584B7F}" type="presParOf" srcId="{71BC29A2-4474-445E-8857-10AC29B2EB23}" destId="{2803F393-527F-41D9-A332-CF46083459A4}" srcOrd="3" destOrd="0" presId="urn:microsoft.com/office/officeart/2018/2/layout/IconVerticalSolidList"/>
    <dgm:cxn modelId="{F850C0FB-BAF9-433A-A290-79CF92F51185}" type="presParOf" srcId="{71BC29A2-4474-445E-8857-10AC29B2EB23}" destId="{E760C052-89E6-49FF-803B-3C4546B704EE}" srcOrd="4" destOrd="0" presId="urn:microsoft.com/office/officeart/2018/2/layout/IconVerticalSolidList"/>
    <dgm:cxn modelId="{111295D9-34C6-40AE-A63F-00DF07ECA63C}" type="presParOf" srcId="{E760C052-89E6-49FF-803B-3C4546B704EE}" destId="{509823AE-A4B8-40FB-9FEF-EFA191CF0F2E}" srcOrd="0" destOrd="0" presId="urn:microsoft.com/office/officeart/2018/2/layout/IconVerticalSolidList"/>
    <dgm:cxn modelId="{37506CCB-9D44-405E-9634-A3728DFFD2FC}" type="presParOf" srcId="{E760C052-89E6-49FF-803B-3C4546B704EE}" destId="{41EE42AA-DBC2-4E72-A7BE-2B7094A54E47}" srcOrd="1" destOrd="0" presId="urn:microsoft.com/office/officeart/2018/2/layout/IconVerticalSolidList"/>
    <dgm:cxn modelId="{7603599F-0024-49BF-88F1-A227C6EBB7C5}" type="presParOf" srcId="{E760C052-89E6-49FF-803B-3C4546B704EE}" destId="{1DDB7D44-FD26-415D-98DB-0A7EEC0A0B94}" srcOrd="2" destOrd="0" presId="urn:microsoft.com/office/officeart/2018/2/layout/IconVerticalSolidList"/>
    <dgm:cxn modelId="{F91765BB-93D3-4AC3-9C77-52024428F1F2}" type="presParOf" srcId="{E760C052-89E6-49FF-803B-3C4546B704EE}" destId="{8FEE9090-BC4B-4782-97C7-E6F107038225}" srcOrd="3" destOrd="0" presId="urn:microsoft.com/office/officeart/2018/2/layout/IconVerticalSolidList"/>
    <dgm:cxn modelId="{BF2BB972-7B39-4304-B0FB-F8F8D54B2E9A}" type="presParOf" srcId="{71BC29A2-4474-445E-8857-10AC29B2EB23}" destId="{78F1B8DC-FD5F-49D5-AE8D-34A688D238C1}" srcOrd="5" destOrd="0" presId="urn:microsoft.com/office/officeart/2018/2/layout/IconVerticalSolidList"/>
    <dgm:cxn modelId="{AC547A97-DCC2-43CF-97C5-9090A2879C28}" type="presParOf" srcId="{71BC29A2-4474-445E-8857-10AC29B2EB23}" destId="{5CB397C3-21AE-4AC5-BCB1-3D088F77DC7A}" srcOrd="6" destOrd="0" presId="urn:microsoft.com/office/officeart/2018/2/layout/IconVerticalSolidList"/>
    <dgm:cxn modelId="{06A35020-B7A9-41BD-9C7C-E0B48CB41158}" type="presParOf" srcId="{5CB397C3-21AE-4AC5-BCB1-3D088F77DC7A}" destId="{94C2183D-7AC6-4E95-9149-595815776711}" srcOrd="0" destOrd="0" presId="urn:microsoft.com/office/officeart/2018/2/layout/IconVerticalSolidList"/>
    <dgm:cxn modelId="{48B3D09A-94D7-4A84-AB5A-A9E30BC90E53}" type="presParOf" srcId="{5CB397C3-21AE-4AC5-BCB1-3D088F77DC7A}" destId="{B93F74B2-AE04-4C37-8B22-7EE3677C88C8}" srcOrd="1" destOrd="0" presId="urn:microsoft.com/office/officeart/2018/2/layout/IconVerticalSolidList"/>
    <dgm:cxn modelId="{E09F29FF-8349-4577-8E58-875B71378328}" type="presParOf" srcId="{5CB397C3-21AE-4AC5-BCB1-3D088F77DC7A}" destId="{7710C463-1E34-45CA-A3B0-A73A263BC22D}" srcOrd="2" destOrd="0" presId="urn:microsoft.com/office/officeart/2018/2/layout/IconVerticalSolidList"/>
    <dgm:cxn modelId="{46A8F367-B55B-4F48-81CF-75AC5FC9486B}" type="presParOf" srcId="{5CB397C3-21AE-4AC5-BCB1-3D088F77DC7A}" destId="{7BCE43BB-6B50-4EBF-8CEE-1D2669E35B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7D939-68C3-4CAA-B092-1A86C3AD5E3E}"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7B1041A-8FB7-4114-BB23-AF2214681084}">
      <dgm:prSet/>
      <dgm:spPr/>
      <dgm:t>
        <a:bodyPr/>
        <a:lstStyle/>
        <a:p>
          <a:r>
            <a:rPr lang="en-US"/>
            <a:t>Cars</a:t>
          </a:r>
        </a:p>
      </dgm:t>
    </dgm:pt>
    <dgm:pt modelId="{DC97B394-A809-40A0-8F16-E1DB36310670}" type="parTrans" cxnId="{1FDABB51-3A9E-4478-BC88-F116DF888BFD}">
      <dgm:prSet/>
      <dgm:spPr/>
      <dgm:t>
        <a:bodyPr/>
        <a:lstStyle/>
        <a:p>
          <a:endParaRPr lang="en-US"/>
        </a:p>
      </dgm:t>
    </dgm:pt>
    <dgm:pt modelId="{2B711BF4-AD7F-4851-B702-4952F4F87D3B}" type="sibTrans" cxnId="{1FDABB51-3A9E-4478-BC88-F116DF888BFD}">
      <dgm:prSet/>
      <dgm:spPr/>
      <dgm:t>
        <a:bodyPr/>
        <a:lstStyle/>
        <a:p>
          <a:endParaRPr lang="en-US"/>
        </a:p>
      </dgm:t>
    </dgm:pt>
    <dgm:pt modelId="{37B2D5AD-0CDF-4CBF-84B7-EAA20297F59E}">
      <dgm:prSet/>
      <dgm:spPr/>
      <dgm:t>
        <a:bodyPr/>
        <a:lstStyle/>
        <a:p>
          <a:r>
            <a:rPr lang="en-US"/>
            <a:t>Phones and laptops</a:t>
          </a:r>
        </a:p>
      </dgm:t>
    </dgm:pt>
    <dgm:pt modelId="{65574185-6EEA-44DF-A42F-25A49AB9D6A2}" type="parTrans" cxnId="{60C6AE43-E0A1-4022-81B7-0AD2D0BC7756}">
      <dgm:prSet/>
      <dgm:spPr/>
      <dgm:t>
        <a:bodyPr/>
        <a:lstStyle/>
        <a:p>
          <a:endParaRPr lang="en-US"/>
        </a:p>
      </dgm:t>
    </dgm:pt>
    <dgm:pt modelId="{CB5952EA-67FE-4E1E-BD49-59DF76630CB6}" type="sibTrans" cxnId="{60C6AE43-E0A1-4022-81B7-0AD2D0BC7756}">
      <dgm:prSet/>
      <dgm:spPr/>
      <dgm:t>
        <a:bodyPr/>
        <a:lstStyle/>
        <a:p>
          <a:endParaRPr lang="en-US"/>
        </a:p>
      </dgm:t>
    </dgm:pt>
    <dgm:pt modelId="{3C0F0DC8-F3C7-4731-8842-04DFED3A3058}">
      <dgm:prSet/>
      <dgm:spPr/>
      <dgm:t>
        <a:bodyPr/>
        <a:lstStyle/>
        <a:p>
          <a:r>
            <a:rPr lang="en-US"/>
            <a:t>Grid storage</a:t>
          </a:r>
        </a:p>
      </dgm:t>
    </dgm:pt>
    <dgm:pt modelId="{CCF3EF56-09B2-4CE9-9CF8-FE9696ED2DC5}" type="parTrans" cxnId="{3512E47A-E37F-4EB9-9733-2A22A984811C}">
      <dgm:prSet/>
      <dgm:spPr/>
      <dgm:t>
        <a:bodyPr/>
        <a:lstStyle/>
        <a:p>
          <a:endParaRPr lang="en-US"/>
        </a:p>
      </dgm:t>
    </dgm:pt>
    <dgm:pt modelId="{6066E578-A18D-4D44-B40F-4F696632843B}" type="sibTrans" cxnId="{3512E47A-E37F-4EB9-9733-2A22A984811C}">
      <dgm:prSet/>
      <dgm:spPr/>
      <dgm:t>
        <a:bodyPr/>
        <a:lstStyle/>
        <a:p>
          <a:endParaRPr lang="en-US"/>
        </a:p>
      </dgm:t>
    </dgm:pt>
    <dgm:pt modelId="{896801C1-3AE5-43A7-8CA1-8EDC04D2E9E5}">
      <dgm:prSet/>
      <dgm:spPr/>
      <dgm:t>
        <a:bodyPr/>
        <a:lstStyle/>
        <a:p>
          <a:r>
            <a:rPr lang="en-US"/>
            <a:t>Lithium (but not usually lithium ion) batteries are used in pacemakers</a:t>
          </a:r>
        </a:p>
      </dgm:t>
    </dgm:pt>
    <dgm:pt modelId="{62C3652C-F903-41EB-BD85-D3F528944364}" type="parTrans" cxnId="{4F2D0A97-F469-4E94-971C-B9A3AC03B95B}">
      <dgm:prSet/>
      <dgm:spPr/>
      <dgm:t>
        <a:bodyPr/>
        <a:lstStyle/>
        <a:p>
          <a:endParaRPr lang="en-US"/>
        </a:p>
      </dgm:t>
    </dgm:pt>
    <dgm:pt modelId="{C1F2906E-D32A-446B-827F-DCF2F8CC079E}" type="sibTrans" cxnId="{4F2D0A97-F469-4E94-971C-B9A3AC03B95B}">
      <dgm:prSet/>
      <dgm:spPr/>
      <dgm:t>
        <a:bodyPr/>
        <a:lstStyle/>
        <a:p>
          <a:endParaRPr lang="en-US"/>
        </a:p>
      </dgm:t>
    </dgm:pt>
    <dgm:pt modelId="{C275A8F8-57F3-5042-8948-7F5D2D9306D1}" type="pres">
      <dgm:prSet presAssocID="{57D7D939-68C3-4CAA-B092-1A86C3AD5E3E}" presName="linear" presStyleCnt="0">
        <dgm:presLayoutVars>
          <dgm:animLvl val="lvl"/>
          <dgm:resizeHandles val="exact"/>
        </dgm:presLayoutVars>
      </dgm:prSet>
      <dgm:spPr/>
    </dgm:pt>
    <dgm:pt modelId="{845F3117-F5E3-5A46-A47A-FB387CE68522}" type="pres">
      <dgm:prSet presAssocID="{D7B1041A-8FB7-4114-BB23-AF2214681084}" presName="parentText" presStyleLbl="node1" presStyleIdx="0" presStyleCnt="4">
        <dgm:presLayoutVars>
          <dgm:chMax val="0"/>
          <dgm:bulletEnabled val="1"/>
        </dgm:presLayoutVars>
      </dgm:prSet>
      <dgm:spPr/>
    </dgm:pt>
    <dgm:pt modelId="{255BB855-50C8-8946-B965-F381A9C07FD5}" type="pres">
      <dgm:prSet presAssocID="{2B711BF4-AD7F-4851-B702-4952F4F87D3B}" presName="spacer" presStyleCnt="0"/>
      <dgm:spPr/>
    </dgm:pt>
    <dgm:pt modelId="{8946B79F-467F-6D48-A2BC-F1B6E92B736B}" type="pres">
      <dgm:prSet presAssocID="{37B2D5AD-0CDF-4CBF-84B7-EAA20297F59E}" presName="parentText" presStyleLbl="node1" presStyleIdx="1" presStyleCnt="4">
        <dgm:presLayoutVars>
          <dgm:chMax val="0"/>
          <dgm:bulletEnabled val="1"/>
        </dgm:presLayoutVars>
      </dgm:prSet>
      <dgm:spPr/>
    </dgm:pt>
    <dgm:pt modelId="{AD6D0E37-C582-4E47-9E2E-B0725753AB6F}" type="pres">
      <dgm:prSet presAssocID="{CB5952EA-67FE-4E1E-BD49-59DF76630CB6}" presName="spacer" presStyleCnt="0"/>
      <dgm:spPr/>
    </dgm:pt>
    <dgm:pt modelId="{6A91B588-D756-614C-BCA5-52C5F7DE5FDC}" type="pres">
      <dgm:prSet presAssocID="{3C0F0DC8-F3C7-4731-8842-04DFED3A3058}" presName="parentText" presStyleLbl="node1" presStyleIdx="2" presStyleCnt="4">
        <dgm:presLayoutVars>
          <dgm:chMax val="0"/>
          <dgm:bulletEnabled val="1"/>
        </dgm:presLayoutVars>
      </dgm:prSet>
      <dgm:spPr/>
    </dgm:pt>
    <dgm:pt modelId="{B9D0C41D-9918-0646-8E95-E28D0CD6ACB9}" type="pres">
      <dgm:prSet presAssocID="{6066E578-A18D-4D44-B40F-4F696632843B}" presName="spacer" presStyleCnt="0"/>
      <dgm:spPr/>
    </dgm:pt>
    <dgm:pt modelId="{3116A2F5-6CDB-9645-828A-2CA7A5216377}" type="pres">
      <dgm:prSet presAssocID="{896801C1-3AE5-43A7-8CA1-8EDC04D2E9E5}" presName="parentText" presStyleLbl="node1" presStyleIdx="3" presStyleCnt="4">
        <dgm:presLayoutVars>
          <dgm:chMax val="0"/>
          <dgm:bulletEnabled val="1"/>
        </dgm:presLayoutVars>
      </dgm:prSet>
      <dgm:spPr/>
    </dgm:pt>
  </dgm:ptLst>
  <dgm:cxnLst>
    <dgm:cxn modelId="{5766A83C-7BCC-A045-961F-E930EE14849B}" type="presOf" srcId="{D7B1041A-8FB7-4114-BB23-AF2214681084}" destId="{845F3117-F5E3-5A46-A47A-FB387CE68522}" srcOrd="0" destOrd="0" presId="urn:microsoft.com/office/officeart/2005/8/layout/vList2"/>
    <dgm:cxn modelId="{60C6AE43-E0A1-4022-81B7-0AD2D0BC7756}" srcId="{57D7D939-68C3-4CAA-B092-1A86C3AD5E3E}" destId="{37B2D5AD-0CDF-4CBF-84B7-EAA20297F59E}" srcOrd="1" destOrd="0" parTransId="{65574185-6EEA-44DF-A42F-25A49AB9D6A2}" sibTransId="{CB5952EA-67FE-4E1E-BD49-59DF76630CB6}"/>
    <dgm:cxn modelId="{1FDABB51-3A9E-4478-BC88-F116DF888BFD}" srcId="{57D7D939-68C3-4CAA-B092-1A86C3AD5E3E}" destId="{D7B1041A-8FB7-4114-BB23-AF2214681084}" srcOrd="0" destOrd="0" parTransId="{DC97B394-A809-40A0-8F16-E1DB36310670}" sibTransId="{2B711BF4-AD7F-4851-B702-4952F4F87D3B}"/>
    <dgm:cxn modelId="{EAF4F36B-9825-AF45-815E-2AA6EA534925}" type="presOf" srcId="{3C0F0DC8-F3C7-4731-8842-04DFED3A3058}" destId="{6A91B588-D756-614C-BCA5-52C5F7DE5FDC}" srcOrd="0" destOrd="0" presId="urn:microsoft.com/office/officeart/2005/8/layout/vList2"/>
    <dgm:cxn modelId="{3C31B371-3C50-F443-BEF2-EA84558610CE}" type="presOf" srcId="{896801C1-3AE5-43A7-8CA1-8EDC04D2E9E5}" destId="{3116A2F5-6CDB-9645-828A-2CA7A5216377}" srcOrd="0" destOrd="0" presId="urn:microsoft.com/office/officeart/2005/8/layout/vList2"/>
    <dgm:cxn modelId="{3512E47A-E37F-4EB9-9733-2A22A984811C}" srcId="{57D7D939-68C3-4CAA-B092-1A86C3AD5E3E}" destId="{3C0F0DC8-F3C7-4731-8842-04DFED3A3058}" srcOrd="2" destOrd="0" parTransId="{CCF3EF56-09B2-4CE9-9CF8-FE9696ED2DC5}" sibTransId="{6066E578-A18D-4D44-B40F-4F696632843B}"/>
    <dgm:cxn modelId="{187C1B83-3F4B-F445-B647-CB50A4BD1305}" type="presOf" srcId="{57D7D939-68C3-4CAA-B092-1A86C3AD5E3E}" destId="{C275A8F8-57F3-5042-8948-7F5D2D9306D1}" srcOrd="0" destOrd="0" presId="urn:microsoft.com/office/officeart/2005/8/layout/vList2"/>
    <dgm:cxn modelId="{4F2D0A97-F469-4E94-971C-B9A3AC03B95B}" srcId="{57D7D939-68C3-4CAA-B092-1A86C3AD5E3E}" destId="{896801C1-3AE5-43A7-8CA1-8EDC04D2E9E5}" srcOrd="3" destOrd="0" parTransId="{62C3652C-F903-41EB-BD85-D3F528944364}" sibTransId="{C1F2906E-D32A-446B-827F-DCF2F8CC079E}"/>
    <dgm:cxn modelId="{A1C206A4-F688-6847-9EC3-2CDC21D42FD1}" type="presOf" srcId="{37B2D5AD-0CDF-4CBF-84B7-EAA20297F59E}" destId="{8946B79F-467F-6D48-A2BC-F1B6E92B736B}" srcOrd="0" destOrd="0" presId="urn:microsoft.com/office/officeart/2005/8/layout/vList2"/>
    <dgm:cxn modelId="{2CCBA0BC-1447-4E43-8E1F-4B9409AB7FB1}" type="presParOf" srcId="{C275A8F8-57F3-5042-8948-7F5D2D9306D1}" destId="{845F3117-F5E3-5A46-A47A-FB387CE68522}" srcOrd="0" destOrd="0" presId="urn:microsoft.com/office/officeart/2005/8/layout/vList2"/>
    <dgm:cxn modelId="{6272A65C-06AC-0B4A-8CA6-133EAD860DFC}" type="presParOf" srcId="{C275A8F8-57F3-5042-8948-7F5D2D9306D1}" destId="{255BB855-50C8-8946-B965-F381A9C07FD5}" srcOrd="1" destOrd="0" presId="urn:microsoft.com/office/officeart/2005/8/layout/vList2"/>
    <dgm:cxn modelId="{53AFF2BD-E2F0-5A41-AFBC-0CEB40838550}" type="presParOf" srcId="{C275A8F8-57F3-5042-8948-7F5D2D9306D1}" destId="{8946B79F-467F-6D48-A2BC-F1B6E92B736B}" srcOrd="2" destOrd="0" presId="urn:microsoft.com/office/officeart/2005/8/layout/vList2"/>
    <dgm:cxn modelId="{92705A7B-64C3-C04C-AEE5-547916897F67}" type="presParOf" srcId="{C275A8F8-57F3-5042-8948-7F5D2D9306D1}" destId="{AD6D0E37-C582-4E47-9E2E-B0725753AB6F}" srcOrd="3" destOrd="0" presId="urn:microsoft.com/office/officeart/2005/8/layout/vList2"/>
    <dgm:cxn modelId="{A4BB17CB-221B-E943-8D4B-117468471BB2}" type="presParOf" srcId="{C275A8F8-57F3-5042-8948-7F5D2D9306D1}" destId="{6A91B588-D756-614C-BCA5-52C5F7DE5FDC}" srcOrd="4" destOrd="0" presId="urn:microsoft.com/office/officeart/2005/8/layout/vList2"/>
    <dgm:cxn modelId="{02EF1A97-7FDA-7B43-9EFB-A80E8DEA1D3E}" type="presParOf" srcId="{C275A8F8-57F3-5042-8948-7F5D2D9306D1}" destId="{B9D0C41D-9918-0646-8E95-E28D0CD6ACB9}" srcOrd="5" destOrd="0" presId="urn:microsoft.com/office/officeart/2005/8/layout/vList2"/>
    <dgm:cxn modelId="{1E934752-EAEE-3F4F-A254-C19EF9A74B38}" type="presParOf" srcId="{C275A8F8-57F3-5042-8948-7F5D2D9306D1}" destId="{3116A2F5-6CDB-9645-828A-2CA7A52163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AA5FD0-C98D-4E9F-AFCE-48723FFB85C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7D5678-B725-4D55-9F75-D3B24B830B5E}">
      <dgm:prSet/>
      <dgm:spPr/>
      <dgm:t>
        <a:bodyPr/>
        <a:lstStyle/>
        <a:p>
          <a:r>
            <a:rPr lang="en-US" dirty="0"/>
            <a:t>Lithium batteries are rapidly growing in affordability, use, and research interest</a:t>
          </a:r>
        </a:p>
      </dgm:t>
    </dgm:pt>
    <dgm:pt modelId="{16FD8BF2-F4AF-4134-ABFC-63CDCA901C31}" type="parTrans" cxnId="{EDC0243A-157F-4C1B-9AF5-9AD6CBFC2045}">
      <dgm:prSet/>
      <dgm:spPr/>
      <dgm:t>
        <a:bodyPr/>
        <a:lstStyle/>
        <a:p>
          <a:endParaRPr lang="en-US"/>
        </a:p>
      </dgm:t>
    </dgm:pt>
    <dgm:pt modelId="{F6600595-6FAD-42B2-8B01-6760CDA3ADAE}" type="sibTrans" cxnId="{EDC0243A-157F-4C1B-9AF5-9AD6CBFC2045}">
      <dgm:prSet/>
      <dgm:spPr/>
      <dgm:t>
        <a:bodyPr/>
        <a:lstStyle/>
        <a:p>
          <a:endParaRPr lang="en-US"/>
        </a:p>
      </dgm:t>
    </dgm:pt>
    <dgm:pt modelId="{554B5899-1138-47FA-BC0F-608DCC8A51A3}">
      <dgm:prSet/>
      <dgm:spPr/>
      <dgm:t>
        <a:bodyPr/>
        <a:lstStyle/>
        <a:p>
          <a:r>
            <a:rPr lang="en-US"/>
            <a:t>Lithium-ion batteries are work by ferrying lithium ions between some metal cathode and a graphite anode</a:t>
          </a:r>
        </a:p>
      </dgm:t>
    </dgm:pt>
    <dgm:pt modelId="{9BA051E2-3ABF-4F5D-8061-1CCC2036B0B6}" type="parTrans" cxnId="{9C1A38C4-0871-42C4-BCE3-273B2C6D7728}">
      <dgm:prSet/>
      <dgm:spPr/>
      <dgm:t>
        <a:bodyPr/>
        <a:lstStyle/>
        <a:p>
          <a:endParaRPr lang="en-US"/>
        </a:p>
      </dgm:t>
    </dgm:pt>
    <dgm:pt modelId="{78CA83DE-BE5A-4C42-B452-416BF5EECE5D}" type="sibTrans" cxnId="{9C1A38C4-0871-42C4-BCE3-273B2C6D7728}">
      <dgm:prSet/>
      <dgm:spPr/>
      <dgm:t>
        <a:bodyPr/>
        <a:lstStyle/>
        <a:p>
          <a:endParaRPr lang="en-US"/>
        </a:p>
      </dgm:t>
    </dgm:pt>
    <dgm:pt modelId="{E81801DA-78BE-425B-B10C-ED801353CDAF}">
      <dgm:prSet/>
      <dgm:spPr/>
      <dgm:t>
        <a:bodyPr/>
        <a:lstStyle/>
        <a:p>
          <a:r>
            <a:rPr lang="en-US"/>
            <a:t>Ongoing research is needed for recycling, safety, and battery chemicals. </a:t>
          </a:r>
        </a:p>
      </dgm:t>
    </dgm:pt>
    <dgm:pt modelId="{8982DFF6-F7DC-4B29-A66A-A6B02EEC86A5}" type="parTrans" cxnId="{1CF804EF-4164-4EFC-8738-1F328323CCCC}">
      <dgm:prSet/>
      <dgm:spPr/>
      <dgm:t>
        <a:bodyPr/>
        <a:lstStyle/>
        <a:p>
          <a:endParaRPr lang="en-US"/>
        </a:p>
      </dgm:t>
    </dgm:pt>
    <dgm:pt modelId="{9F8120EA-502D-4578-BB7B-35612AEF4644}" type="sibTrans" cxnId="{1CF804EF-4164-4EFC-8738-1F328323CCCC}">
      <dgm:prSet/>
      <dgm:spPr/>
      <dgm:t>
        <a:bodyPr/>
        <a:lstStyle/>
        <a:p>
          <a:endParaRPr lang="en-US"/>
        </a:p>
      </dgm:t>
    </dgm:pt>
    <dgm:pt modelId="{B708C96B-B599-3042-8D5E-F0C5277A6DCD}" type="pres">
      <dgm:prSet presAssocID="{6FAA5FD0-C98D-4E9F-AFCE-48723FFB85CF}" presName="linear" presStyleCnt="0">
        <dgm:presLayoutVars>
          <dgm:animLvl val="lvl"/>
          <dgm:resizeHandles val="exact"/>
        </dgm:presLayoutVars>
      </dgm:prSet>
      <dgm:spPr/>
    </dgm:pt>
    <dgm:pt modelId="{513E2EDC-E77C-1045-9BB7-E9BEF02B11FE}" type="pres">
      <dgm:prSet presAssocID="{D77D5678-B725-4D55-9F75-D3B24B830B5E}" presName="parentText" presStyleLbl="node1" presStyleIdx="0" presStyleCnt="3">
        <dgm:presLayoutVars>
          <dgm:chMax val="0"/>
          <dgm:bulletEnabled val="1"/>
        </dgm:presLayoutVars>
      </dgm:prSet>
      <dgm:spPr/>
    </dgm:pt>
    <dgm:pt modelId="{39773833-2AD8-2D4C-B7D2-D975273F703B}" type="pres">
      <dgm:prSet presAssocID="{F6600595-6FAD-42B2-8B01-6760CDA3ADAE}" presName="spacer" presStyleCnt="0"/>
      <dgm:spPr/>
    </dgm:pt>
    <dgm:pt modelId="{3B9BE46F-45D1-7F49-9C96-C7F32E0DECE3}" type="pres">
      <dgm:prSet presAssocID="{554B5899-1138-47FA-BC0F-608DCC8A51A3}" presName="parentText" presStyleLbl="node1" presStyleIdx="1" presStyleCnt="3">
        <dgm:presLayoutVars>
          <dgm:chMax val="0"/>
          <dgm:bulletEnabled val="1"/>
        </dgm:presLayoutVars>
      </dgm:prSet>
      <dgm:spPr/>
    </dgm:pt>
    <dgm:pt modelId="{859290EA-8640-D249-8F4F-8C97A60B007D}" type="pres">
      <dgm:prSet presAssocID="{78CA83DE-BE5A-4C42-B452-416BF5EECE5D}" presName="spacer" presStyleCnt="0"/>
      <dgm:spPr/>
    </dgm:pt>
    <dgm:pt modelId="{F2C499B9-B7B9-FB48-B953-414F28C9FEA9}" type="pres">
      <dgm:prSet presAssocID="{E81801DA-78BE-425B-B10C-ED801353CDAF}" presName="parentText" presStyleLbl="node1" presStyleIdx="2" presStyleCnt="3">
        <dgm:presLayoutVars>
          <dgm:chMax val="0"/>
          <dgm:bulletEnabled val="1"/>
        </dgm:presLayoutVars>
      </dgm:prSet>
      <dgm:spPr/>
    </dgm:pt>
  </dgm:ptLst>
  <dgm:cxnLst>
    <dgm:cxn modelId="{EDC0243A-157F-4C1B-9AF5-9AD6CBFC2045}" srcId="{6FAA5FD0-C98D-4E9F-AFCE-48723FFB85CF}" destId="{D77D5678-B725-4D55-9F75-D3B24B830B5E}" srcOrd="0" destOrd="0" parTransId="{16FD8BF2-F4AF-4134-ABFC-63CDCA901C31}" sibTransId="{F6600595-6FAD-42B2-8B01-6760CDA3ADAE}"/>
    <dgm:cxn modelId="{7663F449-39F2-2049-B5D1-E0F34FB7CD7C}" type="presOf" srcId="{E81801DA-78BE-425B-B10C-ED801353CDAF}" destId="{F2C499B9-B7B9-FB48-B953-414F28C9FEA9}" srcOrd="0" destOrd="0" presId="urn:microsoft.com/office/officeart/2005/8/layout/vList2"/>
    <dgm:cxn modelId="{B21FC18E-CBD3-2E43-BE39-612A4DC4E0E5}" type="presOf" srcId="{6FAA5FD0-C98D-4E9F-AFCE-48723FFB85CF}" destId="{B708C96B-B599-3042-8D5E-F0C5277A6DCD}" srcOrd="0" destOrd="0" presId="urn:microsoft.com/office/officeart/2005/8/layout/vList2"/>
    <dgm:cxn modelId="{36D3AEA7-F2D6-8A41-90DB-1C01CA30649B}" type="presOf" srcId="{D77D5678-B725-4D55-9F75-D3B24B830B5E}" destId="{513E2EDC-E77C-1045-9BB7-E9BEF02B11FE}" srcOrd="0" destOrd="0" presId="urn:microsoft.com/office/officeart/2005/8/layout/vList2"/>
    <dgm:cxn modelId="{9C1A38C4-0871-42C4-BCE3-273B2C6D7728}" srcId="{6FAA5FD0-C98D-4E9F-AFCE-48723FFB85CF}" destId="{554B5899-1138-47FA-BC0F-608DCC8A51A3}" srcOrd="1" destOrd="0" parTransId="{9BA051E2-3ABF-4F5D-8061-1CCC2036B0B6}" sibTransId="{78CA83DE-BE5A-4C42-B452-416BF5EECE5D}"/>
    <dgm:cxn modelId="{CA8EFCD4-401E-094C-A585-843D970894FF}" type="presOf" srcId="{554B5899-1138-47FA-BC0F-608DCC8A51A3}" destId="{3B9BE46F-45D1-7F49-9C96-C7F32E0DECE3}" srcOrd="0" destOrd="0" presId="urn:microsoft.com/office/officeart/2005/8/layout/vList2"/>
    <dgm:cxn modelId="{1CF804EF-4164-4EFC-8738-1F328323CCCC}" srcId="{6FAA5FD0-C98D-4E9F-AFCE-48723FFB85CF}" destId="{E81801DA-78BE-425B-B10C-ED801353CDAF}" srcOrd="2" destOrd="0" parTransId="{8982DFF6-F7DC-4B29-A66A-A6B02EEC86A5}" sibTransId="{9F8120EA-502D-4578-BB7B-35612AEF4644}"/>
    <dgm:cxn modelId="{1642C4AF-5E9F-0245-89B1-F564BAC75514}" type="presParOf" srcId="{B708C96B-B599-3042-8D5E-F0C5277A6DCD}" destId="{513E2EDC-E77C-1045-9BB7-E9BEF02B11FE}" srcOrd="0" destOrd="0" presId="urn:microsoft.com/office/officeart/2005/8/layout/vList2"/>
    <dgm:cxn modelId="{DD265AC5-91A5-4D43-B720-2E93B5577C7D}" type="presParOf" srcId="{B708C96B-B599-3042-8D5E-F0C5277A6DCD}" destId="{39773833-2AD8-2D4C-B7D2-D975273F703B}" srcOrd="1" destOrd="0" presId="urn:microsoft.com/office/officeart/2005/8/layout/vList2"/>
    <dgm:cxn modelId="{4E0955C4-51A9-3145-8976-DC8D0631B7F0}" type="presParOf" srcId="{B708C96B-B599-3042-8D5E-F0C5277A6DCD}" destId="{3B9BE46F-45D1-7F49-9C96-C7F32E0DECE3}" srcOrd="2" destOrd="0" presId="urn:microsoft.com/office/officeart/2005/8/layout/vList2"/>
    <dgm:cxn modelId="{8547DD3A-CB68-2A49-94A0-362FB1A40DDE}" type="presParOf" srcId="{B708C96B-B599-3042-8D5E-F0C5277A6DCD}" destId="{859290EA-8640-D249-8F4F-8C97A60B007D}" srcOrd="3" destOrd="0" presId="urn:microsoft.com/office/officeart/2005/8/layout/vList2"/>
    <dgm:cxn modelId="{BC9D8FA6-C88B-4845-AD7D-CA97FF01D03C}" type="presParOf" srcId="{B708C96B-B599-3042-8D5E-F0C5277A6DCD}" destId="{F2C499B9-B7B9-FB48-B953-414F28C9FE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0D2437-3A85-4BAF-BF06-068A87F6C0C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BA84BDC-A975-4077-8055-85520C40DA31}">
      <dgm:prSet/>
      <dgm:spPr/>
      <dgm:t>
        <a:bodyPr/>
        <a:lstStyle/>
        <a:p>
          <a:r>
            <a:rPr lang="en-US" dirty="0"/>
            <a:t>Part 1: Pairs of atoms or molecules form batteries by exchanging electrons. The voltage is determined by the reduction potential of each molecule.</a:t>
          </a:r>
        </a:p>
      </dgm:t>
    </dgm:pt>
    <dgm:pt modelId="{77D1F314-EC40-4AEC-8E7C-6FE8C8FBD525}" type="parTrans" cxnId="{EC8F9498-8427-4BD0-945B-34E6A950980D}">
      <dgm:prSet/>
      <dgm:spPr/>
      <dgm:t>
        <a:bodyPr/>
        <a:lstStyle/>
        <a:p>
          <a:endParaRPr lang="en-US"/>
        </a:p>
      </dgm:t>
    </dgm:pt>
    <dgm:pt modelId="{31415FC3-67AE-49B0-A28E-CCD7450B9786}" type="sibTrans" cxnId="{EC8F9498-8427-4BD0-945B-34E6A950980D}">
      <dgm:prSet/>
      <dgm:spPr/>
      <dgm:t>
        <a:bodyPr/>
        <a:lstStyle/>
        <a:p>
          <a:endParaRPr lang="en-US"/>
        </a:p>
      </dgm:t>
    </dgm:pt>
    <dgm:pt modelId="{9B303A3F-9AD8-4942-A4EF-80F66C88BFDB}">
      <dgm:prSet/>
      <dgm:spPr/>
      <dgm:t>
        <a:bodyPr/>
        <a:lstStyle/>
        <a:p>
          <a:r>
            <a:rPr lang="en-US"/>
            <a:t>Part 2: There are a variety of parameters that determine what sort of applications a battery is best suited for, including energy, power, and voltage. Common battery applications are in grid-scale storage, vehicles, medical devices, and consumer electronics</a:t>
          </a:r>
        </a:p>
      </dgm:t>
    </dgm:pt>
    <dgm:pt modelId="{819894C6-15E0-4ED6-BDD4-F73C9B9D9515}" type="parTrans" cxnId="{AB2553D4-A945-49EB-AEE3-10E02F358482}">
      <dgm:prSet/>
      <dgm:spPr/>
      <dgm:t>
        <a:bodyPr/>
        <a:lstStyle/>
        <a:p>
          <a:endParaRPr lang="en-US"/>
        </a:p>
      </dgm:t>
    </dgm:pt>
    <dgm:pt modelId="{5C923EFF-E1A5-4116-9BE1-65116F45B8DE}" type="sibTrans" cxnId="{AB2553D4-A945-49EB-AEE3-10E02F358482}">
      <dgm:prSet/>
      <dgm:spPr/>
      <dgm:t>
        <a:bodyPr/>
        <a:lstStyle/>
        <a:p>
          <a:endParaRPr lang="en-US"/>
        </a:p>
      </dgm:t>
    </dgm:pt>
    <dgm:pt modelId="{E8527FE1-FBCD-45C9-955D-23260AFA8B94}">
      <dgm:prSet/>
      <dgm:spPr/>
      <dgm:t>
        <a:bodyPr/>
        <a:lstStyle/>
        <a:p>
          <a:r>
            <a:rPr lang="en-US"/>
            <a:t>Part 3: Lithium ion batteries are a growing technology that work by moving a lithium ion between a metal complex and graphene through an organic electrolyte</a:t>
          </a:r>
        </a:p>
      </dgm:t>
    </dgm:pt>
    <dgm:pt modelId="{B5551A47-A69C-4934-A741-007D99DDA5BF}" type="parTrans" cxnId="{B685C849-FFF5-49F9-A272-CAD9F88FC6B5}">
      <dgm:prSet/>
      <dgm:spPr/>
      <dgm:t>
        <a:bodyPr/>
        <a:lstStyle/>
        <a:p>
          <a:endParaRPr lang="en-US"/>
        </a:p>
      </dgm:t>
    </dgm:pt>
    <dgm:pt modelId="{373EE672-0EF1-4FBD-AEBA-F841E66290E7}" type="sibTrans" cxnId="{B685C849-FFF5-49F9-A272-CAD9F88FC6B5}">
      <dgm:prSet/>
      <dgm:spPr/>
      <dgm:t>
        <a:bodyPr/>
        <a:lstStyle/>
        <a:p>
          <a:endParaRPr lang="en-US"/>
        </a:p>
      </dgm:t>
    </dgm:pt>
    <dgm:pt modelId="{00E896AA-4820-BA48-8957-7594B304D188}" type="pres">
      <dgm:prSet presAssocID="{910D2437-3A85-4BAF-BF06-068A87F6C0C4}" presName="linear" presStyleCnt="0">
        <dgm:presLayoutVars>
          <dgm:animLvl val="lvl"/>
          <dgm:resizeHandles val="exact"/>
        </dgm:presLayoutVars>
      </dgm:prSet>
      <dgm:spPr/>
    </dgm:pt>
    <dgm:pt modelId="{B50E22AE-0C1B-9C4B-9BCC-A5711C15D637}" type="pres">
      <dgm:prSet presAssocID="{EBA84BDC-A975-4077-8055-85520C40DA31}" presName="parentText" presStyleLbl="node1" presStyleIdx="0" presStyleCnt="3">
        <dgm:presLayoutVars>
          <dgm:chMax val="0"/>
          <dgm:bulletEnabled val="1"/>
        </dgm:presLayoutVars>
      </dgm:prSet>
      <dgm:spPr/>
    </dgm:pt>
    <dgm:pt modelId="{DDE5328A-C453-654B-B8B0-94FAEB627A55}" type="pres">
      <dgm:prSet presAssocID="{31415FC3-67AE-49B0-A28E-CCD7450B9786}" presName="spacer" presStyleCnt="0"/>
      <dgm:spPr/>
    </dgm:pt>
    <dgm:pt modelId="{984E0AFC-DAC8-D34E-B886-E7CA7399DEC1}" type="pres">
      <dgm:prSet presAssocID="{9B303A3F-9AD8-4942-A4EF-80F66C88BFDB}" presName="parentText" presStyleLbl="node1" presStyleIdx="1" presStyleCnt="3">
        <dgm:presLayoutVars>
          <dgm:chMax val="0"/>
          <dgm:bulletEnabled val="1"/>
        </dgm:presLayoutVars>
      </dgm:prSet>
      <dgm:spPr/>
    </dgm:pt>
    <dgm:pt modelId="{9C8A57A3-2567-164D-9E19-1C0B92EB4514}" type="pres">
      <dgm:prSet presAssocID="{5C923EFF-E1A5-4116-9BE1-65116F45B8DE}" presName="spacer" presStyleCnt="0"/>
      <dgm:spPr/>
    </dgm:pt>
    <dgm:pt modelId="{E1988F5F-702A-5F48-AEA4-5862AF107B78}" type="pres">
      <dgm:prSet presAssocID="{E8527FE1-FBCD-45C9-955D-23260AFA8B94}" presName="parentText" presStyleLbl="node1" presStyleIdx="2" presStyleCnt="3">
        <dgm:presLayoutVars>
          <dgm:chMax val="0"/>
          <dgm:bulletEnabled val="1"/>
        </dgm:presLayoutVars>
      </dgm:prSet>
      <dgm:spPr/>
    </dgm:pt>
  </dgm:ptLst>
  <dgm:cxnLst>
    <dgm:cxn modelId="{34F40303-7A28-404A-8719-C08C7AD46880}" type="presOf" srcId="{9B303A3F-9AD8-4942-A4EF-80F66C88BFDB}" destId="{984E0AFC-DAC8-D34E-B886-E7CA7399DEC1}" srcOrd="0" destOrd="0" presId="urn:microsoft.com/office/officeart/2005/8/layout/vList2"/>
    <dgm:cxn modelId="{C9B30625-27C7-1A4B-B659-AFC46D688C38}" type="presOf" srcId="{910D2437-3A85-4BAF-BF06-068A87F6C0C4}" destId="{00E896AA-4820-BA48-8957-7594B304D188}" srcOrd="0" destOrd="0" presId="urn:microsoft.com/office/officeart/2005/8/layout/vList2"/>
    <dgm:cxn modelId="{B685C849-FFF5-49F9-A272-CAD9F88FC6B5}" srcId="{910D2437-3A85-4BAF-BF06-068A87F6C0C4}" destId="{E8527FE1-FBCD-45C9-955D-23260AFA8B94}" srcOrd="2" destOrd="0" parTransId="{B5551A47-A69C-4934-A741-007D99DDA5BF}" sibTransId="{373EE672-0EF1-4FBD-AEBA-F841E66290E7}"/>
    <dgm:cxn modelId="{5246254A-945B-C547-9EF0-F55F9500F9DD}" type="presOf" srcId="{EBA84BDC-A975-4077-8055-85520C40DA31}" destId="{B50E22AE-0C1B-9C4B-9BCC-A5711C15D637}" srcOrd="0" destOrd="0" presId="urn:microsoft.com/office/officeart/2005/8/layout/vList2"/>
    <dgm:cxn modelId="{D63C6E97-328A-A140-896B-2ED2ACABD203}" type="presOf" srcId="{E8527FE1-FBCD-45C9-955D-23260AFA8B94}" destId="{E1988F5F-702A-5F48-AEA4-5862AF107B78}" srcOrd="0" destOrd="0" presId="urn:microsoft.com/office/officeart/2005/8/layout/vList2"/>
    <dgm:cxn modelId="{EC8F9498-8427-4BD0-945B-34E6A950980D}" srcId="{910D2437-3A85-4BAF-BF06-068A87F6C0C4}" destId="{EBA84BDC-A975-4077-8055-85520C40DA31}" srcOrd="0" destOrd="0" parTransId="{77D1F314-EC40-4AEC-8E7C-6FE8C8FBD525}" sibTransId="{31415FC3-67AE-49B0-A28E-CCD7450B9786}"/>
    <dgm:cxn modelId="{AB2553D4-A945-49EB-AEE3-10E02F358482}" srcId="{910D2437-3A85-4BAF-BF06-068A87F6C0C4}" destId="{9B303A3F-9AD8-4942-A4EF-80F66C88BFDB}" srcOrd="1" destOrd="0" parTransId="{819894C6-15E0-4ED6-BDD4-F73C9B9D9515}" sibTransId="{5C923EFF-E1A5-4116-9BE1-65116F45B8DE}"/>
    <dgm:cxn modelId="{B5DC41ED-8037-7843-B312-6918D1A60BDB}" type="presParOf" srcId="{00E896AA-4820-BA48-8957-7594B304D188}" destId="{B50E22AE-0C1B-9C4B-9BCC-A5711C15D637}" srcOrd="0" destOrd="0" presId="urn:microsoft.com/office/officeart/2005/8/layout/vList2"/>
    <dgm:cxn modelId="{36EC7A88-F849-F645-9EB7-78A5769107E9}" type="presParOf" srcId="{00E896AA-4820-BA48-8957-7594B304D188}" destId="{DDE5328A-C453-654B-B8B0-94FAEB627A55}" srcOrd="1" destOrd="0" presId="urn:microsoft.com/office/officeart/2005/8/layout/vList2"/>
    <dgm:cxn modelId="{09E32166-10C0-9644-96D5-DA7A32B6871D}" type="presParOf" srcId="{00E896AA-4820-BA48-8957-7594B304D188}" destId="{984E0AFC-DAC8-D34E-B886-E7CA7399DEC1}" srcOrd="2" destOrd="0" presId="urn:microsoft.com/office/officeart/2005/8/layout/vList2"/>
    <dgm:cxn modelId="{5712035C-332A-8249-88EB-ECF0172EE631}" type="presParOf" srcId="{00E896AA-4820-BA48-8957-7594B304D188}" destId="{9C8A57A3-2567-164D-9E19-1C0B92EB4514}" srcOrd="3" destOrd="0" presId="urn:microsoft.com/office/officeart/2005/8/layout/vList2"/>
    <dgm:cxn modelId="{2B0FE880-B054-9949-9579-1148D95147BC}" type="presParOf" srcId="{00E896AA-4820-BA48-8957-7594B304D188}" destId="{E1988F5F-702A-5F48-AEA4-5862AF107B7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B81FE-1AEB-48AD-B22C-273634556609}">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CD03E-2870-47AA-9C63-607DCF09B6BE}">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1E342-2C30-4E83-BBDC-6033B885E06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Grid</a:t>
          </a:r>
        </a:p>
      </dsp:txBody>
      <dsp:txXfrm>
        <a:off x="569079" y="2644614"/>
        <a:ext cx="2072362" cy="720000"/>
      </dsp:txXfrm>
    </dsp:sp>
    <dsp:sp modelId="{FC486DA2-3325-4590-BBE8-F1E126EB1F96}">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CBDF0-AA79-4ADA-9110-C1B7AE628827}">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7B98A4-98BE-4C71-94FE-48A4E79FA8CE}">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Vehicle</a:t>
          </a:r>
        </a:p>
      </dsp:txBody>
      <dsp:txXfrm>
        <a:off x="3004105" y="2644614"/>
        <a:ext cx="2072362" cy="720000"/>
      </dsp:txXfrm>
    </dsp:sp>
    <dsp:sp modelId="{48CD1FA7-0684-4C3D-A196-FE5DE985CD45}">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EF5A6-D461-4DE8-BEA8-8C51F867C96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D06EB-99D8-47EE-9A94-80A3A5528C08}">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Medical devices</a:t>
          </a:r>
        </a:p>
      </dsp:txBody>
      <dsp:txXfrm>
        <a:off x="5439131" y="2644614"/>
        <a:ext cx="2072362" cy="720000"/>
      </dsp:txXfrm>
    </dsp:sp>
    <dsp:sp modelId="{5E7C4DCD-8443-46E6-AB59-25078D0DAD3E}">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7505F-4FD8-409D-9E6E-1C7A8BCCAB50}">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7AFAC9-96C2-44EC-A9D5-EDF2C7AE9240}">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Portable electronics</a:t>
          </a:r>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08980-59C8-4B02-8D22-B364D809A298}">
      <dsp:nvSpPr>
        <dsp:cNvPr id="0" name=""/>
        <dsp:cNvSpPr/>
      </dsp:nvSpPr>
      <dsp:spPr>
        <a:xfrm>
          <a:off x="0" y="2364"/>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3E839-D334-48A8-9209-C190E80AEC2B}">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4DBDE-8B20-4729-BE0D-983BC2C22C95}">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Group One: Grid scale batteries</a:t>
          </a:r>
        </a:p>
      </dsp:txBody>
      <dsp:txXfrm>
        <a:off x="1384050" y="2364"/>
        <a:ext cx="4733285" cy="1198312"/>
      </dsp:txXfrm>
    </dsp:sp>
    <dsp:sp modelId="{3C7D98BC-7697-47F3-B510-AD0B28B06134}">
      <dsp:nvSpPr>
        <dsp:cNvPr id="0" name=""/>
        <dsp:cNvSpPr/>
      </dsp:nvSpPr>
      <dsp:spPr>
        <a:xfrm>
          <a:off x="0" y="1500254"/>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8FC2E-D9A6-4118-99D1-5F0F3436B878}">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A1D3B-80BA-4710-87A4-7C850E9A4D36}">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Group Two: Vehicles</a:t>
          </a:r>
        </a:p>
      </dsp:txBody>
      <dsp:txXfrm>
        <a:off x="1384050" y="1500254"/>
        <a:ext cx="4733285" cy="1198312"/>
      </dsp:txXfrm>
    </dsp:sp>
    <dsp:sp modelId="{509823AE-A4B8-40FB-9FEF-EFA191CF0F2E}">
      <dsp:nvSpPr>
        <dsp:cNvPr id="0" name=""/>
        <dsp:cNvSpPr/>
      </dsp:nvSpPr>
      <dsp:spPr>
        <a:xfrm>
          <a:off x="0" y="2998145"/>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E42AA-DBC2-4E72-A7BE-2B7094A54E47}">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EE9090-BC4B-4782-97C7-E6F107038225}">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Group Three: Medical Devices</a:t>
          </a:r>
        </a:p>
      </dsp:txBody>
      <dsp:txXfrm>
        <a:off x="1384050" y="2998145"/>
        <a:ext cx="4733285" cy="1198312"/>
      </dsp:txXfrm>
    </dsp:sp>
    <dsp:sp modelId="{94C2183D-7AC6-4E95-9149-595815776711}">
      <dsp:nvSpPr>
        <dsp:cNvPr id="0" name=""/>
        <dsp:cNvSpPr/>
      </dsp:nvSpPr>
      <dsp:spPr>
        <a:xfrm>
          <a:off x="0" y="4496035"/>
          <a:ext cx="6117335" cy="11983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F74B2-AE04-4C37-8B22-7EE3677C88C8}">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CE43BB-6B50-4EBF-8CEE-1D2669E35B02}">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dirty="0"/>
            <a:t>Group 4: Consumer electronics </a:t>
          </a:r>
        </a:p>
      </dsp:txBody>
      <dsp:txXfrm>
        <a:off x="1384050" y="4496035"/>
        <a:ext cx="4733285" cy="119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F3117-F5E3-5A46-A47A-FB387CE68522}">
      <dsp:nvSpPr>
        <dsp:cNvPr id="0" name=""/>
        <dsp:cNvSpPr/>
      </dsp:nvSpPr>
      <dsp:spPr>
        <a:xfrm>
          <a:off x="0" y="46309"/>
          <a:ext cx="6666833" cy="12712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Cars</a:t>
          </a:r>
        </a:p>
      </dsp:txBody>
      <dsp:txXfrm>
        <a:off x="62055" y="108364"/>
        <a:ext cx="6542723" cy="1147095"/>
      </dsp:txXfrm>
    </dsp:sp>
    <dsp:sp modelId="{8946B79F-467F-6D48-A2BC-F1B6E92B736B}">
      <dsp:nvSpPr>
        <dsp:cNvPr id="0" name=""/>
        <dsp:cNvSpPr/>
      </dsp:nvSpPr>
      <dsp:spPr>
        <a:xfrm>
          <a:off x="0" y="1409674"/>
          <a:ext cx="6666833" cy="127120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Phones and laptops</a:t>
          </a:r>
        </a:p>
      </dsp:txBody>
      <dsp:txXfrm>
        <a:off x="62055" y="1471729"/>
        <a:ext cx="6542723" cy="1147095"/>
      </dsp:txXfrm>
    </dsp:sp>
    <dsp:sp modelId="{6A91B588-D756-614C-BCA5-52C5F7DE5FDC}">
      <dsp:nvSpPr>
        <dsp:cNvPr id="0" name=""/>
        <dsp:cNvSpPr/>
      </dsp:nvSpPr>
      <dsp:spPr>
        <a:xfrm>
          <a:off x="0" y="2773040"/>
          <a:ext cx="6666833" cy="127120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Grid storage</a:t>
          </a:r>
        </a:p>
      </dsp:txBody>
      <dsp:txXfrm>
        <a:off x="62055" y="2835095"/>
        <a:ext cx="6542723" cy="1147095"/>
      </dsp:txXfrm>
    </dsp:sp>
    <dsp:sp modelId="{3116A2F5-6CDB-9645-828A-2CA7A5216377}">
      <dsp:nvSpPr>
        <dsp:cNvPr id="0" name=""/>
        <dsp:cNvSpPr/>
      </dsp:nvSpPr>
      <dsp:spPr>
        <a:xfrm>
          <a:off x="0" y="4136405"/>
          <a:ext cx="6666833" cy="127120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Lithium (but not usually lithium ion) batteries are used in pacemakers</a:t>
          </a:r>
        </a:p>
      </dsp:txBody>
      <dsp:txXfrm>
        <a:off x="62055" y="4198460"/>
        <a:ext cx="6542723"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2EDC-E77C-1045-9BB7-E9BEF02B11FE}">
      <dsp:nvSpPr>
        <dsp:cNvPr id="0" name=""/>
        <dsp:cNvSpPr/>
      </dsp:nvSpPr>
      <dsp:spPr>
        <a:xfrm>
          <a:off x="0" y="363524"/>
          <a:ext cx="5811128" cy="15947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Lithium batteries are rapidly growing in affordability, use, and research interest</a:t>
          </a:r>
        </a:p>
      </dsp:txBody>
      <dsp:txXfrm>
        <a:off x="77847" y="441371"/>
        <a:ext cx="5655434" cy="1439016"/>
      </dsp:txXfrm>
    </dsp:sp>
    <dsp:sp modelId="{3B9BE46F-45D1-7F49-9C96-C7F32E0DECE3}">
      <dsp:nvSpPr>
        <dsp:cNvPr id="0" name=""/>
        <dsp:cNvSpPr/>
      </dsp:nvSpPr>
      <dsp:spPr>
        <a:xfrm>
          <a:off x="0" y="2041754"/>
          <a:ext cx="5811128" cy="15947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Lithium-ion batteries are work by ferrying lithium ions between some metal cathode and a graphite anode</a:t>
          </a:r>
        </a:p>
      </dsp:txBody>
      <dsp:txXfrm>
        <a:off x="77847" y="2119601"/>
        <a:ext cx="5655434" cy="1439016"/>
      </dsp:txXfrm>
    </dsp:sp>
    <dsp:sp modelId="{F2C499B9-B7B9-FB48-B953-414F28C9FEA9}">
      <dsp:nvSpPr>
        <dsp:cNvPr id="0" name=""/>
        <dsp:cNvSpPr/>
      </dsp:nvSpPr>
      <dsp:spPr>
        <a:xfrm>
          <a:off x="0" y="3719984"/>
          <a:ext cx="5811128" cy="15947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Ongoing research is needed for recycling, safety, and battery chemicals. </a:t>
          </a:r>
        </a:p>
      </dsp:txBody>
      <dsp:txXfrm>
        <a:off x="77847" y="3797831"/>
        <a:ext cx="5655434" cy="1439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E22AE-0C1B-9C4B-9BCC-A5711C15D637}">
      <dsp:nvSpPr>
        <dsp:cNvPr id="0" name=""/>
        <dsp:cNvSpPr/>
      </dsp:nvSpPr>
      <dsp:spPr>
        <a:xfrm>
          <a:off x="0" y="34125"/>
          <a:ext cx="6651253"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Part 1: Pairs of atoms or molecules form batteries by exchanging electrons. The voltage is determined by the reduction potential of each molecule.</a:t>
          </a:r>
        </a:p>
      </dsp:txBody>
      <dsp:txXfrm>
        <a:off x="83887" y="118012"/>
        <a:ext cx="6483479" cy="1550663"/>
      </dsp:txXfrm>
    </dsp:sp>
    <dsp:sp modelId="{984E0AFC-DAC8-D34E-B886-E7CA7399DEC1}">
      <dsp:nvSpPr>
        <dsp:cNvPr id="0" name=""/>
        <dsp:cNvSpPr/>
      </dsp:nvSpPr>
      <dsp:spPr>
        <a:xfrm>
          <a:off x="0" y="1810163"/>
          <a:ext cx="6651253"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Part 2: There are a variety of parameters that determine what sort of applications a battery is best suited for, including energy, power, and voltage. Common battery applications are in grid-scale storage, vehicles, medical devices, and consumer electronics</a:t>
          </a:r>
        </a:p>
      </dsp:txBody>
      <dsp:txXfrm>
        <a:off x="83887" y="1894050"/>
        <a:ext cx="6483479" cy="1550663"/>
      </dsp:txXfrm>
    </dsp:sp>
    <dsp:sp modelId="{E1988F5F-702A-5F48-AEA4-5862AF107B78}">
      <dsp:nvSpPr>
        <dsp:cNvPr id="0" name=""/>
        <dsp:cNvSpPr/>
      </dsp:nvSpPr>
      <dsp:spPr>
        <a:xfrm>
          <a:off x="0" y="3586200"/>
          <a:ext cx="6651253"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Part 3: Lithium ion batteries are a growing technology that work by moving a lithium ion between a metal complex and graphene through an organic electrolyte</a:t>
          </a:r>
        </a:p>
      </dsp:txBody>
      <dsp:txXfrm>
        <a:off x="83887" y="3670087"/>
        <a:ext cx="6483479" cy="155066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183B9-ACE3-7745-91F8-12A97D15095D}" type="datetimeFigureOut">
              <a:rPr lang="en-US" smtClean="0"/>
              <a:t>8/6/21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4B66F-0E11-B34B-9435-158B06399B7C}" type="slidenum">
              <a:rPr lang="en-US" smtClean="0"/>
              <a:t>‹#›</a:t>
            </a:fld>
            <a:endParaRPr lang="en-US"/>
          </a:p>
        </p:txBody>
      </p:sp>
    </p:spTree>
    <p:extLst>
      <p:ext uri="{BB962C8B-B14F-4D97-AF65-F5344CB8AC3E}">
        <p14:creationId xmlns:p14="http://schemas.microsoft.com/office/powerpoint/2010/main" val="236832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salt bridge </a:t>
            </a:r>
          </a:p>
          <a:p>
            <a:endParaRPr lang="en-US" dirty="0"/>
          </a:p>
          <a:p>
            <a:r>
              <a:rPr lang="en-US" dirty="0"/>
              <a:t>Talk about oxidation and reduction</a:t>
            </a:r>
          </a:p>
          <a:p>
            <a:endParaRPr lang="en-US" dirty="0"/>
          </a:p>
          <a:p>
            <a:endParaRPr lang="en-US" dirty="0"/>
          </a:p>
        </p:txBody>
      </p:sp>
      <p:sp>
        <p:nvSpPr>
          <p:cNvPr id="4" name="Slide Number Placeholder 3"/>
          <p:cNvSpPr>
            <a:spLocks noGrp="1"/>
          </p:cNvSpPr>
          <p:nvPr>
            <p:ph type="sldNum" sz="quarter" idx="5"/>
          </p:nvPr>
        </p:nvSpPr>
        <p:spPr/>
        <p:txBody>
          <a:bodyPr/>
          <a:lstStyle/>
          <a:p>
            <a:fld id="{37B4B66F-0E11-B34B-9435-158B06399B7C}" type="slidenum">
              <a:rPr lang="en-US" smtClean="0"/>
              <a:t>4</a:t>
            </a:fld>
            <a:endParaRPr lang="en-US"/>
          </a:p>
        </p:txBody>
      </p:sp>
    </p:spTree>
    <p:extLst>
      <p:ext uri="{BB962C8B-B14F-4D97-AF65-F5344CB8AC3E}">
        <p14:creationId xmlns:p14="http://schemas.microsoft.com/office/powerpoint/2010/main" val="427974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oxidation reduction terms </a:t>
            </a:r>
          </a:p>
        </p:txBody>
      </p:sp>
      <p:sp>
        <p:nvSpPr>
          <p:cNvPr id="4" name="Slide Number Placeholder 3"/>
          <p:cNvSpPr>
            <a:spLocks noGrp="1"/>
          </p:cNvSpPr>
          <p:nvPr>
            <p:ph type="sldNum" sz="quarter" idx="5"/>
          </p:nvPr>
        </p:nvSpPr>
        <p:spPr/>
        <p:txBody>
          <a:bodyPr/>
          <a:lstStyle/>
          <a:p>
            <a:fld id="{37B4B66F-0E11-B34B-9435-158B06399B7C}" type="slidenum">
              <a:rPr lang="en-US" smtClean="0"/>
              <a:t>7</a:t>
            </a:fld>
            <a:endParaRPr lang="en-US"/>
          </a:p>
        </p:txBody>
      </p:sp>
    </p:spTree>
    <p:extLst>
      <p:ext uri="{BB962C8B-B14F-4D97-AF65-F5344CB8AC3E}">
        <p14:creationId xmlns:p14="http://schemas.microsoft.com/office/powerpoint/2010/main" val="153984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Lithium ion </a:t>
            </a:r>
          </a:p>
          <a:p>
            <a:r>
              <a:rPr lang="en-US" dirty="0"/>
              <a:t>Car battery</a:t>
            </a:r>
          </a:p>
          <a:p>
            <a:r>
              <a:rPr lang="en-US" dirty="0"/>
              <a:t>Nickel </a:t>
            </a:r>
            <a:r>
              <a:rPr lang="en-US" dirty="0" err="1"/>
              <a:t>cadmeium</a:t>
            </a:r>
            <a:endParaRPr lang="en-US" dirty="0"/>
          </a:p>
          <a:p>
            <a:r>
              <a:rPr lang="en-US" sz="1200" b="1" i="0" kern="1200" dirty="0">
                <a:solidFill>
                  <a:schemeClr val="tx1"/>
                </a:solidFill>
                <a:effectLst/>
                <a:latin typeface="+mn-lt"/>
                <a:ea typeface="+mn-ea"/>
                <a:cs typeface="+mn-cs"/>
              </a:rPr>
              <a:t>zinc/manganese/potassium/graphite</a:t>
            </a:r>
          </a:p>
          <a:p>
            <a:r>
              <a:rPr lang="en-US" dirty="0" err="1"/>
              <a:t>Vandium</a:t>
            </a:r>
            <a:r>
              <a:rPr lang="en-US" dirty="0"/>
              <a:t> redox flow</a:t>
            </a:r>
          </a:p>
          <a:p>
            <a:r>
              <a:rPr lang="en-US" dirty="0"/>
              <a:t>Nickel Metal Hydroxide</a:t>
            </a:r>
          </a:p>
          <a:p>
            <a:endParaRPr lang="en-US" dirty="0"/>
          </a:p>
          <a:p>
            <a:r>
              <a:rPr lang="en-US" dirty="0"/>
              <a:t>“Some of the most common cathode components are Lithium Nickel, Manganese Cobalt Oxide, Nickel Oxide, Cobalt Oxide, Manganese spinel, Iron Phosphate, and Titanate. Among them, Lithium Nickel and Manganese Cobalt Oxide have a higher energy density and cell voltage”</a:t>
            </a:r>
          </a:p>
          <a:p>
            <a:endParaRPr lang="en-US" dirty="0"/>
          </a:p>
          <a:p>
            <a:r>
              <a:rPr lang="en-US" dirty="0"/>
              <a:t>“Currently, the two most commonly used anode materials are those based on carbon (graphite) and lithium alloyed metals. One of the commercialized lithium alloyed metal is the oxide spinel Li4Ti5O12 the structure of which is shown in Fig.4. “</a:t>
            </a:r>
          </a:p>
        </p:txBody>
      </p:sp>
      <p:sp>
        <p:nvSpPr>
          <p:cNvPr id="4" name="Slide Number Placeholder 3"/>
          <p:cNvSpPr>
            <a:spLocks noGrp="1"/>
          </p:cNvSpPr>
          <p:nvPr>
            <p:ph type="sldNum" sz="quarter" idx="5"/>
          </p:nvPr>
        </p:nvSpPr>
        <p:spPr/>
        <p:txBody>
          <a:bodyPr/>
          <a:lstStyle/>
          <a:p>
            <a:fld id="{37B4B66F-0E11-B34B-9435-158B06399B7C}" type="slidenum">
              <a:rPr lang="en-US" smtClean="0"/>
              <a:t>9</a:t>
            </a:fld>
            <a:endParaRPr lang="en-US"/>
          </a:p>
        </p:txBody>
      </p:sp>
    </p:spTree>
    <p:extLst>
      <p:ext uri="{BB962C8B-B14F-4D97-AF65-F5344CB8AC3E}">
        <p14:creationId xmlns:p14="http://schemas.microsoft.com/office/powerpoint/2010/main" val="284281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4B66F-0E11-B34B-9435-158B06399B7C}" type="slidenum">
              <a:rPr lang="en-US" smtClean="0"/>
              <a:t>12</a:t>
            </a:fld>
            <a:endParaRPr lang="en-US"/>
          </a:p>
        </p:txBody>
      </p:sp>
    </p:spTree>
    <p:extLst>
      <p:ext uri="{BB962C8B-B14F-4D97-AF65-F5344CB8AC3E}">
        <p14:creationId xmlns:p14="http://schemas.microsoft.com/office/powerpoint/2010/main" val="4051198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to 4:30</a:t>
            </a:r>
          </a:p>
        </p:txBody>
      </p:sp>
      <p:sp>
        <p:nvSpPr>
          <p:cNvPr id="4" name="Slide Number Placeholder 3"/>
          <p:cNvSpPr>
            <a:spLocks noGrp="1"/>
          </p:cNvSpPr>
          <p:nvPr>
            <p:ph type="sldNum" sz="quarter" idx="5"/>
          </p:nvPr>
        </p:nvSpPr>
        <p:spPr/>
        <p:txBody>
          <a:bodyPr/>
          <a:lstStyle/>
          <a:p>
            <a:fld id="{37B4B66F-0E11-B34B-9435-158B06399B7C}" type="slidenum">
              <a:rPr lang="en-US" smtClean="0"/>
              <a:t>33</a:t>
            </a:fld>
            <a:endParaRPr lang="en-US"/>
          </a:p>
        </p:txBody>
      </p:sp>
    </p:spTree>
    <p:extLst>
      <p:ext uri="{BB962C8B-B14F-4D97-AF65-F5344CB8AC3E}">
        <p14:creationId xmlns:p14="http://schemas.microsoft.com/office/powerpoint/2010/main" val="182230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www.volkswagenag.com</a:t>
            </a:r>
            <a:r>
              <a:rPr lang="en-US" dirty="0"/>
              <a:t>/</a:t>
            </a:r>
            <a:r>
              <a:rPr lang="en-US" dirty="0" err="1"/>
              <a:t>en</a:t>
            </a:r>
            <a:r>
              <a:rPr lang="en-US" dirty="0"/>
              <a:t>/news/stories/2020/03/lithium-mining-what-you-should-know-about-the-contentious-issue.html</a:t>
            </a:r>
          </a:p>
        </p:txBody>
      </p:sp>
      <p:sp>
        <p:nvSpPr>
          <p:cNvPr id="4" name="Slide Number Placeholder 3"/>
          <p:cNvSpPr>
            <a:spLocks noGrp="1"/>
          </p:cNvSpPr>
          <p:nvPr>
            <p:ph type="sldNum" sz="quarter" idx="5"/>
          </p:nvPr>
        </p:nvSpPr>
        <p:spPr/>
        <p:txBody>
          <a:bodyPr/>
          <a:lstStyle/>
          <a:p>
            <a:fld id="{37B4B66F-0E11-B34B-9435-158B06399B7C}" type="slidenum">
              <a:rPr lang="en-US" smtClean="0"/>
              <a:t>41</a:t>
            </a:fld>
            <a:endParaRPr lang="en-US"/>
          </a:p>
        </p:txBody>
      </p:sp>
    </p:spTree>
    <p:extLst>
      <p:ext uri="{BB962C8B-B14F-4D97-AF65-F5344CB8AC3E}">
        <p14:creationId xmlns:p14="http://schemas.microsoft.com/office/powerpoint/2010/main" val="365299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4B66F-0E11-B34B-9435-158B06399B7C}" type="slidenum">
              <a:rPr lang="en-US" smtClean="0"/>
              <a:t>43</a:t>
            </a:fld>
            <a:endParaRPr lang="en-US"/>
          </a:p>
        </p:txBody>
      </p:sp>
    </p:spTree>
    <p:extLst>
      <p:ext uri="{BB962C8B-B14F-4D97-AF65-F5344CB8AC3E}">
        <p14:creationId xmlns:p14="http://schemas.microsoft.com/office/powerpoint/2010/main" val="3446585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8ECA-EDB2-194F-B563-3A5DDAFCF3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29CA0A-F45F-7642-904F-AF58D2D43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FA942D-378F-DB4A-8648-D08141EAC355}"/>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D5F098B4-0B55-F047-8E31-F7BF32F80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699CA-8078-5043-8C9E-FC4477320F36}"/>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69863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35B5-CCC5-8743-BD4D-CCEB790C29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F08946-3916-E34F-B571-37F8549C13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AF874-26A9-E642-83A7-2F06745F43DC}"/>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D9E658BE-DB11-EB45-97DF-7C0C50EF7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891E8-A036-1B4F-B0E3-08A3079373F6}"/>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125475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68BC5-436F-794F-ADAA-CB34D82F3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202B6-FA05-0542-8E99-EF0FDDD04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31343-5C88-9B46-A37E-56067C4F78F8}"/>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F9EB2CE6-F067-6B49-B5A9-26521A483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CE46D-8080-9745-B8AE-5CFE517EE510}"/>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38475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B997-8278-274D-8C77-299F00D17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02C027-239F-2D42-AEFA-B425FC0C0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479FF-31BC-9445-9CA0-5CCA12ADB3F4}"/>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F226CD31-3223-B945-9ADB-EC764E2EB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35B64-20E3-2548-AE34-0F5110058AD7}"/>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14602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3951-16AD-894D-B892-BEF2AABF9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7CF46-5054-6F4E-90B0-A651287A5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717B9D-8223-4540-8C9C-78231560B7B7}"/>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A0E3D13E-728D-7145-AE93-30CC3F804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9F146-8900-2746-9938-679D78650B1E}"/>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26445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BD06-8367-094E-A3E8-477B44718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3DDE9-FDD5-9D4A-8A47-5B1038940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4CF028-EC41-594C-A544-D64605CE5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1557A-F2D0-1047-B5EF-5F67B54795EF}"/>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6" name="Footer Placeholder 5">
            <a:extLst>
              <a:ext uri="{FF2B5EF4-FFF2-40B4-BE49-F238E27FC236}">
                <a16:creationId xmlns:a16="http://schemas.microsoft.com/office/drawing/2014/main" id="{9F0ECDB3-0712-8045-A1A2-C80BCA615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97386-1C69-BA47-98AC-C2F01BAE1F2D}"/>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33537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C584-E2F5-BA43-A925-32E287D114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06F12-07BA-6D40-9987-63FBF308B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C5363B-1C90-8149-9459-684FAB683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6A679-6CAA-AD4B-936C-B55314F6C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D31C07-1453-9847-8560-FDE793084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9E51A5-E219-1744-B51E-ADAD4E76E33D}"/>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8" name="Footer Placeholder 7">
            <a:extLst>
              <a:ext uri="{FF2B5EF4-FFF2-40B4-BE49-F238E27FC236}">
                <a16:creationId xmlns:a16="http://schemas.microsoft.com/office/drawing/2014/main" id="{0CD3035C-E1F6-DF4A-BD61-4D788B2C40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061E8-CA8B-0748-A5CD-DF1F173FDFB9}"/>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32350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66DA-A453-C543-A961-EB2734E25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F695CF-CD59-674B-B02B-75545DDB72B4}"/>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4" name="Footer Placeholder 3">
            <a:extLst>
              <a:ext uri="{FF2B5EF4-FFF2-40B4-BE49-F238E27FC236}">
                <a16:creationId xmlns:a16="http://schemas.microsoft.com/office/drawing/2014/main" id="{173EDA8E-B40A-2447-AC52-C482DA1F5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A3FF42-18C6-9444-9AE0-1805E7F238AB}"/>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99321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AC118-793D-B54D-841E-8F6897002EDE}"/>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3" name="Footer Placeholder 2">
            <a:extLst>
              <a:ext uri="{FF2B5EF4-FFF2-40B4-BE49-F238E27FC236}">
                <a16:creationId xmlns:a16="http://schemas.microsoft.com/office/drawing/2014/main" id="{5036ADB2-056D-4C4A-811D-7070641554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028C20-F781-0844-90A5-018CEA62EB76}"/>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122816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EEA3-BFB3-D84A-85B1-6B8BE5D46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53A3F1-AC69-404F-9CA3-09CBDEC87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9E9304-4DE8-6E41-A1D1-0FA1096EF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2A8424-2B6D-8B4A-AC9C-C956FDD8059E}"/>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6" name="Footer Placeholder 5">
            <a:extLst>
              <a:ext uri="{FF2B5EF4-FFF2-40B4-BE49-F238E27FC236}">
                <a16:creationId xmlns:a16="http://schemas.microsoft.com/office/drawing/2014/main" id="{9FAA31C4-5FDC-5C4E-82AB-AC775A4A8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38BC4-C7F2-334D-9AB8-FEE830442839}"/>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340361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62D9-3808-E54C-93A4-65868CCDC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813D12-DB60-D149-8576-B4C77FA33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1FC-F880-6E41-9B26-5289B055E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C6559-33D4-044A-8AFF-38105F24550A}"/>
              </a:ext>
            </a:extLst>
          </p:cNvPr>
          <p:cNvSpPr>
            <a:spLocks noGrp="1"/>
          </p:cNvSpPr>
          <p:nvPr>
            <p:ph type="dt" sz="half" idx="10"/>
          </p:nvPr>
        </p:nvSpPr>
        <p:spPr/>
        <p:txBody>
          <a:bodyPr/>
          <a:lstStyle/>
          <a:p>
            <a:fld id="{CA51D05E-5B69-F045-B81D-EAFF22451D08}" type="datetimeFigureOut">
              <a:rPr lang="en-US" smtClean="0"/>
              <a:t>8/6/21</a:t>
            </a:fld>
            <a:endParaRPr lang="en-US"/>
          </a:p>
        </p:txBody>
      </p:sp>
      <p:sp>
        <p:nvSpPr>
          <p:cNvPr id="6" name="Footer Placeholder 5">
            <a:extLst>
              <a:ext uri="{FF2B5EF4-FFF2-40B4-BE49-F238E27FC236}">
                <a16:creationId xmlns:a16="http://schemas.microsoft.com/office/drawing/2014/main" id="{47D84B0B-4EBB-B842-A9C8-A0FD2CB86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A8D33-D46A-5347-824C-2DC89230772F}"/>
              </a:ext>
            </a:extLst>
          </p:cNvPr>
          <p:cNvSpPr>
            <a:spLocks noGrp="1"/>
          </p:cNvSpPr>
          <p:nvPr>
            <p:ph type="sldNum" sz="quarter" idx="12"/>
          </p:nvPr>
        </p:nvSpPr>
        <p:spPr/>
        <p:txBody>
          <a:bodyPr/>
          <a:lstStyle/>
          <a:p>
            <a:fld id="{7139DA8D-07B3-9E45-A177-F77FD10E08E3}" type="slidenum">
              <a:rPr lang="en-US" smtClean="0"/>
              <a:t>‹#›</a:t>
            </a:fld>
            <a:endParaRPr lang="en-US"/>
          </a:p>
        </p:txBody>
      </p:sp>
    </p:spTree>
    <p:extLst>
      <p:ext uri="{BB962C8B-B14F-4D97-AF65-F5344CB8AC3E}">
        <p14:creationId xmlns:p14="http://schemas.microsoft.com/office/powerpoint/2010/main" val="151823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13802-4696-7D4F-86A0-ADB08119C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6DBE9-7D8A-964E-8DE2-BD32E14A3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C699D-A578-4B45-B388-AB2D7AC80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1D05E-5B69-F045-B81D-EAFF22451D08}" type="datetimeFigureOut">
              <a:rPr lang="en-US" smtClean="0"/>
              <a:t>8/6/21</a:t>
            </a:fld>
            <a:endParaRPr lang="en-US"/>
          </a:p>
        </p:txBody>
      </p:sp>
      <p:sp>
        <p:nvSpPr>
          <p:cNvPr id="5" name="Footer Placeholder 4">
            <a:extLst>
              <a:ext uri="{FF2B5EF4-FFF2-40B4-BE49-F238E27FC236}">
                <a16:creationId xmlns:a16="http://schemas.microsoft.com/office/drawing/2014/main" id="{FF6D0D07-534A-5443-82B5-9A216FB3C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744123-F427-624C-9442-BEEC4C0CF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9DA8D-07B3-9E45-A177-F77FD10E08E3}" type="slidenum">
              <a:rPr lang="en-US" smtClean="0"/>
              <a:t>‹#›</a:t>
            </a:fld>
            <a:endParaRPr lang="en-US"/>
          </a:p>
        </p:txBody>
      </p:sp>
    </p:spTree>
    <p:extLst>
      <p:ext uri="{BB962C8B-B14F-4D97-AF65-F5344CB8AC3E}">
        <p14:creationId xmlns:p14="http://schemas.microsoft.com/office/powerpoint/2010/main" val="4154434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mms.businesswire.com/media/20171005006381/en/616988/5/Oct_05_2017_-_Grid__Holy_Name_HS_-_0008_.jpg?download=1"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VxMM4g2Sk8U?feature=oembed" TargetMode="Externa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0xwNHCRAIxw?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commons.wikimedia.org/w/index.php?title=User:MtW17&amp;action=edit&amp;redlink=1"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y_mdOKvolg0?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volkswagenag.com/en/news/stories/2020/03/lithium-mining-what-you-should-know-about-the-contentious-issu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213AB6-3BD1-5A4E-9DCF-A7393DFED0D7}"/>
              </a:ext>
            </a:extLst>
          </p:cNvPr>
          <p:cNvSpPr>
            <a:spLocks noGrp="1"/>
          </p:cNvSpPr>
          <p:nvPr>
            <p:ph type="ctrTitle"/>
          </p:nvPr>
        </p:nvSpPr>
        <p:spPr>
          <a:xfrm>
            <a:off x="4038600" y="1939159"/>
            <a:ext cx="7644627" cy="2751086"/>
          </a:xfrm>
        </p:spPr>
        <p:txBody>
          <a:bodyPr>
            <a:normAutofit/>
          </a:bodyPr>
          <a:lstStyle/>
          <a:p>
            <a:pPr algn="r"/>
            <a:r>
              <a:rPr lang="en-US" dirty="0"/>
              <a:t>What’s in a Battery: Week 2</a:t>
            </a:r>
          </a:p>
        </p:txBody>
      </p:sp>
      <p:sp>
        <p:nvSpPr>
          <p:cNvPr id="3" name="Subtitle 2">
            <a:extLst>
              <a:ext uri="{FF2B5EF4-FFF2-40B4-BE49-F238E27FC236}">
                <a16:creationId xmlns:a16="http://schemas.microsoft.com/office/drawing/2014/main" id="{817AF9F1-C268-EF49-9B08-084608A27710}"/>
              </a:ext>
            </a:extLst>
          </p:cNvPr>
          <p:cNvSpPr>
            <a:spLocks noGrp="1"/>
          </p:cNvSpPr>
          <p:nvPr>
            <p:ph type="subTitle" idx="1"/>
          </p:nvPr>
        </p:nvSpPr>
        <p:spPr>
          <a:xfrm>
            <a:off x="4038600" y="4782320"/>
            <a:ext cx="7644627" cy="1329443"/>
          </a:xfrm>
        </p:spPr>
        <p:txBody>
          <a:bodyPr>
            <a:normAutofit/>
          </a:bodyPr>
          <a:lstStyle/>
          <a:p>
            <a:pPr algn="r"/>
            <a:endParaRPr lang="en-US" dirty="0"/>
          </a:p>
        </p:txBody>
      </p:sp>
    </p:spTree>
    <p:extLst>
      <p:ext uri="{BB962C8B-B14F-4D97-AF65-F5344CB8AC3E}">
        <p14:creationId xmlns:p14="http://schemas.microsoft.com/office/powerpoint/2010/main" val="6932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3E2429-FCD7-5E45-BFB5-9B22B8A236D5}"/>
              </a:ext>
            </a:extLst>
          </p:cNvPr>
          <p:cNvSpPr>
            <a:spLocks noGrp="1"/>
          </p:cNvSpPr>
          <p:nvPr>
            <p:ph type="title"/>
          </p:nvPr>
        </p:nvSpPr>
        <p:spPr>
          <a:xfrm>
            <a:off x="1252800" y="662399"/>
            <a:ext cx="5995987" cy="1494000"/>
          </a:xfrm>
        </p:spPr>
        <p:txBody>
          <a:bodyPr anchor="t">
            <a:normAutofit/>
          </a:bodyPr>
          <a:lstStyle/>
          <a:p>
            <a:r>
              <a:rPr lang="en-US" dirty="0"/>
              <a:t>Things to consider</a:t>
            </a:r>
          </a:p>
        </p:txBody>
      </p:sp>
      <p:grpSp>
        <p:nvGrpSpPr>
          <p:cNvPr id="12" name="Group 11">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3"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5EDBA237-F9C2-4447-9F97-47BCFD33A5CD}"/>
              </a:ext>
            </a:extLst>
          </p:cNvPr>
          <p:cNvSpPr>
            <a:spLocks noGrp="1"/>
          </p:cNvSpPr>
          <p:nvPr>
            <p:ph idx="1"/>
          </p:nvPr>
        </p:nvSpPr>
        <p:spPr>
          <a:xfrm>
            <a:off x="1251678" y="2286000"/>
            <a:ext cx="6015897" cy="3844800"/>
          </a:xfrm>
        </p:spPr>
        <p:txBody>
          <a:bodyPr>
            <a:normAutofit/>
          </a:bodyPr>
          <a:lstStyle/>
          <a:p>
            <a:r>
              <a:rPr lang="en-US" sz="2000" dirty="0">
                <a:solidFill>
                  <a:schemeClr val="tx1">
                    <a:alpha val="60000"/>
                  </a:schemeClr>
                </a:solidFill>
              </a:rPr>
              <a:t>Reduction potentials describe the thermodynamics of an electrochemical reaction, but some molecules with apparently good </a:t>
            </a:r>
            <a:r>
              <a:rPr lang="en-US" sz="2000" i="1" dirty="0">
                <a:solidFill>
                  <a:schemeClr val="tx1">
                    <a:alpha val="60000"/>
                  </a:schemeClr>
                </a:solidFill>
              </a:rPr>
              <a:t>thermodynamics</a:t>
            </a:r>
            <a:r>
              <a:rPr lang="en-US" sz="2000" dirty="0">
                <a:solidFill>
                  <a:schemeClr val="tx1">
                    <a:alpha val="60000"/>
                  </a:schemeClr>
                </a:solidFill>
              </a:rPr>
              <a:t> have poor electrochemical </a:t>
            </a:r>
            <a:r>
              <a:rPr lang="en-US" sz="2000" i="1" dirty="0">
                <a:solidFill>
                  <a:schemeClr val="tx1">
                    <a:alpha val="60000"/>
                  </a:schemeClr>
                </a:solidFill>
              </a:rPr>
              <a:t>kinetics</a:t>
            </a:r>
            <a:r>
              <a:rPr lang="en-US" sz="2000" dirty="0">
                <a:solidFill>
                  <a:schemeClr val="tx1">
                    <a:alpha val="60000"/>
                  </a:schemeClr>
                </a:solidFill>
              </a:rPr>
              <a:t>.</a:t>
            </a:r>
          </a:p>
          <a:p>
            <a:r>
              <a:rPr lang="en-US" sz="2000" dirty="0">
                <a:solidFill>
                  <a:schemeClr val="tx1">
                    <a:alpha val="60000"/>
                  </a:schemeClr>
                </a:solidFill>
              </a:rPr>
              <a:t>Concerns such as cost, safety, and solubility play into designing batteries with appropriate properties.</a:t>
            </a:r>
          </a:p>
          <a:p>
            <a:r>
              <a:rPr lang="en-US" sz="2000" dirty="0">
                <a:solidFill>
                  <a:schemeClr val="tx1">
                    <a:alpha val="60000"/>
                  </a:schemeClr>
                </a:solidFill>
              </a:rPr>
              <a:t>Molecules with higher voltage have greater energy density if all else is equal</a:t>
            </a:r>
          </a:p>
          <a:p>
            <a:r>
              <a:rPr lang="en-US" sz="2000" dirty="0">
                <a:solidFill>
                  <a:schemeClr val="tx1">
                    <a:alpha val="60000"/>
                  </a:schemeClr>
                </a:solidFill>
              </a:rPr>
              <a:t>Molecules can form complexes with metals or intercalate into other materials, or form oxides to make them better electroactive materials</a:t>
            </a:r>
          </a:p>
        </p:txBody>
      </p:sp>
      <p:pic>
        <p:nvPicPr>
          <p:cNvPr id="1026" name="Picture 2" descr="Graphene-Based Lithium-Ion Batteries">
            <a:extLst>
              <a:ext uri="{FF2B5EF4-FFF2-40B4-BE49-F238E27FC236}">
                <a16:creationId xmlns:a16="http://schemas.microsoft.com/office/drawing/2014/main" id="{29083ED5-71BC-B04B-A5C0-CF5DC7E0B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762" y="1060450"/>
            <a:ext cx="3810000" cy="4737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48F99E1-54FA-344D-9816-862B8D6D3E97}"/>
              </a:ext>
            </a:extLst>
          </p:cNvPr>
          <p:cNvSpPr/>
          <p:nvPr/>
        </p:nvSpPr>
        <p:spPr>
          <a:xfrm>
            <a:off x="5239817" y="6397737"/>
            <a:ext cx="6878101" cy="369332"/>
          </a:xfrm>
          <a:prstGeom prst="rect">
            <a:avLst/>
          </a:prstGeom>
        </p:spPr>
        <p:txBody>
          <a:bodyPr wrap="none">
            <a:spAutoFit/>
          </a:bodyPr>
          <a:lstStyle/>
          <a:p>
            <a:r>
              <a:rPr lang="en-US" dirty="0"/>
              <a:t>Image credit: http://</a:t>
            </a:r>
            <a:r>
              <a:rPr lang="en-US" dirty="0" err="1"/>
              <a:t>large.stanford.edu</a:t>
            </a:r>
            <a:r>
              <a:rPr lang="en-US" dirty="0"/>
              <a:t>/courses/2014/ph240/crerend2/</a:t>
            </a:r>
          </a:p>
        </p:txBody>
      </p:sp>
    </p:spTree>
    <p:extLst>
      <p:ext uri="{BB962C8B-B14F-4D97-AF65-F5344CB8AC3E}">
        <p14:creationId xmlns:p14="http://schemas.microsoft.com/office/powerpoint/2010/main" val="21439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3DBC3-BEF6-6744-ABF1-D8E0D02DF026}"/>
              </a:ext>
            </a:extLst>
          </p:cNvPr>
          <p:cNvSpPr>
            <a:spLocks noGrp="1"/>
          </p:cNvSpPr>
          <p:nvPr>
            <p:ph type="title"/>
          </p:nvPr>
        </p:nvSpPr>
        <p:spPr>
          <a:xfrm>
            <a:off x="686834" y="1153572"/>
            <a:ext cx="3200400" cy="4461163"/>
          </a:xfrm>
        </p:spPr>
        <p:txBody>
          <a:bodyPr>
            <a:normAutofit/>
          </a:bodyPr>
          <a:lstStyle/>
          <a:p>
            <a:r>
              <a:rPr lang="en-US">
                <a:solidFill>
                  <a:srgbClr val="FFFFFF"/>
                </a:solidFill>
              </a:rPr>
              <a:t>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CE06AA-4D18-A34F-9AC2-6836DBBFDBF3}"/>
              </a:ext>
            </a:extLst>
          </p:cNvPr>
          <p:cNvSpPr>
            <a:spLocks noGrp="1"/>
          </p:cNvSpPr>
          <p:nvPr>
            <p:ph idx="1"/>
          </p:nvPr>
        </p:nvSpPr>
        <p:spPr>
          <a:xfrm>
            <a:off x="4447308" y="591344"/>
            <a:ext cx="6906491" cy="5585619"/>
          </a:xfrm>
        </p:spPr>
        <p:txBody>
          <a:bodyPr anchor="ctr">
            <a:normAutofit/>
          </a:bodyPr>
          <a:lstStyle/>
          <a:p>
            <a:r>
              <a:rPr lang="en-US" sz="2600"/>
              <a:t>Batteries work by processes in which one atom or molecule loses one or more electrons and gives it to another atom or molecule, resulting in an overall lower energy state.</a:t>
            </a:r>
          </a:p>
          <a:p>
            <a:r>
              <a:rPr lang="en-US" sz="2600"/>
              <a:t>The particular chemicals chosen determine a batteries energy and power density and voltage. They also influence the battery design that will influence the resistance the battery experiences.</a:t>
            </a:r>
          </a:p>
          <a:p>
            <a:r>
              <a:rPr lang="en-US" sz="2600"/>
              <a:t> We can measure how much a chemical “wants” an electron with reduction potentials. Good batteries often have one electrode with high reduction potential and one with low reduction potential.</a:t>
            </a:r>
          </a:p>
          <a:p>
            <a:endParaRPr lang="en-US" sz="2600"/>
          </a:p>
        </p:txBody>
      </p:sp>
    </p:spTree>
    <p:extLst>
      <p:ext uri="{BB962C8B-B14F-4D97-AF65-F5344CB8AC3E}">
        <p14:creationId xmlns:p14="http://schemas.microsoft.com/office/powerpoint/2010/main" val="32092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8338A-EEBF-F94B-98AB-F1D3B6492DEA}"/>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Batteries where do we need them?</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ABB04CC2-AC3A-4143-9EBD-7008DE0AB776}"/>
              </a:ext>
            </a:extLst>
          </p:cNvPr>
          <p:cNvGraphicFramePr>
            <a:graphicFrameLocks noGrp="1"/>
          </p:cNvGraphicFramePr>
          <p:nvPr>
            <p:ph idx="1"/>
            <p:extLst>
              <p:ext uri="{D42A27DB-BD31-4B8C-83A1-F6EECF244321}">
                <p14:modId xmlns:p14="http://schemas.microsoft.com/office/powerpoint/2010/main" val="399240710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ED06FBEA-D043-E242-A691-2B2655FCC85D}"/>
              </a:ext>
            </a:extLst>
          </p:cNvPr>
          <p:cNvSpPr/>
          <p:nvPr/>
        </p:nvSpPr>
        <p:spPr>
          <a:xfrm>
            <a:off x="3643019" y="1872661"/>
            <a:ext cx="7840133" cy="4041089"/>
          </a:xfrm>
          <a:prstGeom prst="roundRect">
            <a:avLst/>
          </a:prstGeom>
          <a:solidFill>
            <a:srgbClr val="FFF8F3"/>
          </a:solidFill>
          <a:ln>
            <a:solidFill>
              <a:srgbClr val="FF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6009F19-3E92-E64C-B3AE-B04FA88414DD}"/>
              </a:ext>
            </a:extLst>
          </p:cNvPr>
          <p:cNvSpPr/>
          <p:nvPr/>
        </p:nvSpPr>
        <p:spPr>
          <a:xfrm>
            <a:off x="5526264" y="1654115"/>
            <a:ext cx="5689600" cy="4193490"/>
          </a:xfrm>
          <a:prstGeom prst="roundRect">
            <a:avLst/>
          </a:prstGeom>
          <a:solidFill>
            <a:srgbClr val="FFF8F3"/>
          </a:solidFill>
          <a:ln>
            <a:solidFill>
              <a:srgbClr val="FF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55C8813D-B60A-BB40-9F65-01A49B941F96}"/>
              </a:ext>
            </a:extLst>
          </p:cNvPr>
          <p:cNvSpPr/>
          <p:nvPr/>
        </p:nvSpPr>
        <p:spPr>
          <a:xfrm>
            <a:off x="8029340" y="1749148"/>
            <a:ext cx="3251200" cy="4070081"/>
          </a:xfrm>
          <a:prstGeom prst="roundRect">
            <a:avLst/>
          </a:prstGeom>
          <a:solidFill>
            <a:srgbClr val="FFF8F3"/>
          </a:solidFill>
          <a:ln>
            <a:solidFill>
              <a:srgbClr val="FF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7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21DE172-B933-AC49-BBA6-108AA1FC7D86}"/>
              </a:ext>
            </a:extLst>
          </p:cNvPr>
          <p:cNvGraphicFramePr>
            <a:graphicFrameLocks noGrp="1"/>
          </p:cNvGraphicFramePr>
          <p:nvPr>
            <p:extLst>
              <p:ext uri="{D42A27DB-BD31-4B8C-83A1-F6EECF244321}">
                <p14:modId xmlns:p14="http://schemas.microsoft.com/office/powerpoint/2010/main" val="1866592591"/>
              </p:ext>
            </p:extLst>
          </p:nvPr>
        </p:nvGraphicFramePr>
        <p:xfrm>
          <a:off x="270932" y="186267"/>
          <a:ext cx="11768668" cy="6553200"/>
        </p:xfrm>
        <a:graphic>
          <a:graphicData uri="http://schemas.openxmlformats.org/drawingml/2006/table">
            <a:tbl>
              <a:tblPr firstRow="1" bandRow="1">
                <a:tableStyleId>{21E4AEA4-8DFA-4A89-87EB-49C32662AFE0}</a:tableStyleId>
              </a:tblPr>
              <a:tblGrid>
                <a:gridCol w="5884334">
                  <a:extLst>
                    <a:ext uri="{9D8B030D-6E8A-4147-A177-3AD203B41FA5}">
                      <a16:colId xmlns:a16="http://schemas.microsoft.com/office/drawing/2014/main" val="3029254426"/>
                    </a:ext>
                  </a:extLst>
                </a:gridCol>
                <a:gridCol w="5884334">
                  <a:extLst>
                    <a:ext uri="{9D8B030D-6E8A-4147-A177-3AD203B41FA5}">
                      <a16:colId xmlns:a16="http://schemas.microsoft.com/office/drawing/2014/main" val="1143462405"/>
                    </a:ext>
                  </a:extLst>
                </a:gridCol>
              </a:tblGrid>
              <a:tr h="3276600">
                <a:tc>
                  <a:txBody>
                    <a:bodyPr/>
                    <a:lstStyle/>
                    <a:p>
                      <a:r>
                        <a:rPr lang="en-US" dirty="0"/>
                        <a:t>Grid</a:t>
                      </a:r>
                    </a:p>
                  </a:txBody>
                  <a:tcPr/>
                </a:tc>
                <a:tc>
                  <a:txBody>
                    <a:bodyPr/>
                    <a:lstStyle/>
                    <a:p>
                      <a:r>
                        <a:rPr lang="en-US" dirty="0"/>
                        <a:t>Vehicles</a:t>
                      </a:r>
                    </a:p>
                  </a:txBody>
                  <a:tcPr/>
                </a:tc>
                <a:extLst>
                  <a:ext uri="{0D108BD9-81ED-4DB2-BD59-A6C34878D82A}">
                    <a16:rowId xmlns:a16="http://schemas.microsoft.com/office/drawing/2014/main" val="1000754093"/>
                  </a:ext>
                </a:extLst>
              </a:tr>
              <a:tr h="3276600">
                <a:tc>
                  <a:txBody>
                    <a:bodyPr/>
                    <a:lstStyle/>
                    <a:p>
                      <a:r>
                        <a:rPr lang="en-US" b="1" dirty="0">
                          <a:solidFill>
                            <a:schemeClr val="bg1"/>
                          </a:solidFill>
                        </a:rPr>
                        <a:t>Medical Devices</a:t>
                      </a:r>
                    </a:p>
                  </a:txBody>
                  <a:tcPr>
                    <a:solidFill>
                      <a:schemeClr val="accent2"/>
                    </a:solidFill>
                  </a:tcPr>
                </a:tc>
                <a:tc>
                  <a:txBody>
                    <a:bodyPr/>
                    <a:lstStyle/>
                    <a:p>
                      <a:r>
                        <a:rPr lang="en-US" b="1" dirty="0">
                          <a:solidFill>
                            <a:schemeClr val="bg1"/>
                          </a:solidFill>
                        </a:rPr>
                        <a:t>Consumer Electronics</a:t>
                      </a:r>
                    </a:p>
                  </a:txBody>
                  <a:tcPr>
                    <a:solidFill>
                      <a:schemeClr val="accent2"/>
                    </a:solidFill>
                  </a:tcPr>
                </a:tc>
                <a:extLst>
                  <a:ext uri="{0D108BD9-81ED-4DB2-BD59-A6C34878D82A}">
                    <a16:rowId xmlns:a16="http://schemas.microsoft.com/office/drawing/2014/main" val="3841606222"/>
                  </a:ext>
                </a:extLst>
              </a:tr>
            </a:tbl>
          </a:graphicData>
        </a:graphic>
      </p:graphicFrame>
    </p:spTree>
    <p:extLst>
      <p:ext uri="{BB962C8B-B14F-4D97-AF65-F5344CB8AC3E}">
        <p14:creationId xmlns:p14="http://schemas.microsoft.com/office/powerpoint/2010/main" val="183559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722B8-623F-AF4C-8199-D2AFDC297C60}"/>
              </a:ext>
            </a:extLst>
          </p:cNvPr>
          <p:cNvSpPr>
            <a:spLocks noGrp="1"/>
          </p:cNvSpPr>
          <p:nvPr>
            <p:ph type="title"/>
          </p:nvPr>
        </p:nvSpPr>
        <p:spPr>
          <a:xfrm>
            <a:off x="594360" y="1209086"/>
            <a:ext cx="3876848" cy="4064925"/>
          </a:xfrm>
        </p:spPr>
        <p:txBody>
          <a:bodyPr anchor="ctr">
            <a:normAutofit/>
          </a:bodyPr>
          <a:lstStyle/>
          <a:p>
            <a:r>
              <a:rPr lang="en-US" sz="4600"/>
              <a:t>Breakout rooms: What characteristics do each of these batteries need</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3851C8-8D0E-428E-9E22-79045F28196B}"/>
              </a:ext>
            </a:extLst>
          </p:cNvPr>
          <p:cNvGraphicFramePr>
            <a:graphicFrameLocks noGrp="1"/>
          </p:cNvGraphicFramePr>
          <p:nvPr>
            <p:ph idx="1"/>
            <p:extLst>
              <p:ext uri="{D42A27DB-BD31-4B8C-83A1-F6EECF244321}">
                <p14:modId xmlns:p14="http://schemas.microsoft.com/office/powerpoint/2010/main" val="86076080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74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Connector 72">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020B644-8797-B245-8979-BE943AD7454A}"/>
              </a:ext>
            </a:extLst>
          </p:cNvPr>
          <p:cNvPicPr>
            <a:picLocks noChangeAspect="1"/>
          </p:cNvPicPr>
          <p:nvPr/>
        </p:nvPicPr>
        <p:blipFill>
          <a:blip r:embed="rId2"/>
          <a:stretch>
            <a:fillRect/>
          </a:stretch>
        </p:blipFill>
        <p:spPr>
          <a:xfrm>
            <a:off x="5302250" y="568325"/>
            <a:ext cx="6005513" cy="1608138"/>
          </a:xfrm>
          <a:prstGeom prst="rect">
            <a:avLst/>
          </a:prstGeom>
        </p:spPr>
      </p:pic>
      <p:pic>
        <p:nvPicPr>
          <p:cNvPr id="2050" name="Picture 2" descr="Kneeling David Vieau, Board member, Vionx, JD Willingham Left to right: Katherine Holliday, Vionx, Lee Burrows, Managing Director, Vantage Point Capital Partners , Sri Divakaruni, United Technologies Research Center, Alan Freedman, Ed Reynolds, Headmaster Holy Name High School, Dan Wishnick Siemens, Robert F. Kennedy Jr., Commissioner Judith Judson, Commissioner of MA DOER, Brad Nordholm, Senior Managing Director, Starwood Energy Group, Alan Dash, Vionx, Bill Jones, Director Solutions Delivery, National Grid, Dr. Randhir Thakur, PhD, Lead Director, Vionx, Shazad Butt, VP Engineering, Vionx, Tom Burton (Photo: Business Wire) ">
            <a:hlinkClick r:id="rId3"/>
            <a:extLst>
              <a:ext uri="{FF2B5EF4-FFF2-40B4-BE49-F238E27FC236}">
                <a16:creationId xmlns:a16="http://schemas.microsoft.com/office/drawing/2014/main" id="{97D806BE-5C07-B04E-A2B4-4D3E5FA14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0" y="2246313"/>
            <a:ext cx="6005513" cy="397827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D2F895-061D-ED4C-8D00-91D99B0DF30F}"/>
              </a:ext>
            </a:extLst>
          </p:cNvPr>
          <p:cNvSpPr>
            <a:spLocks noGrp="1"/>
          </p:cNvSpPr>
          <p:nvPr>
            <p:ph type="title"/>
          </p:nvPr>
        </p:nvSpPr>
        <p:spPr>
          <a:xfrm>
            <a:off x="762000" y="559678"/>
            <a:ext cx="3567915" cy="4952492"/>
          </a:xfrm>
        </p:spPr>
        <p:txBody>
          <a:bodyPr>
            <a:normAutofit/>
          </a:bodyPr>
          <a:lstStyle/>
          <a:p>
            <a:r>
              <a:rPr lang="en-US" sz="3700" dirty="0">
                <a:solidFill>
                  <a:schemeClr val="bg1"/>
                </a:solidFill>
              </a:rPr>
              <a:t>What’s going on with grid-scale storage</a:t>
            </a:r>
          </a:p>
        </p:txBody>
      </p:sp>
      <p:sp>
        <p:nvSpPr>
          <p:cNvPr id="5" name="Rectangle 4">
            <a:extLst>
              <a:ext uri="{FF2B5EF4-FFF2-40B4-BE49-F238E27FC236}">
                <a16:creationId xmlns:a16="http://schemas.microsoft.com/office/drawing/2014/main" id="{23A314D0-1F9F-A641-992C-315FC188CC42}"/>
              </a:ext>
            </a:extLst>
          </p:cNvPr>
          <p:cNvSpPr/>
          <p:nvPr/>
        </p:nvSpPr>
        <p:spPr>
          <a:xfrm>
            <a:off x="197441" y="4470955"/>
            <a:ext cx="4100239" cy="1384995"/>
          </a:xfrm>
          <a:prstGeom prst="rect">
            <a:avLst/>
          </a:prstGeom>
        </p:spPr>
        <p:txBody>
          <a:bodyPr wrap="square">
            <a:spAutoFit/>
          </a:bodyPr>
          <a:lstStyle/>
          <a:p>
            <a:r>
              <a:rPr lang="en-US" sz="1400" dirty="0">
                <a:solidFill>
                  <a:schemeClr val="bg1"/>
                </a:solidFill>
              </a:rPr>
              <a:t>Learn more: https://</a:t>
            </a:r>
            <a:r>
              <a:rPr lang="en-US" sz="1400" dirty="0" err="1">
                <a:solidFill>
                  <a:schemeClr val="bg1"/>
                </a:solidFill>
              </a:rPr>
              <a:t>www.businesswire.com</a:t>
            </a:r>
            <a:r>
              <a:rPr lang="en-US" sz="1400" dirty="0">
                <a:solidFill>
                  <a:schemeClr val="bg1"/>
                </a:solidFill>
              </a:rPr>
              <a:t>/news/home/20171005006381/</a:t>
            </a:r>
            <a:r>
              <a:rPr lang="en-US" sz="1400" dirty="0" err="1">
                <a:solidFill>
                  <a:schemeClr val="bg1"/>
                </a:solidFill>
              </a:rPr>
              <a:t>en</a:t>
            </a:r>
            <a:r>
              <a:rPr lang="en-US" sz="1400" dirty="0">
                <a:solidFill>
                  <a:schemeClr val="bg1"/>
                </a:solidFill>
              </a:rPr>
              <a:t>/Vionx-National-Grid-and-US-Department-of-Energy-Complete-Installation-of-one-of-the-World%E2%80%99s-Most-Advanced-Flow-Batteries-at-Holy-Name-High-School-Worcester-MA</a:t>
            </a:r>
          </a:p>
        </p:txBody>
      </p:sp>
    </p:spTree>
    <p:extLst>
      <p:ext uri="{BB962C8B-B14F-4D97-AF65-F5344CB8AC3E}">
        <p14:creationId xmlns:p14="http://schemas.microsoft.com/office/powerpoint/2010/main" val="1506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6933E5FB-CB61-1247-884A-36A692F5231E}"/>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What’s going on with grid-scale storage</a:t>
            </a:r>
          </a:p>
        </p:txBody>
      </p:sp>
      <p:pic>
        <p:nvPicPr>
          <p:cNvPr id="4" name="Content Placeholder 3">
            <a:extLst>
              <a:ext uri="{FF2B5EF4-FFF2-40B4-BE49-F238E27FC236}">
                <a16:creationId xmlns:a16="http://schemas.microsoft.com/office/drawing/2014/main" id="{B62DBCF0-F410-D34C-A2B9-F7D3BCA6371E}"/>
              </a:ext>
            </a:extLst>
          </p:cNvPr>
          <p:cNvPicPr>
            <a:picLocks noGrp="1" noChangeAspect="1"/>
          </p:cNvPicPr>
          <p:nvPr>
            <p:ph idx="1"/>
          </p:nvPr>
        </p:nvPicPr>
        <p:blipFill>
          <a:blip r:embed="rId2"/>
          <a:stretch>
            <a:fillRect/>
          </a:stretch>
        </p:blipFill>
        <p:spPr>
          <a:xfrm>
            <a:off x="4916251" y="1547357"/>
            <a:ext cx="6631341" cy="3763286"/>
          </a:xfrm>
          <a:prstGeom prst="rect">
            <a:avLst/>
          </a:prstGeom>
        </p:spPr>
      </p:pic>
      <p:sp>
        <p:nvSpPr>
          <p:cNvPr id="6" name="Rectangle 5">
            <a:extLst>
              <a:ext uri="{FF2B5EF4-FFF2-40B4-BE49-F238E27FC236}">
                <a16:creationId xmlns:a16="http://schemas.microsoft.com/office/drawing/2014/main" id="{E8A8054C-681D-4E45-84CD-D3321F0DD506}"/>
              </a:ext>
            </a:extLst>
          </p:cNvPr>
          <p:cNvSpPr/>
          <p:nvPr/>
        </p:nvSpPr>
        <p:spPr>
          <a:xfrm>
            <a:off x="4758267" y="5657671"/>
            <a:ext cx="6993466" cy="1200329"/>
          </a:xfrm>
          <a:prstGeom prst="rect">
            <a:avLst/>
          </a:prstGeom>
        </p:spPr>
        <p:txBody>
          <a:bodyPr wrap="square">
            <a:spAutoFit/>
          </a:bodyPr>
          <a:lstStyle/>
          <a:p>
            <a:r>
              <a:rPr lang="en-US" dirty="0"/>
              <a:t>Learn more: https://</a:t>
            </a:r>
            <a:r>
              <a:rPr lang="en-US" dirty="0" err="1"/>
              <a:t>share.ansi.org</a:t>
            </a:r>
            <a:r>
              <a:rPr lang="en-US" dirty="0"/>
              <a:t>/Shared%20Documents/Standards%20Activities/International%20Standardization/CESP/Vionx-Development-of-Energy-Generation-in-Africa-and-Role-of-Long-Duration-Flow-Batteries-Final.pdf</a:t>
            </a:r>
          </a:p>
        </p:txBody>
      </p:sp>
    </p:spTree>
    <p:extLst>
      <p:ext uri="{BB962C8B-B14F-4D97-AF65-F5344CB8AC3E}">
        <p14:creationId xmlns:p14="http://schemas.microsoft.com/office/powerpoint/2010/main" val="255899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5CDA-8409-E848-A798-8E805DD04E04}"/>
              </a:ext>
            </a:extLst>
          </p:cNvPr>
          <p:cNvSpPr>
            <a:spLocks noGrp="1"/>
          </p:cNvSpPr>
          <p:nvPr>
            <p:ph type="title"/>
          </p:nvPr>
        </p:nvSpPr>
        <p:spPr>
          <a:xfrm>
            <a:off x="648929" y="629266"/>
            <a:ext cx="3505495" cy="1622321"/>
          </a:xfrm>
        </p:spPr>
        <p:txBody>
          <a:bodyPr>
            <a:normAutofit fontScale="90000"/>
          </a:bodyPr>
          <a:lstStyle/>
          <a:p>
            <a:r>
              <a:rPr lang="en-US" dirty="0"/>
              <a:t>What’s going on with grid-scale storage (2)</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111CA7-6514-304A-8484-7242179583BF}"/>
              </a:ext>
            </a:extLst>
          </p:cNvPr>
          <p:cNvPicPr>
            <a:picLocks noChangeAspect="1"/>
          </p:cNvPicPr>
          <p:nvPr/>
        </p:nvPicPr>
        <p:blipFill>
          <a:blip r:embed="rId2"/>
          <a:stretch>
            <a:fillRect/>
          </a:stretch>
        </p:blipFill>
        <p:spPr>
          <a:xfrm>
            <a:off x="5455320" y="807593"/>
            <a:ext cx="5920415" cy="5239568"/>
          </a:xfrm>
          <a:prstGeom prst="rect">
            <a:avLst/>
          </a:prstGeom>
          <a:effectLst/>
        </p:spPr>
      </p:pic>
      <p:sp>
        <p:nvSpPr>
          <p:cNvPr id="5" name="Rectangle 4">
            <a:extLst>
              <a:ext uri="{FF2B5EF4-FFF2-40B4-BE49-F238E27FC236}">
                <a16:creationId xmlns:a16="http://schemas.microsoft.com/office/drawing/2014/main" id="{3FB219F8-1546-3A43-ACC2-F423EA0AB7CC}"/>
              </a:ext>
            </a:extLst>
          </p:cNvPr>
          <p:cNvSpPr/>
          <p:nvPr/>
        </p:nvSpPr>
        <p:spPr>
          <a:xfrm>
            <a:off x="189108" y="5767069"/>
            <a:ext cx="4284132" cy="923330"/>
          </a:xfrm>
          <a:prstGeom prst="rect">
            <a:avLst/>
          </a:prstGeom>
        </p:spPr>
        <p:txBody>
          <a:bodyPr wrap="square">
            <a:spAutoFit/>
          </a:bodyPr>
          <a:lstStyle/>
          <a:p>
            <a:r>
              <a:rPr lang="en-US" dirty="0"/>
              <a:t>Learn more: https://</a:t>
            </a:r>
            <a:r>
              <a:rPr lang="en-US" dirty="0" err="1"/>
              <a:t>www.tesla.com</a:t>
            </a:r>
            <a:r>
              <a:rPr lang="en-US" dirty="0"/>
              <a:t>/blog/introducing-megapack-utility-scale-energy-storage</a:t>
            </a:r>
          </a:p>
        </p:txBody>
      </p:sp>
    </p:spTree>
    <p:extLst>
      <p:ext uri="{BB962C8B-B14F-4D97-AF65-F5344CB8AC3E}">
        <p14:creationId xmlns:p14="http://schemas.microsoft.com/office/powerpoint/2010/main" val="237251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441B3-79D8-034A-854C-72E71F6477F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What’s going on with grid-scale storage (3) </a:t>
            </a:r>
          </a:p>
        </p:txBody>
      </p:sp>
      <p:pic>
        <p:nvPicPr>
          <p:cNvPr id="4" name="Content Placeholder 3">
            <a:extLst>
              <a:ext uri="{FF2B5EF4-FFF2-40B4-BE49-F238E27FC236}">
                <a16:creationId xmlns:a16="http://schemas.microsoft.com/office/drawing/2014/main" id="{CE9DD227-8F8D-3340-96BF-2E60E171CB88}"/>
              </a:ext>
            </a:extLst>
          </p:cNvPr>
          <p:cNvPicPr>
            <a:picLocks noGrp="1" noChangeAspect="1"/>
          </p:cNvPicPr>
          <p:nvPr>
            <p:ph idx="1"/>
          </p:nvPr>
        </p:nvPicPr>
        <p:blipFill>
          <a:blip r:embed="rId2"/>
          <a:stretch>
            <a:fillRect/>
          </a:stretch>
        </p:blipFill>
        <p:spPr>
          <a:xfrm>
            <a:off x="4792673" y="643466"/>
            <a:ext cx="6749986" cy="5568739"/>
          </a:xfrm>
          <a:prstGeom prst="rect">
            <a:avLst/>
          </a:prstGeom>
        </p:spPr>
      </p:pic>
      <p:sp>
        <p:nvSpPr>
          <p:cNvPr id="5" name="Rectangle 4">
            <a:extLst>
              <a:ext uri="{FF2B5EF4-FFF2-40B4-BE49-F238E27FC236}">
                <a16:creationId xmlns:a16="http://schemas.microsoft.com/office/drawing/2014/main" id="{27C2872E-E412-8B49-A1FE-13E57A8F8265}"/>
              </a:ext>
            </a:extLst>
          </p:cNvPr>
          <p:cNvSpPr/>
          <p:nvPr/>
        </p:nvSpPr>
        <p:spPr>
          <a:xfrm>
            <a:off x="0" y="6420786"/>
            <a:ext cx="5753691" cy="369332"/>
          </a:xfrm>
          <a:prstGeom prst="rect">
            <a:avLst/>
          </a:prstGeom>
        </p:spPr>
        <p:txBody>
          <a:bodyPr wrap="none">
            <a:spAutoFit/>
          </a:bodyPr>
          <a:lstStyle/>
          <a:p>
            <a:r>
              <a:rPr lang="en-US" dirty="0"/>
              <a:t>Learn more: https://</a:t>
            </a:r>
            <a:r>
              <a:rPr lang="en-US" dirty="0" err="1"/>
              <a:t>www.nrel.gov</a:t>
            </a:r>
            <a:r>
              <a:rPr lang="en-US" dirty="0"/>
              <a:t>/docs/fy19osti/74426.pdf</a:t>
            </a:r>
          </a:p>
        </p:txBody>
      </p:sp>
    </p:spTree>
    <p:extLst>
      <p:ext uri="{BB962C8B-B14F-4D97-AF65-F5344CB8AC3E}">
        <p14:creationId xmlns:p14="http://schemas.microsoft.com/office/powerpoint/2010/main" val="78170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C649-1D0E-694B-83D6-F34789BBC9AE}"/>
              </a:ext>
            </a:extLst>
          </p:cNvPr>
          <p:cNvSpPr>
            <a:spLocks noGrp="1"/>
          </p:cNvSpPr>
          <p:nvPr>
            <p:ph type="title"/>
          </p:nvPr>
        </p:nvSpPr>
        <p:spPr/>
        <p:txBody>
          <a:bodyPr/>
          <a:lstStyle/>
          <a:p>
            <a:r>
              <a:rPr lang="en-US" b="1" dirty="0"/>
              <a:t>What’s going on with vehicle energy storage</a:t>
            </a:r>
          </a:p>
        </p:txBody>
      </p:sp>
      <p:sp>
        <p:nvSpPr>
          <p:cNvPr id="3" name="Content Placeholder 2">
            <a:extLst>
              <a:ext uri="{FF2B5EF4-FFF2-40B4-BE49-F238E27FC236}">
                <a16:creationId xmlns:a16="http://schemas.microsoft.com/office/drawing/2014/main" id="{7859874F-6E35-5E45-BFC2-33D96C840715}"/>
              </a:ext>
            </a:extLst>
          </p:cNvPr>
          <p:cNvSpPr>
            <a:spLocks noGrp="1"/>
          </p:cNvSpPr>
          <p:nvPr>
            <p:ph idx="1"/>
          </p:nvPr>
        </p:nvSpPr>
        <p:spPr/>
        <p:txBody>
          <a:bodyPr/>
          <a:lstStyle/>
          <a:p>
            <a:endParaRPr lang="en-US" dirty="0"/>
          </a:p>
        </p:txBody>
      </p:sp>
      <p:pic>
        <p:nvPicPr>
          <p:cNvPr id="4098" name="Picture 2">
            <a:extLst>
              <a:ext uri="{FF2B5EF4-FFF2-40B4-BE49-F238E27FC236}">
                <a16:creationId xmlns:a16="http://schemas.microsoft.com/office/drawing/2014/main" id="{41BE2C0A-7533-4C47-9E90-51822B75B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41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F118EA-9379-704F-9FD8-293CE2EA124E}"/>
              </a:ext>
            </a:extLst>
          </p:cNvPr>
          <p:cNvSpPr/>
          <p:nvPr/>
        </p:nvSpPr>
        <p:spPr>
          <a:xfrm>
            <a:off x="4886849" y="6476268"/>
            <a:ext cx="7246536" cy="369332"/>
          </a:xfrm>
          <a:prstGeom prst="rect">
            <a:avLst/>
          </a:prstGeom>
        </p:spPr>
        <p:txBody>
          <a:bodyPr wrap="none">
            <a:spAutoFit/>
          </a:bodyPr>
          <a:lstStyle/>
          <a:p>
            <a:r>
              <a:rPr lang="en-US" dirty="0"/>
              <a:t>Learn more: https://</a:t>
            </a:r>
            <a:r>
              <a:rPr lang="en-US" dirty="0" err="1"/>
              <a:t>www.bts.gov</a:t>
            </a:r>
            <a:r>
              <a:rPr lang="en-US" dirty="0"/>
              <a:t>/data-spotlight/electric-vehicle-use-grows</a:t>
            </a:r>
          </a:p>
        </p:txBody>
      </p:sp>
    </p:spTree>
    <p:extLst>
      <p:ext uri="{BB962C8B-B14F-4D97-AF65-F5344CB8AC3E}">
        <p14:creationId xmlns:p14="http://schemas.microsoft.com/office/powerpoint/2010/main" val="27130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DE6891-5B98-174F-88B8-747B435D5D5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Answering questions from last week</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26207983-34C5-AF49-8C40-6579402A794C}"/>
              </a:ext>
            </a:extLst>
          </p:cNvPr>
          <p:cNvSpPr>
            <a:spLocks noGrp="1"/>
          </p:cNvSpPr>
          <p:nvPr>
            <p:ph idx="1"/>
          </p:nvPr>
        </p:nvSpPr>
        <p:spPr>
          <a:xfrm>
            <a:off x="4447308" y="591344"/>
            <a:ext cx="6906491" cy="5585619"/>
          </a:xfrm>
        </p:spPr>
        <p:txBody>
          <a:bodyPr anchor="ctr">
            <a:normAutofit/>
          </a:bodyPr>
          <a:lstStyle/>
          <a:p>
            <a:r>
              <a:rPr lang="en-US" dirty="0"/>
              <a:t>How cold does the air in a compressed air energy storage system become when it is compressed?</a:t>
            </a:r>
          </a:p>
          <a:p>
            <a:pPr lvl="1"/>
            <a:r>
              <a:rPr lang="en-US" dirty="0"/>
              <a:t>“Standard multistage air compressors use inter- and after-coolers to reduce discharge temperatures to 300/350°F (149/177°C) and cavern injection air temperature reduced to 110/120°F (43/49°C)”</a:t>
            </a:r>
          </a:p>
          <a:p>
            <a:pPr lvl="1"/>
            <a:r>
              <a:rPr lang="en-US" dirty="0"/>
              <a:t>Learn more: https://</a:t>
            </a:r>
            <a:r>
              <a:rPr lang="en-US" dirty="0" err="1"/>
              <a:t>energystorage.org</a:t>
            </a:r>
            <a:r>
              <a:rPr lang="en-US"/>
              <a:t>/why-energy-storage/technologies/compressed-air-energy-storage-</a:t>
            </a:r>
            <a:r>
              <a:rPr lang="en-US" err="1"/>
              <a:t>caes</a:t>
            </a:r>
            <a:r>
              <a:rPr lang="en-US"/>
              <a:t>/</a:t>
            </a:r>
          </a:p>
          <a:p>
            <a:endParaRPr lang="en-US"/>
          </a:p>
        </p:txBody>
      </p:sp>
    </p:spTree>
    <p:extLst>
      <p:ext uri="{BB962C8B-B14F-4D97-AF65-F5344CB8AC3E}">
        <p14:creationId xmlns:p14="http://schemas.microsoft.com/office/powerpoint/2010/main" val="75602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0BED-8735-2641-8FED-A01B8076B5D6}"/>
              </a:ext>
            </a:extLst>
          </p:cNvPr>
          <p:cNvSpPr>
            <a:spLocks noGrp="1"/>
          </p:cNvSpPr>
          <p:nvPr>
            <p:ph type="title"/>
          </p:nvPr>
        </p:nvSpPr>
        <p:spPr/>
        <p:txBody>
          <a:bodyPr/>
          <a:lstStyle/>
          <a:p>
            <a:r>
              <a:rPr lang="en-US" b="1" dirty="0"/>
              <a:t>What’s going on with vehicle energy storage (2)</a:t>
            </a:r>
            <a:endParaRPr lang="en-US" dirty="0"/>
          </a:p>
        </p:txBody>
      </p:sp>
      <p:pic>
        <p:nvPicPr>
          <p:cNvPr id="5122" name="Picture 2">
            <a:extLst>
              <a:ext uri="{FF2B5EF4-FFF2-40B4-BE49-F238E27FC236}">
                <a16:creationId xmlns:a16="http://schemas.microsoft.com/office/drawing/2014/main" id="{94DDA037-AB0A-0044-BB8E-652A6D482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8965863"/>
            <a:ext cx="1041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art&#10;&#10;Description automatically generated">
            <a:extLst>
              <a:ext uri="{FF2B5EF4-FFF2-40B4-BE49-F238E27FC236}">
                <a16:creationId xmlns:a16="http://schemas.microsoft.com/office/drawing/2014/main" id="{AD9E2627-3E15-0A42-AB03-13AD61B79C53}"/>
              </a:ext>
            </a:extLst>
          </p:cNvPr>
          <p:cNvPicPr>
            <a:picLocks noChangeAspect="1"/>
          </p:cNvPicPr>
          <p:nvPr/>
        </p:nvPicPr>
        <p:blipFill>
          <a:blip r:embed="rId3"/>
          <a:stretch>
            <a:fillRect/>
          </a:stretch>
        </p:blipFill>
        <p:spPr>
          <a:xfrm>
            <a:off x="2190750" y="1489075"/>
            <a:ext cx="7810500" cy="5003800"/>
          </a:xfrm>
          <a:prstGeom prst="rect">
            <a:avLst/>
          </a:prstGeom>
        </p:spPr>
      </p:pic>
      <p:sp>
        <p:nvSpPr>
          <p:cNvPr id="11" name="Rectangle 10">
            <a:extLst>
              <a:ext uri="{FF2B5EF4-FFF2-40B4-BE49-F238E27FC236}">
                <a16:creationId xmlns:a16="http://schemas.microsoft.com/office/drawing/2014/main" id="{91343FA6-01CC-EF42-9D6D-7F22AE7C8E1B}"/>
              </a:ext>
            </a:extLst>
          </p:cNvPr>
          <p:cNvSpPr/>
          <p:nvPr/>
        </p:nvSpPr>
        <p:spPr>
          <a:xfrm>
            <a:off x="4707130" y="6488668"/>
            <a:ext cx="7484870" cy="369332"/>
          </a:xfrm>
          <a:prstGeom prst="rect">
            <a:avLst/>
          </a:prstGeom>
        </p:spPr>
        <p:txBody>
          <a:bodyPr wrap="none">
            <a:spAutoFit/>
          </a:bodyPr>
          <a:lstStyle/>
          <a:p>
            <a:r>
              <a:rPr lang="en-US" dirty="0"/>
              <a:t>Learn more at: https://</a:t>
            </a:r>
            <a:r>
              <a:rPr lang="en-US" dirty="0" err="1"/>
              <a:t>www.bts.gov</a:t>
            </a:r>
            <a:r>
              <a:rPr lang="en-US" dirty="0"/>
              <a:t>/data-spotlight/electric-vehicle-use-grows</a:t>
            </a:r>
          </a:p>
        </p:txBody>
      </p:sp>
    </p:spTree>
    <p:extLst>
      <p:ext uri="{BB962C8B-B14F-4D97-AF65-F5344CB8AC3E}">
        <p14:creationId xmlns:p14="http://schemas.microsoft.com/office/powerpoint/2010/main" val="424380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EB03-94EB-784A-9A92-3265E872CE08}"/>
              </a:ext>
            </a:extLst>
          </p:cNvPr>
          <p:cNvSpPr>
            <a:spLocks noGrp="1"/>
          </p:cNvSpPr>
          <p:nvPr>
            <p:ph type="title"/>
          </p:nvPr>
        </p:nvSpPr>
        <p:spPr/>
        <p:txBody>
          <a:bodyPr/>
          <a:lstStyle/>
          <a:p>
            <a:r>
              <a:rPr lang="en-US" b="1" dirty="0"/>
              <a:t>What’s going on with vehicle energy storage (3)</a:t>
            </a:r>
            <a:endParaRPr lang="en-US" dirty="0"/>
          </a:p>
        </p:txBody>
      </p:sp>
      <p:pic>
        <p:nvPicPr>
          <p:cNvPr id="4" name="Picture 3">
            <a:extLst>
              <a:ext uri="{FF2B5EF4-FFF2-40B4-BE49-F238E27FC236}">
                <a16:creationId xmlns:a16="http://schemas.microsoft.com/office/drawing/2014/main" id="{F0D0CAE8-A34A-0A46-8C32-5DFBCF9DDB8D}"/>
              </a:ext>
            </a:extLst>
          </p:cNvPr>
          <p:cNvPicPr>
            <a:picLocks noChangeAspect="1"/>
          </p:cNvPicPr>
          <p:nvPr/>
        </p:nvPicPr>
        <p:blipFill>
          <a:blip r:embed="rId2"/>
          <a:stretch>
            <a:fillRect/>
          </a:stretch>
        </p:blipFill>
        <p:spPr>
          <a:xfrm>
            <a:off x="211016" y="1944083"/>
            <a:ext cx="12192000" cy="4548792"/>
          </a:xfrm>
          <a:prstGeom prst="rect">
            <a:avLst/>
          </a:prstGeom>
        </p:spPr>
      </p:pic>
    </p:spTree>
    <p:extLst>
      <p:ext uri="{BB962C8B-B14F-4D97-AF65-F5344CB8AC3E}">
        <p14:creationId xmlns:p14="http://schemas.microsoft.com/office/powerpoint/2010/main" val="121460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42805-9992-0046-8A8D-B7FE58E00EA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dirty="0">
                <a:solidFill>
                  <a:schemeClr val="bg1"/>
                </a:solidFill>
                <a:latin typeface="+mj-lt"/>
                <a:ea typeface="+mj-ea"/>
                <a:cs typeface="+mj-cs"/>
              </a:rPr>
              <a:t>What’s going on with medical batteries (1)</a:t>
            </a:r>
          </a:p>
        </p:txBody>
      </p:sp>
      <p:pic>
        <p:nvPicPr>
          <p:cNvPr id="4" name="Content Placeholder 3">
            <a:extLst>
              <a:ext uri="{FF2B5EF4-FFF2-40B4-BE49-F238E27FC236}">
                <a16:creationId xmlns:a16="http://schemas.microsoft.com/office/drawing/2014/main" id="{C8108CED-A9A2-4F40-BC31-BB88E92D51EB}"/>
              </a:ext>
            </a:extLst>
          </p:cNvPr>
          <p:cNvPicPr>
            <a:picLocks noGrp="1" noChangeAspect="1"/>
          </p:cNvPicPr>
          <p:nvPr>
            <p:ph idx="1"/>
          </p:nvPr>
        </p:nvPicPr>
        <p:blipFill>
          <a:blip r:embed="rId2"/>
          <a:stretch>
            <a:fillRect/>
          </a:stretch>
        </p:blipFill>
        <p:spPr>
          <a:xfrm>
            <a:off x="643467" y="1800364"/>
            <a:ext cx="10905066" cy="4143925"/>
          </a:xfrm>
          <a:prstGeom prst="rect">
            <a:avLst/>
          </a:prstGeom>
        </p:spPr>
      </p:pic>
      <p:sp>
        <p:nvSpPr>
          <p:cNvPr id="5" name="TextBox 4">
            <a:extLst>
              <a:ext uri="{FF2B5EF4-FFF2-40B4-BE49-F238E27FC236}">
                <a16:creationId xmlns:a16="http://schemas.microsoft.com/office/drawing/2014/main" id="{64C6681A-8020-3C4A-AF9F-8A3ED101CB70}"/>
              </a:ext>
            </a:extLst>
          </p:cNvPr>
          <p:cNvSpPr txBox="1"/>
          <p:nvPr/>
        </p:nvSpPr>
        <p:spPr>
          <a:xfrm>
            <a:off x="4710165" y="5987018"/>
            <a:ext cx="7057292" cy="738664"/>
          </a:xfrm>
          <a:prstGeom prst="rect">
            <a:avLst/>
          </a:prstGeom>
          <a:noFill/>
        </p:spPr>
        <p:txBody>
          <a:bodyPr wrap="square" rtlCol="0">
            <a:spAutoFit/>
          </a:bodyPr>
          <a:lstStyle/>
          <a:p>
            <a:r>
              <a:rPr lang="en-US" sz="1400" dirty="0"/>
              <a:t>Learn more: https://</a:t>
            </a:r>
            <a:r>
              <a:rPr lang="en-US" sz="1400" dirty="0" err="1"/>
              <a:t>www.acs.org</a:t>
            </a:r>
            <a:r>
              <a:rPr lang="en-US" sz="1400" dirty="0"/>
              <a:t>/content/</a:t>
            </a:r>
            <a:r>
              <a:rPr lang="en-US" sz="1400" dirty="0" err="1"/>
              <a:t>acs</a:t>
            </a:r>
            <a:r>
              <a:rPr lang="en-US" sz="1400" dirty="0"/>
              <a:t>/</a:t>
            </a:r>
            <a:r>
              <a:rPr lang="en-US" sz="1400" dirty="0" err="1"/>
              <a:t>en</a:t>
            </a:r>
            <a:r>
              <a:rPr lang="en-US" sz="1400" dirty="0"/>
              <a:t>/pressroom/</a:t>
            </a:r>
            <a:r>
              <a:rPr lang="en-US" sz="1400" dirty="0" err="1"/>
              <a:t>newsreleases</a:t>
            </a:r>
            <a:r>
              <a:rPr lang="en-US" sz="1400" dirty="0"/>
              <a:t>/2016/august/battery-you-can-swallow-could-enable-future-ingestible-medical-devices.html</a:t>
            </a:r>
          </a:p>
        </p:txBody>
      </p:sp>
    </p:spTree>
    <p:extLst>
      <p:ext uri="{BB962C8B-B14F-4D97-AF65-F5344CB8AC3E}">
        <p14:creationId xmlns:p14="http://schemas.microsoft.com/office/powerpoint/2010/main" val="398043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6B31-6CB9-4A4A-8809-C743F1A6282B}"/>
              </a:ext>
            </a:extLst>
          </p:cNvPr>
          <p:cNvSpPr>
            <a:spLocks noGrp="1"/>
          </p:cNvSpPr>
          <p:nvPr>
            <p:ph type="title"/>
          </p:nvPr>
        </p:nvSpPr>
        <p:spPr/>
        <p:txBody>
          <a:bodyPr/>
          <a:lstStyle/>
          <a:p>
            <a:r>
              <a:rPr lang="en-US" dirty="0"/>
              <a:t>What’s going on with medical batteries (2)</a:t>
            </a:r>
          </a:p>
        </p:txBody>
      </p:sp>
      <p:pic>
        <p:nvPicPr>
          <p:cNvPr id="4" name="Content Placeholder 3">
            <a:extLst>
              <a:ext uri="{FF2B5EF4-FFF2-40B4-BE49-F238E27FC236}">
                <a16:creationId xmlns:a16="http://schemas.microsoft.com/office/drawing/2014/main" id="{AC427405-21B7-9B40-99C4-057C3091D049}"/>
              </a:ext>
            </a:extLst>
          </p:cNvPr>
          <p:cNvPicPr>
            <a:picLocks noGrp="1" noChangeAspect="1"/>
          </p:cNvPicPr>
          <p:nvPr>
            <p:ph idx="1"/>
          </p:nvPr>
        </p:nvPicPr>
        <p:blipFill>
          <a:blip r:embed="rId2"/>
          <a:stretch>
            <a:fillRect/>
          </a:stretch>
        </p:blipFill>
        <p:spPr>
          <a:xfrm>
            <a:off x="1670050" y="2140744"/>
            <a:ext cx="8851900" cy="3721100"/>
          </a:xfrm>
          <a:prstGeom prst="rect">
            <a:avLst/>
          </a:prstGeom>
        </p:spPr>
      </p:pic>
      <p:sp>
        <p:nvSpPr>
          <p:cNvPr id="5" name="Rectangle 4">
            <a:extLst>
              <a:ext uri="{FF2B5EF4-FFF2-40B4-BE49-F238E27FC236}">
                <a16:creationId xmlns:a16="http://schemas.microsoft.com/office/drawing/2014/main" id="{44C047C0-AD81-DA48-8D71-60141BA11463}"/>
              </a:ext>
            </a:extLst>
          </p:cNvPr>
          <p:cNvSpPr/>
          <p:nvPr/>
        </p:nvSpPr>
        <p:spPr>
          <a:xfrm>
            <a:off x="4079631" y="5934670"/>
            <a:ext cx="7274169" cy="923330"/>
          </a:xfrm>
          <a:prstGeom prst="rect">
            <a:avLst/>
          </a:prstGeom>
        </p:spPr>
        <p:txBody>
          <a:bodyPr wrap="square">
            <a:spAutoFit/>
          </a:bodyPr>
          <a:lstStyle/>
          <a:p>
            <a:r>
              <a:rPr lang="en-US" dirty="0"/>
              <a:t>Learn more: https://</a:t>
            </a:r>
            <a:r>
              <a:rPr lang="en-US" dirty="0" err="1"/>
              <a:t>www.technologyreview.com</a:t>
            </a:r>
            <a:r>
              <a:rPr lang="en-US" dirty="0"/>
              <a:t>/2016/03/22/246385/controlling-diabetes-with-a-skin-patch/</a:t>
            </a:r>
          </a:p>
        </p:txBody>
      </p:sp>
    </p:spTree>
    <p:extLst>
      <p:ext uri="{BB962C8B-B14F-4D97-AF65-F5344CB8AC3E}">
        <p14:creationId xmlns:p14="http://schemas.microsoft.com/office/powerpoint/2010/main" val="208042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8A77D-32D2-CC44-9F82-DD2F63DABE9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dirty="0">
                <a:solidFill>
                  <a:schemeClr val="bg1"/>
                </a:solidFill>
              </a:rPr>
              <a:t>What’s going on with consumer electronics batteries </a:t>
            </a:r>
            <a:endParaRPr lang="en-US" sz="2800" kern="1200" dirty="0">
              <a:solidFill>
                <a:schemeClr val="bg1"/>
              </a:solidFill>
              <a:latin typeface="+mj-lt"/>
              <a:ea typeface="+mj-ea"/>
              <a:cs typeface="+mj-cs"/>
            </a:endParaRPr>
          </a:p>
        </p:txBody>
      </p:sp>
      <p:pic>
        <p:nvPicPr>
          <p:cNvPr id="4" name="Content Placeholder 3">
            <a:extLst>
              <a:ext uri="{FF2B5EF4-FFF2-40B4-BE49-F238E27FC236}">
                <a16:creationId xmlns:a16="http://schemas.microsoft.com/office/drawing/2014/main" id="{41EB16CB-97EA-784A-87C3-6AD8FE704CB1}"/>
              </a:ext>
            </a:extLst>
          </p:cNvPr>
          <p:cNvPicPr>
            <a:picLocks noGrp="1" noChangeAspect="1"/>
          </p:cNvPicPr>
          <p:nvPr>
            <p:ph idx="1"/>
          </p:nvPr>
        </p:nvPicPr>
        <p:blipFill>
          <a:blip r:embed="rId2"/>
          <a:stretch>
            <a:fillRect/>
          </a:stretch>
        </p:blipFill>
        <p:spPr>
          <a:xfrm>
            <a:off x="4777316" y="2749765"/>
            <a:ext cx="6780700" cy="1356140"/>
          </a:xfrm>
          <a:prstGeom prst="rect">
            <a:avLst/>
          </a:prstGeom>
        </p:spPr>
      </p:pic>
      <p:sp>
        <p:nvSpPr>
          <p:cNvPr id="5" name="Rectangle 4">
            <a:extLst>
              <a:ext uri="{FF2B5EF4-FFF2-40B4-BE49-F238E27FC236}">
                <a16:creationId xmlns:a16="http://schemas.microsoft.com/office/drawing/2014/main" id="{1560B993-1A5C-6F49-8853-F5B464D8A5EF}"/>
              </a:ext>
            </a:extLst>
          </p:cNvPr>
          <p:cNvSpPr/>
          <p:nvPr/>
        </p:nvSpPr>
        <p:spPr>
          <a:xfrm>
            <a:off x="6096000" y="6211669"/>
            <a:ext cx="6096000" cy="646331"/>
          </a:xfrm>
          <a:prstGeom prst="rect">
            <a:avLst/>
          </a:prstGeom>
        </p:spPr>
        <p:txBody>
          <a:bodyPr>
            <a:spAutoFit/>
          </a:bodyPr>
          <a:lstStyle/>
          <a:p>
            <a:r>
              <a:rPr lang="en-US" dirty="0"/>
              <a:t>Learn more: https://</a:t>
            </a:r>
            <a:r>
              <a:rPr lang="en-US" dirty="0" err="1"/>
              <a:t>cen.acs.org</a:t>
            </a:r>
            <a:r>
              <a:rPr lang="en-US" dirty="0"/>
              <a:t>/articles/95/i46/</a:t>
            </a:r>
            <a:r>
              <a:rPr lang="en-US" dirty="0" err="1"/>
              <a:t>Solid-state-batteries-inch-way.html?ref</a:t>
            </a:r>
            <a:r>
              <a:rPr lang="en-US" dirty="0"/>
              <a:t>=</a:t>
            </a:r>
            <a:r>
              <a:rPr lang="en-US" dirty="0" err="1"/>
              <a:t>search_results</a:t>
            </a:r>
            <a:endParaRPr lang="en-US" dirty="0"/>
          </a:p>
        </p:txBody>
      </p:sp>
    </p:spTree>
    <p:extLst>
      <p:ext uri="{BB962C8B-B14F-4D97-AF65-F5344CB8AC3E}">
        <p14:creationId xmlns:p14="http://schemas.microsoft.com/office/powerpoint/2010/main" val="2710834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ED13F-73D8-464A-B9BE-22CF7C3F7B5C}"/>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dirty="0">
                <a:solidFill>
                  <a:schemeClr val="bg1"/>
                </a:solidFill>
              </a:rPr>
              <a:t>What’s going on with consumer electronics batteries (2)</a:t>
            </a:r>
            <a:endParaRPr lang="en-US" sz="36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C9C164AB-2E0B-BE45-B4D9-D6638559518E}"/>
              </a:ext>
            </a:extLst>
          </p:cNvPr>
          <p:cNvPicPr>
            <a:picLocks noChangeAspect="1"/>
          </p:cNvPicPr>
          <p:nvPr/>
        </p:nvPicPr>
        <p:blipFill>
          <a:blip r:embed="rId2"/>
          <a:stretch>
            <a:fillRect/>
          </a:stretch>
        </p:blipFill>
        <p:spPr>
          <a:xfrm>
            <a:off x="4777316" y="2843000"/>
            <a:ext cx="6780700" cy="1169670"/>
          </a:xfrm>
          <a:prstGeom prst="rect">
            <a:avLst/>
          </a:prstGeom>
        </p:spPr>
      </p:pic>
      <p:sp>
        <p:nvSpPr>
          <p:cNvPr id="5" name="Rectangle 4">
            <a:extLst>
              <a:ext uri="{FF2B5EF4-FFF2-40B4-BE49-F238E27FC236}">
                <a16:creationId xmlns:a16="http://schemas.microsoft.com/office/drawing/2014/main" id="{E8A82817-240F-0D45-AE4F-32CCF711E6DA}"/>
              </a:ext>
            </a:extLst>
          </p:cNvPr>
          <p:cNvSpPr/>
          <p:nvPr/>
        </p:nvSpPr>
        <p:spPr>
          <a:xfrm>
            <a:off x="5462016" y="6042466"/>
            <a:ext cx="6096000" cy="646331"/>
          </a:xfrm>
          <a:prstGeom prst="rect">
            <a:avLst/>
          </a:prstGeom>
        </p:spPr>
        <p:txBody>
          <a:bodyPr>
            <a:spAutoFit/>
          </a:bodyPr>
          <a:lstStyle/>
          <a:p>
            <a:r>
              <a:rPr lang="en-US" dirty="0"/>
              <a:t>Learn more: https://</a:t>
            </a:r>
            <a:r>
              <a:rPr lang="en-US" dirty="0" err="1"/>
              <a:t>cen.acs.org</a:t>
            </a:r>
            <a:r>
              <a:rPr lang="en-US" dirty="0"/>
              <a:t>/articles/95/i32/Powering-internet-</a:t>
            </a:r>
            <a:r>
              <a:rPr lang="en-US" dirty="0" err="1"/>
              <a:t>things.html</a:t>
            </a:r>
            <a:endParaRPr lang="en-US" dirty="0"/>
          </a:p>
        </p:txBody>
      </p:sp>
    </p:spTree>
    <p:extLst>
      <p:ext uri="{BB962C8B-B14F-4D97-AF65-F5344CB8AC3E}">
        <p14:creationId xmlns:p14="http://schemas.microsoft.com/office/powerpoint/2010/main" val="334379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6A1C3-4155-A94C-B005-0E2BAF9082DE}"/>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dirty="0">
                <a:solidFill>
                  <a:schemeClr val="bg1"/>
                </a:solidFill>
              </a:rPr>
              <a:t>What’s going on with consumer electronics batteries (3)</a:t>
            </a:r>
            <a:endParaRPr lang="en-US" sz="36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4832E837-4082-5F4D-AE46-5CCE1A5B4538}"/>
              </a:ext>
            </a:extLst>
          </p:cNvPr>
          <p:cNvPicPr>
            <a:picLocks noChangeAspect="1"/>
          </p:cNvPicPr>
          <p:nvPr/>
        </p:nvPicPr>
        <p:blipFill>
          <a:blip r:embed="rId2"/>
          <a:stretch>
            <a:fillRect/>
          </a:stretch>
        </p:blipFill>
        <p:spPr>
          <a:xfrm>
            <a:off x="4777316" y="1105446"/>
            <a:ext cx="6780700" cy="4644779"/>
          </a:xfrm>
          <a:prstGeom prst="rect">
            <a:avLst/>
          </a:prstGeom>
        </p:spPr>
      </p:pic>
      <p:sp>
        <p:nvSpPr>
          <p:cNvPr id="5" name="Rectangle 4">
            <a:extLst>
              <a:ext uri="{FF2B5EF4-FFF2-40B4-BE49-F238E27FC236}">
                <a16:creationId xmlns:a16="http://schemas.microsoft.com/office/drawing/2014/main" id="{918B67B1-4F2A-A64A-82AA-8604B30EFCCF}"/>
              </a:ext>
            </a:extLst>
          </p:cNvPr>
          <p:cNvSpPr/>
          <p:nvPr/>
        </p:nvSpPr>
        <p:spPr>
          <a:xfrm>
            <a:off x="3886200" y="6211669"/>
            <a:ext cx="8305800" cy="646331"/>
          </a:xfrm>
          <a:prstGeom prst="rect">
            <a:avLst/>
          </a:prstGeom>
        </p:spPr>
        <p:txBody>
          <a:bodyPr wrap="square">
            <a:spAutoFit/>
          </a:bodyPr>
          <a:lstStyle/>
          <a:p>
            <a:r>
              <a:rPr lang="en-US" dirty="0"/>
              <a:t>Image credit: https://</a:t>
            </a:r>
            <a:r>
              <a:rPr lang="en-US" dirty="0" err="1"/>
              <a:t>arstechnica.com</a:t>
            </a:r>
            <a:r>
              <a:rPr lang="en-US" dirty="0"/>
              <a:t>/science/2021/05/eternally-five-years-away-no-batteries-are-improving-under-your-nose/</a:t>
            </a:r>
          </a:p>
        </p:txBody>
      </p:sp>
    </p:spTree>
    <p:extLst>
      <p:ext uri="{BB962C8B-B14F-4D97-AF65-F5344CB8AC3E}">
        <p14:creationId xmlns:p14="http://schemas.microsoft.com/office/powerpoint/2010/main" val="198310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437E1F9-96B4-604C-913B-84EFE7497765}"/>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100" kern="1200">
                <a:solidFill>
                  <a:schemeClr val="tx1"/>
                </a:solidFill>
                <a:latin typeface="+mj-lt"/>
                <a:ea typeface="+mj-ea"/>
                <a:cs typeface="+mj-cs"/>
              </a:rPr>
              <a:t>Takeaway: There’s a lot of sample space for battery design</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C2330-01A2-254F-9F91-0A8405FAAD5C}"/>
              </a:ext>
            </a:extLst>
          </p:cNvPr>
          <p:cNvSpPr>
            <a:spLocks noGrp="1"/>
          </p:cNvSpPr>
          <p:nvPr>
            <p:ph type="title"/>
          </p:nvPr>
        </p:nvSpPr>
        <p:spPr>
          <a:xfrm>
            <a:off x="686834" y="1153572"/>
            <a:ext cx="3200400" cy="4461163"/>
          </a:xfrm>
        </p:spPr>
        <p:txBody>
          <a:bodyPr>
            <a:normAutofit/>
          </a:bodyPr>
          <a:lstStyle/>
          <a:p>
            <a:r>
              <a:rPr lang="en-US">
                <a:solidFill>
                  <a:srgbClr val="FFFFFF"/>
                </a:solidFill>
              </a:rPr>
              <a:t>Part 2: Review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576AC1-D7D2-1644-A061-5FB521C5D26D}"/>
              </a:ext>
            </a:extLst>
          </p:cNvPr>
          <p:cNvSpPr>
            <a:spLocks noGrp="1"/>
          </p:cNvSpPr>
          <p:nvPr>
            <p:ph idx="1"/>
          </p:nvPr>
        </p:nvSpPr>
        <p:spPr>
          <a:xfrm>
            <a:off x="4447308" y="591344"/>
            <a:ext cx="6906491" cy="5585619"/>
          </a:xfrm>
        </p:spPr>
        <p:txBody>
          <a:bodyPr anchor="ctr">
            <a:normAutofit/>
          </a:bodyPr>
          <a:lstStyle/>
          <a:p>
            <a:r>
              <a:rPr lang="en-US" sz="2600"/>
              <a:t>Designing a battery isn’t a single-goal pursuit. Depending on the application there are different aspects you might want to optimize.</a:t>
            </a:r>
          </a:p>
          <a:p>
            <a:r>
              <a:rPr lang="en-US" sz="2600"/>
              <a:t>For grid scale applications, size is less important but cost, stability, and safety come at a premium</a:t>
            </a:r>
          </a:p>
          <a:p>
            <a:r>
              <a:rPr lang="en-US" sz="2600"/>
              <a:t>For vehicle applications, energy and power density are crucially important and charging speed is also a consideration.</a:t>
            </a:r>
          </a:p>
          <a:p>
            <a:r>
              <a:rPr lang="en-US" sz="2600"/>
              <a:t>For medical applications, flexibility and low-toxicity are required</a:t>
            </a:r>
          </a:p>
          <a:p>
            <a:r>
              <a:rPr lang="en-US" sz="2600"/>
              <a:t>For consumer batteries, think about cost, size, and environmental footprint</a:t>
            </a:r>
          </a:p>
        </p:txBody>
      </p:sp>
    </p:spTree>
    <p:extLst>
      <p:ext uri="{BB962C8B-B14F-4D97-AF65-F5344CB8AC3E}">
        <p14:creationId xmlns:p14="http://schemas.microsoft.com/office/powerpoint/2010/main" val="37608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B3DC1F-47DF-1D43-9529-68B77060FC42}"/>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Part 3: Lithium ion batteries </a:t>
            </a:r>
          </a:p>
        </p:txBody>
      </p:sp>
      <p:pic>
        <p:nvPicPr>
          <p:cNvPr id="4" name="Picture 3">
            <a:extLst>
              <a:ext uri="{FF2B5EF4-FFF2-40B4-BE49-F238E27FC236}">
                <a16:creationId xmlns:a16="http://schemas.microsoft.com/office/drawing/2014/main" id="{8E68008F-88D9-4C48-A1F9-80D17CC4343A}"/>
              </a:ext>
            </a:extLst>
          </p:cNvPr>
          <p:cNvPicPr>
            <a:picLocks noChangeAspect="1"/>
          </p:cNvPicPr>
          <p:nvPr/>
        </p:nvPicPr>
        <p:blipFill>
          <a:blip r:embed="rId2"/>
          <a:stretch>
            <a:fillRect/>
          </a:stretch>
        </p:blipFill>
        <p:spPr>
          <a:xfrm>
            <a:off x="1617295" y="2139351"/>
            <a:ext cx="8957409" cy="4165196"/>
          </a:xfrm>
          <a:prstGeom prst="rect">
            <a:avLst/>
          </a:prstGeom>
        </p:spPr>
      </p:pic>
      <p:sp>
        <p:nvSpPr>
          <p:cNvPr id="5" name="Rectangle 4">
            <a:extLst>
              <a:ext uri="{FF2B5EF4-FFF2-40B4-BE49-F238E27FC236}">
                <a16:creationId xmlns:a16="http://schemas.microsoft.com/office/drawing/2014/main" id="{FDB23BDC-0171-7643-9FFD-D22D06C6FAB2}"/>
              </a:ext>
            </a:extLst>
          </p:cNvPr>
          <p:cNvSpPr/>
          <p:nvPr/>
        </p:nvSpPr>
        <p:spPr>
          <a:xfrm>
            <a:off x="3341077" y="6413590"/>
            <a:ext cx="8669215" cy="369332"/>
          </a:xfrm>
          <a:prstGeom prst="rect">
            <a:avLst/>
          </a:prstGeom>
        </p:spPr>
        <p:txBody>
          <a:bodyPr wrap="square">
            <a:spAutoFit/>
          </a:bodyPr>
          <a:lstStyle/>
          <a:p>
            <a:r>
              <a:rPr lang="en-US" dirty="0"/>
              <a:t>Image credit: https://</a:t>
            </a:r>
            <a:r>
              <a:rPr lang="en-US" dirty="0" err="1"/>
              <a:t>www.ionicviper.org</a:t>
            </a:r>
            <a:r>
              <a:rPr lang="en-US" dirty="0"/>
              <a:t>/system/files/Li%20Battery%20Exercise_0.pdf</a:t>
            </a:r>
          </a:p>
        </p:txBody>
      </p:sp>
    </p:spTree>
    <p:extLst>
      <p:ext uri="{BB962C8B-B14F-4D97-AF65-F5344CB8AC3E}">
        <p14:creationId xmlns:p14="http://schemas.microsoft.com/office/powerpoint/2010/main" val="23936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F6C9A8-BDBD-5F44-A4FB-2210EBEB25B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Review from Week 1: How can we store energy?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B86A25-B41D-0142-8457-9246215FE161}"/>
              </a:ext>
            </a:extLst>
          </p:cNvPr>
          <p:cNvSpPr>
            <a:spLocks noGrp="1"/>
          </p:cNvSpPr>
          <p:nvPr>
            <p:ph idx="1"/>
          </p:nvPr>
        </p:nvSpPr>
        <p:spPr>
          <a:xfrm>
            <a:off x="4447308" y="591344"/>
            <a:ext cx="6906491" cy="5585619"/>
          </a:xfrm>
        </p:spPr>
        <p:txBody>
          <a:bodyPr anchor="ctr">
            <a:normAutofit fontScale="92500" lnSpcReduction="20000"/>
          </a:bodyPr>
          <a:lstStyle/>
          <a:p>
            <a:r>
              <a:rPr lang="en-US" dirty="0"/>
              <a:t>We can think of energy as existing in a variety of types.</a:t>
            </a:r>
          </a:p>
          <a:p>
            <a:pPr lvl="1"/>
            <a:r>
              <a:rPr lang="en-US" dirty="0"/>
              <a:t>Kinetic energy (movement)</a:t>
            </a:r>
          </a:p>
          <a:p>
            <a:pPr lvl="1"/>
            <a:r>
              <a:rPr lang="en-US" dirty="0"/>
              <a:t>Potential energy (position or pressure difference)</a:t>
            </a:r>
          </a:p>
          <a:p>
            <a:pPr lvl="1"/>
            <a:r>
              <a:rPr lang="en-US" dirty="0"/>
              <a:t>Electric (movement or positioning of electrons)</a:t>
            </a:r>
          </a:p>
          <a:p>
            <a:pPr lvl="1"/>
            <a:r>
              <a:rPr lang="en-US" dirty="0"/>
              <a:t>Chemical (stored within chemical bonds or intermolecular attractions)</a:t>
            </a:r>
          </a:p>
          <a:p>
            <a:r>
              <a:rPr lang="en-US" dirty="0"/>
              <a:t>All of these types of energy can be manipulated to store energy</a:t>
            </a:r>
          </a:p>
          <a:p>
            <a:pPr lvl="1"/>
            <a:r>
              <a:rPr lang="en-US" dirty="0"/>
              <a:t>Pumped hydro storage (potential energy)</a:t>
            </a:r>
          </a:p>
          <a:p>
            <a:pPr lvl="1"/>
            <a:r>
              <a:rPr lang="en-US" dirty="0"/>
              <a:t>Compressed air storage (potential energy)</a:t>
            </a:r>
          </a:p>
          <a:p>
            <a:pPr lvl="1"/>
            <a:r>
              <a:rPr lang="en-US" dirty="0"/>
              <a:t>Flywheels (kinetic energy)</a:t>
            </a:r>
          </a:p>
          <a:p>
            <a:pPr lvl="1"/>
            <a:r>
              <a:rPr lang="en-US" dirty="0"/>
              <a:t>Supercapacitors (electrical energy)</a:t>
            </a:r>
          </a:p>
          <a:p>
            <a:pPr lvl="1"/>
            <a:r>
              <a:rPr lang="en-US" dirty="0"/>
              <a:t>Batteries (chemical energy)</a:t>
            </a:r>
          </a:p>
          <a:p>
            <a:r>
              <a:rPr lang="en-US" dirty="0"/>
              <a:t>Cost, portability, discharge speed, and length of discharge are all important parameters when considering energy storage technologies. </a:t>
            </a:r>
          </a:p>
          <a:p>
            <a:pPr lvl="1"/>
            <a:endParaRPr lang="en-US" dirty="0"/>
          </a:p>
        </p:txBody>
      </p:sp>
    </p:spTree>
    <p:extLst>
      <p:ext uri="{BB962C8B-B14F-4D97-AF65-F5344CB8AC3E}">
        <p14:creationId xmlns:p14="http://schemas.microsoft.com/office/powerpoint/2010/main" val="33898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E27403-4498-1747-BA3F-FEE3568560A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Growth of Lithium ion batteries over time</a:t>
            </a:r>
          </a:p>
        </p:txBody>
      </p:sp>
      <p:pic>
        <p:nvPicPr>
          <p:cNvPr id="4" name="Content Placeholder 3">
            <a:extLst>
              <a:ext uri="{FF2B5EF4-FFF2-40B4-BE49-F238E27FC236}">
                <a16:creationId xmlns:a16="http://schemas.microsoft.com/office/drawing/2014/main" id="{5333C06C-D0CD-9646-86D2-12B62E6DEBE7}"/>
              </a:ext>
            </a:extLst>
          </p:cNvPr>
          <p:cNvPicPr>
            <a:picLocks noGrp="1" noChangeAspect="1"/>
          </p:cNvPicPr>
          <p:nvPr>
            <p:ph idx="1"/>
          </p:nvPr>
        </p:nvPicPr>
        <p:blipFill>
          <a:blip r:embed="rId2"/>
          <a:stretch>
            <a:fillRect/>
          </a:stretch>
        </p:blipFill>
        <p:spPr>
          <a:xfrm>
            <a:off x="4853765" y="366846"/>
            <a:ext cx="6700560" cy="6114261"/>
          </a:xfrm>
          <a:prstGeom prst="rect">
            <a:avLst/>
          </a:prstGeom>
        </p:spPr>
      </p:pic>
    </p:spTree>
    <p:extLst>
      <p:ext uri="{BB962C8B-B14F-4D97-AF65-F5344CB8AC3E}">
        <p14:creationId xmlns:p14="http://schemas.microsoft.com/office/powerpoint/2010/main" val="1314161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ABA649E-6A16-AC4A-AAE9-0821744375A7}"/>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Why are they growing so fast?</a:t>
            </a:r>
          </a:p>
        </p:txBody>
      </p:sp>
      <p:pic>
        <p:nvPicPr>
          <p:cNvPr id="4" name="Content Placeholder 3">
            <a:extLst>
              <a:ext uri="{FF2B5EF4-FFF2-40B4-BE49-F238E27FC236}">
                <a16:creationId xmlns:a16="http://schemas.microsoft.com/office/drawing/2014/main" id="{6AAFA413-E995-BF4C-8045-0B03AE76587E}"/>
              </a:ext>
            </a:extLst>
          </p:cNvPr>
          <p:cNvPicPr>
            <a:picLocks noGrp="1" noChangeAspect="1"/>
          </p:cNvPicPr>
          <p:nvPr>
            <p:ph idx="1"/>
          </p:nvPr>
        </p:nvPicPr>
        <p:blipFill>
          <a:blip r:embed="rId2"/>
          <a:stretch>
            <a:fillRect/>
          </a:stretch>
        </p:blipFill>
        <p:spPr>
          <a:xfrm>
            <a:off x="4916251" y="776464"/>
            <a:ext cx="6631341" cy="5305072"/>
          </a:xfrm>
          <a:prstGeom prst="rect">
            <a:avLst/>
          </a:prstGeom>
        </p:spPr>
      </p:pic>
      <p:sp>
        <p:nvSpPr>
          <p:cNvPr id="5" name="TextBox 4">
            <a:extLst>
              <a:ext uri="{FF2B5EF4-FFF2-40B4-BE49-F238E27FC236}">
                <a16:creationId xmlns:a16="http://schemas.microsoft.com/office/drawing/2014/main" id="{A24EE691-7294-7049-B21A-30B684D702D1}"/>
              </a:ext>
            </a:extLst>
          </p:cNvPr>
          <p:cNvSpPr txBox="1"/>
          <p:nvPr/>
        </p:nvSpPr>
        <p:spPr>
          <a:xfrm>
            <a:off x="4417162" y="6146602"/>
            <a:ext cx="8317522" cy="646331"/>
          </a:xfrm>
          <a:prstGeom prst="rect">
            <a:avLst/>
          </a:prstGeom>
          <a:noFill/>
        </p:spPr>
        <p:txBody>
          <a:bodyPr wrap="square" rtlCol="0">
            <a:spAutoFit/>
          </a:bodyPr>
          <a:lstStyle/>
          <a:p>
            <a:r>
              <a:rPr lang="en-US" dirty="0"/>
              <a:t>Learn more: https://</a:t>
            </a:r>
            <a:r>
              <a:rPr lang="en-US" dirty="0" err="1"/>
              <a:t>eps.fiu.edu</a:t>
            </a:r>
            <a:r>
              <a:rPr lang="en-US" dirty="0"/>
              <a:t>/wp-content/uploads/2017/01/14.A-Review-of-Cathode-and-Anode-Materials-for.pdf</a:t>
            </a:r>
          </a:p>
        </p:txBody>
      </p:sp>
    </p:spTree>
    <p:extLst>
      <p:ext uri="{BB962C8B-B14F-4D97-AF65-F5344CB8AC3E}">
        <p14:creationId xmlns:p14="http://schemas.microsoft.com/office/powerpoint/2010/main" val="108345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64F19-8656-2C47-BB24-CBEB21F83F3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Where are Li batteries used</a:t>
            </a:r>
          </a:p>
        </p:txBody>
      </p:sp>
      <p:graphicFrame>
        <p:nvGraphicFramePr>
          <p:cNvPr id="5" name="Content Placeholder 2">
            <a:extLst>
              <a:ext uri="{FF2B5EF4-FFF2-40B4-BE49-F238E27FC236}">
                <a16:creationId xmlns:a16="http://schemas.microsoft.com/office/drawing/2014/main" id="{6BCD9112-DC98-42B1-A967-D293BDD065BB}"/>
              </a:ext>
            </a:extLst>
          </p:cNvPr>
          <p:cNvGraphicFramePr>
            <a:graphicFrameLocks noGrp="1"/>
          </p:cNvGraphicFramePr>
          <p:nvPr>
            <p:ph idx="1"/>
            <p:extLst>
              <p:ext uri="{D42A27DB-BD31-4B8C-83A1-F6EECF244321}">
                <p14:modId xmlns:p14="http://schemas.microsoft.com/office/powerpoint/2010/main" val="19223974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7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B9B8-AB8D-1E48-9D88-7BA17D9C1D1E}"/>
              </a:ext>
            </a:extLst>
          </p:cNvPr>
          <p:cNvSpPr>
            <a:spLocks noGrp="1"/>
          </p:cNvSpPr>
          <p:nvPr>
            <p:ph type="title"/>
          </p:nvPr>
        </p:nvSpPr>
        <p:spPr/>
        <p:txBody>
          <a:bodyPr/>
          <a:lstStyle/>
          <a:p>
            <a:r>
              <a:rPr lang="en-US" dirty="0"/>
              <a:t>How does a lithium ion battery work</a:t>
            </a:r>
          </a:p>
        </p:txBody>
      </p:sp>
      <p:pic>
        <p:nvPicPr>
          <p:cNvPr id="4" name="Online Media 3" descr="Lithium-ion battery, How does it work?">
            <a:hlinkClick r:id="" action="ppaction://media"/>
            <a:extLst>
              <a:ext uri="{FF2B5EF4-FFF2-40B4-BE49-F238E27FC236}">
                <a16:creationId xmlns:a16="http://schemas.microsoft.com/office/drawing/2014/main" id="{80EA2DD3-7A73-CD4E-B963-299F2B498B81}"/>
              </a:ext>
            </a:extLst>
          </p:cNvPr>
          <p:cNvPicPr>
            <a:picLocks noRot="1" noChangeAspect="1"/>
          </p:cNvPicPr>
          <p:nvPr>
            <a:videoFile r:link="rId1"/>
          </p:nvPr>
        </p:nvPicPr>
        <p:blipFill>
          <a:blip r:embed="rId4"/>
          <a:stretch>
            <a:fillRect/>
          </a:stretch>
        </p:blipFill>
        <p:spPr>
          <a:xfrm>
            <a:off x="1881554" y="1690688"/>
            <a:ext cx="7629769" cy="4310819"/>
          </a:xfrm>
          <a:prstGeom prst="rect">
            <a:avLst/>
          </a:prstGeom>
        </p:spPr>
      </p:pic>
    </p:spTree>
    <p:extLst>
      <p:ext uri="{BB962C8B-B14F-4D97-AF65-F5344CB8AC3E}">
        <p14:creationId xmlns:p14="http://schemas.microsoft.com/office/powerpoint/2010/main" val="123614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0AD46-CBC1-9547-8F99-C78211774DCF}"/>
              </a:ext>
            </a:extLst>
          </p:cNvPr>
          <p:cNvSpPr>
            <a:spLocks noGrp="1"/>
          </p:cNvSpPr>
          <p:nvPr>
            <p:ph type="title"/>
          </p:nvPr>
        </p:nvSpPr>
        <p:spPr>
          <a:xfrm>
            <a:off x="1198181" y="557189"/>
            <a:ext cx="9795637" cy="1104857"/>
          </a:xfrm>
        </p:spPr>
        <p:txBody>
          <a:bodyPr vert="horz" lIns="91440" tIns="45720" rIns="91440" bIns="45720" rtlCol="0" anchor="b">
            <a:normAutofit/>
          </a:bodyPr>
          <a:lstStyle/>
          <a:p>
            <a:pPr algn="ctr"/>
            <a:r>
              <a:rPr lang="en-US" sz="5200" dirty="0"/>
              <a:t>Visualization of a lithium ion battery</a:t>
            </a:r>
          </a:p>
        </p:txBody>
      </p:sp>
      <p:pic>
        <p:nvPicPr>
          <p:cNvPr id="6" name="Picture 5">
            <a:extLst>
              <a:ext uri="{FF2B5EF4-FFF2-40B4-BE49-F238E27FC236}">
                <a16:creationId xmlns:a16="http://schemas.microsoft.com/office/drawing/2014/main" id="{EC236AB0-0008-404F-A4BD-C5924319FDAB}"/>
              </a:ext>
            </a:extLst>
          </p:cNvPr>
          <p:cNvPicPr>
            <a:picLocks noChangeAspect="1"/>
          </p:cNvPicPr>
          <p:nvPr/>
        </p:nvPicPr>
        <p:blipFill>
          <a:blip r:embed="rId2"/>
          <a:stretch>
            <a:fillRect/>
          </a:stretch>
        </p:blipFill>
        <p:spPr>
          <a:xfrm>
            <a:off x="194099" y="3356648"/>
            <a:ext cx="3797536" cy="2373459"/>
          </a:xfrm>
          <a:prstGeom prst="rect">
            <a:avLst/>
          </a:prstGeom>
        </p:spPr>
      </p:pic>
      <p:pic>
        <p:nvPicPr>
          <p:cNvPr id="4" name="Picture 3">
            <a:extLst>
              <a:ext uri="{FF2B5EF4-FFF2-40B4-BE49-F238E27FC236}">
                <a16:creationId xmlns:a16="http://schemas.microsoft.com/office/drawing/2014/main" id="{0C1CA643-E3DB-F342-890A-E0D86497BF59}"/>
              </a:ext>
            </a:extLst>
          </p:cNvPr>
          <p:cNvPicPr>
            <a:picLocks noChangeAspect="1"/>
          </p:cNvPicPr>
          <p:nvPr/>
        </p:nvPicPr>
        <p:blipFill>
          <a:blip r:embed="rId3"/>
          <a:stretch>
            <a:fillRect/>
          </a:stretch>
        </p:blipFill>
        <p:spPr>
          <a:xfrm>
            <a:off x="8200367" y="3429000"/>
            <a:ext cx="3797536" cy="2325990"/>
          </a:xfrm>
          <a:prstGeom prst="rect">
            <a:avLst/>
          </a:prstGeom>
        </p:spPr>
      </p:pic>
      <p:pic>
        <p:nvPicPr>
          <p:cNvPr id="5" name="Picture 4">
            <a:extLst>
              <a:ext uri="{FF2B5EF4-FFF2-40B4-BE49-F238E27FC236}">
                <a16:creationId xmlns:a16="http://schemas.microsoft.com/office/drawing/2014/main" id="{A1A2038D-778F-0549-8EE4-5945BCBA7808}"/>
              </a:ext>
            </a:extLst>
          </p:cNvPr>
          <p:cNvPicPr>
            <a:picLocks noChangeAspect="1"/>
          </p:cNvPicPr>
          <p:nvPr/>
        </p:nvPicPr>
        <p:blipFill>
          <a:blip r:embed="rId4"/>
          <a:stretch>
            <a:fillRect/>
          </a:stretch>
        </p:blipFill>
        <p:spPr>
          <a:xfrm>
            <a:off x="4195707" y="3399369"/>
            <a:ext cx="3797536" cy="2288015"/>
          </a:xfrm>
          <a:prstGeom prst="rect">
            <a:avLst/>
          </a:prstGeom>
        </p:spPr>
      </p:pic>
    </p:spTree>
    <p:extLst>
      <p:ext uri="{BB962C8B-B14F-4D97-AF65-F5344CB8AC3E}">
        <p14:creationId xmlns:p14="http://schemas.microsoft.com/office/powerpoint/2010/main" val="1268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0329-39EA-9244-88C0-07254F7A6221}"/>
              </a:ext>
            </a:extLst>
          </p:cNvPr>
          <p:cNvSpPr>
            <a:spLocks noGrp="1"/>
          </p:cNvSpPr>
          <p:nvPr>
            <p:ph type="title"/>
          </p:nvPr>
        </p:nvSpPr>
        <p:spPr/>
        <p:txBody>
          <a:bodyPr/>
          <a:lstStyle/>
          <a:p>
            <a:r>
              <a:rPr lang="en-US"/>
              <a:t>How are lithium ion batteries made</a:t>
            </a:r>
          </a:p>
        </p:txBody>
      </p:sp>
      <p:pic>
        <p:nvPicPr>
          <p:cNvPr id="4" name="Online Media 3" descr="Lithium Ion Battery production">
            <a:hlinkClick r:id="" action="ppaction://media"/>
            <a:extLst>
              <a:ext uri="{FF2B5EF4-FFF2-40B4-BE49-F238E27FC236}">
                <a16:creationId xmlns:a16="http://schemas.microsoft.com/office/drawing/2014/main" id="{B9BE55DB-428A-F849-A9C1-D6F9B68E9F19}"/>
              </a:ext>
            </a:extLst>
          </p:cNvPr>
          <p:cNvPicPr>
            <a:picLocks noGrp="1" noRot="1" noChangeAspect="1"/>
          </p:cNvPicPr>
          <p:nvPr>
            <p:ph idx="1"/>
            <a:videoFile r:link="rId1"/>
          </p:nvPr>
        </p:nvPicPr>
        <p:blipFill>
          <a:blip r:embed="rId3"/>
          <a:stretch>
            <a:fillRect/>
          </a:stretch>
        </p:blipFill>
        <p:spPr>
          <a:xfrm>
            <a:off x="1982544" y="1690688"/>
            <a:ext cx="8480302" cy="4791695"/>
          </a:xfrm>
          <a:prstGeom prst="rect">
            <a:avLst/>
          </a:prstGeom>
        </p:spPr>
      </p:pic>
    </p:spTree>
    <p:extLst>
      <p:ext uri="{BB962C8B-B14F-4D97-AF65-F5344CB8AC3E}">
        <p14:creationId xmlns:p14="http://schemas.microsoft.com/office/powerpoint/2010/main" val="12449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71DF40-6E5C-E547-B5F3-833CF9632907}"/>
              </a:ext>
            </a:extLst>
          </p:cNvPr>
          <p:cNvSpPr>
            <a:spLocks noGrp="1"/>
          </p:cNvSpPr>
          <p:nvPr>
            <p:ph type="title"/>
          </p:nvPr>
        </p:nvSpPr>
        <p:spPr>
          <a:xfrm>
            <a:off x="1251677" y="662399"/>
            <a:ext cx="4357499" cy="1494000"/>
          </a:xfrm>
        </p:spPr>
        <p:txBody>
          <a:bodyPr anchor="t">
            <a:normAutofit/>
          </a:bodyPr>
          <a:lstStyle/>
          <a:p>
            <a:r>
              <a:rPr lang="en-US" sz="3400"/>
              <a:t>What does end of life of a lithium ion battery look like</a:t>
            </a:r>
          </a:p>
        </p:txBody>
      </p:sp>
      <p:grpSp>
        <p:nvGrpSpPr>
          <p:cNvPr id="72" name="Group 71">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73"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74"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1B2665BA-D6BF-0043-8541-3A639E375D1E}"/>
              </a:ext>
            </a:extLst>
          </p:cNvPr>
          <p:cNvSpPr>
            <a:spLocks noGrp="1"/>
          </p:cNvSpPr>
          <p:nvPr>
            <p:ph idx="1"/>
          </p:nvPr>
        </p:nvSpPr>
        <p:spPr>
          <a:xfrm>
            <a:off x="1251678" y="2286000"/>
            <a:ext cx="4363595" cy="3844800"/>
          </a:xfrm>
        </p:spPr>
        <p:txBody>
          <a:bodyPr>
            <a:normAutofit/>
          </a:bodyPr>
          <a:lstStyle/>
          <a:p>
            <a:r>
              <a:rPr lang="en-US" sz="2000">
                <a:solidFill>
                  <a:schemeClr val="tx1">
                    <a:alpha val="60000"/>
                  </a:schemeClr>
                </a:solidFill>
              </a:rPr>
              <a:t>Right now 5% of batteries are recycled.</a:t>
            </a:r>
          </a:p>
          <a:p>
            <a:r>
              <a:rPr lang="en-US" sz="2000">
                <a:solidFill>
                  <a:schemeClr val="tx1">
                    <a:alpha val="60000"/>
                  </a:schemeClr>
                </a:solidFill>
              </a:rPr>
              <a:t>2 million metric tons of batteries are expected to reach end-of-life each year by 2030.</a:t>
            </a:r>
          </a:p>
          <a:p>
            <a:r>
              <a:rPr lang="en-US" sz="2000">
                <a:solidFill>
                  <a:schemeClr val="tx1">
                    <a:alpha val="60000"/>
                  </a:schemeClr>
                </a:solidFill>
              </a:rPr>
              <a:t>High temperature smelting and recycling process.</a:t>
            </a:r>
          </a:p>
          <a:p>
            <a:r>
              <a:rPr lang="en-US" sz="2000">
                <a:solidFill>
                  <a:schemeClr val="tx1">
                    <a:alpha val="60000"/>
                  </a:schemeClr>
                </a:solidFill>
              </a:rPr>
              <a:t>Difficulties associated with economics of starting materials and variety of different materials used in batteries</a:t>
            </a:r>
          </a:p>
        </p:txBody>
      </p:sp>
      <p:pic>
        <p:nvPicPr>
          <p:cNvPr id="6145" name="Picture 1">
            <a:extLst>
              <a:ext uri="{FF2B5EF4-FFF2-40B4-BE49-F238E27FC236}">
                <a16:creationId xmlns:a16="http://schemas.microsoft.com/office/drawing/2014/main" id="{BF2A5266-C77C-B44B-975A-BEC43CFAE7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5028" y="1729368"/>
            <a:ext cx="5572564" cy="3399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2ECB2B75-3618-3D4D-8A54-070F30E36586}"/>
              </a:ext>
            </a:extLst>
          </p:cNvPr>
          <p:cNvSpPr>
            <a:spLocks noChangeArrowheads="1"/>
          </p:cNvSpPr>
          <p:nvPr/>
        </p:nvSpPr>
        <p:spPr bwMode="auto">
          <a:xfrm>
            <a:off x="0" y="-315471"/>
            <a:ext cx="3514039" cy="630942"/>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777777"/>
                </a:solidFill>
                <a:effectLst/>
                <a:latin typeface="Franklin ITC"/>
              </a:rPr>
              <a:t>Credit: Mitch Jacoby/C&amp;EN</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777777"/>
                </a:solidFill>
                <a:effectLst/>
                <a:latin typeface="Franklin ITC"/>
              </a:rPr>
              <a:t>Source:</a:t>
            </a:r>
            <a:r>
              <a:rPr kumimoji="0" lang="en-US" altLang="en-US" b="0" i="0" u="none" strike="noStrike" cap="none" normalizeH="0" baseline="0">
                <a:ln>
                  <a:noFill/>
                </a:ln>
                <a:solidFill>
                  <a:srgbClr val="777777"/>
                </a:solidFill>
                <a:effectLst/>
                <a:latin typeface="Franklin ITC Light"/>
              </a:rPr>
              <a:t> Argonne National Laboratory.</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8253ED63-3001-C247-AD98-EDC6606C2429}"/>
              </a:ext>
            </a:extLst>
          </p:cNvPr>
          <p:cNvSpPr/>
          <p:nvPr/>
        </p:nvSpPr>
        <p:spPr>
          <a:xfrm>
            <a:off x="4004064" y="6123105"/>
            <a:ext cx="8553789" cy="646331"/>
          </a:xfrm>
          <a:prstGeom prst="rect">
            <a:avLst/>
          </a:prstGeom>
        </p:spPr>
        <p:txBody>
          <a:bodyPr wrap="square">
            <a:spAutoFit/>
          </a:bodyPr>
          <a:lstStyle/>
          <a:p>
            <a:r>
              <a:rPr lang="en-US" dirty="0"/>
              <a:t>Learn more at: https://</a:t>
            </a:r>
            <a:r>
              <a:rPr lang="en-US" dirty="0" err="1"/>
              <a:t>cen.acs.org</a:t>
            </a:r>
            <a:r>
              <a:rPr lang="en-US" dirty="0"/>
              <a:t>/materials/energy-storage/time-serious-recycling-lithium/97/i28</a:t>
            </a:r>
          </a:p>
        </p:txBody>
      </p:sp>
    </p:spTree>
    <p:extLst>
      <p:ext uri="{BB962C8B-B14F-4D97-AF65-F5344CB8AC3E}">
        <p14:creationId xmlns:p14="http://schemas.microsoft.com/office/powerpoint/2010/main" val="3403662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DB4F-C4B4-8841-81E8-EFB1DF781F26}"/>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3400" dirty="0"/>
              <a:t>Analyzing cost/environmental impact across a batteries life span</a:t>
            </a:r>
          </a:p>
        </p:txBody>
      </p:sp>
      <p:sp>
        <p:nvSpPr>
          <p:cNvPr id="71" name="Rectangle 7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612F3903-AD3C-4A49-B6C8-A2C1435BED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180" y="3368214"/>
            <a:ext cx="4974336" cy="2263322"/>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952B4722-79E3-184D-BBCF-D2CA44FEEC1B}"/>
              </a:ext>
            </a:extLst>
          </p:cNvPr>
          <p:cNvPicPr>
            <a:picLocks noGrp="1" noChangeAspect="1"/>
          </p:cNvPicPr>
          <p:nvPr>
            <p:ph idx="1"/>
          </p:nvPr>
        </p:nvPicPr>
        <p:blipFill>
          <a:blip r:embed="rId3"/>
          <a:stretch>
            <a:fillRect/>
          </a:stretch>
        </p:blipFill>
        <p:spPr>
          <a:xfrm>
            <a:off x="6797601" y="2742397"/>
            <a:ext cx="4403799" cy="3291840"/>
          </a:xfrm>
          <a:prstGeom prst="rect">
            <a:avLst/>
          </a:prstGeom>
        </p:spPr>
      </p:pic>
      <p:sp>
        <p:nvSpPr>
          <p:cNvPr id="5" name="Rectangle 4">
            <a:extLst>
              <a:ext uri="{FF2B5EF4-FFF2-40B4-BE49-F238E27FC236}">
                <a16:creationId xmlns:a16="http://schemas.microsoft.com/office/drawing/2014/main" id="{E40DA71B-1937-904D-AB7C-95CC1CAD38F6}"/>
              </a:ext>
            </a:extLst>
          </p:cNvPr>
          <p:cNvSpPr/>
          <p:nvPr/>
        </p:nvSpPr>
        <p:spPr>
          <a:xfrm>
            <a:off x="7822572" y="6313521"/>
            <a:ext cx="4455066" cy="646331"/>
          </a:xfrm>
          <a:prstGeom prst="rect">
            <a:avLst/>
          </a:prstGeom>
        </p:spPr>
        <p:txBody>
          <a:bodyPr wrap="none">
            <a:spAutoFit/>
          </a:bodyPr>
          <a:lstStyle/>
          <a:p>
            <a:r>
              <a:rPr lang="en-US" dirty="0">
                <a:latin typeface="Arial" panose="020B0604020202020204" pitchFamily="34" charset="0"/>
                <a:hlinkClick r:id="rId4" tooltip="User:MtW17 (page does not exist)">
                  <a:extLst>
                    <a:ext uri="{A12FA001-AC4F-418D-AE19-62706E023703}">
                      <ahyp:hlinkClr xmlns:ahyp="http://schemas.microsoft.com/office/drawing/2018/hyperlinkcolor" val="tx"/>
                    </a:ext>
                  </a:extLst>
                </a:hlinkClick>
              </a:rPr>
              <a:t>Image credits: wikicommons user: MtW17</a:t>
            </a:r>
            <a:endParaRPr lang="en-US" dirty="0">
              <a:latin typeface="Arial" panose="020B0604020202020204" pitchFamily="34" charset="0"/>
            </a:endParaRPr>
          </a:p>
          <a:p>
            <a:r>
              <a:rPr lang="en-US" dirty="0">
                <a:latin typeface="Arial" panose="020B0604020202020204" pitchFamily="34" charset="0"/>
              </a:rPr>
              <a:t>https://</a:t>
            </a:r>
            <a:r>
              <a:rPr lang="en-US" dirty="0" err="1">
                <a:latin typeface="Arial" panose="020B0604020202020204" pitchFamily="34" charset="0"/>
              </a:rPr>
              <a:t>www.mdpi.com</a:t>
            </a:r>
            <a:r>
              <a:rPr lang="en-US" dirty="0">
                <a:latin typeface="Arial" panose="020B0604020202020204" pitchFamily="34" charset="0"/>
              </a:rPr>
              <a:t>/2313-0105/5/2/48 </a:t>
            </a:r>
            <a:endParaRPr lang="en-US" dirty="0"/>
          </a:p>
        </p:txBody>
      </p:sp>
    </p:spTree>
    <p:extLst>
      <p:ext uri="{BB962C8B-B14F-4D97-AF65-F5344CB8AC3E}">
        <p14:creationId xmlns:p14="http://schemas.microsoft.com/office/powerpoint/2010/main" val="4267928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861C-E428-CB45-ADE9-0296FBC69B77}"/>
              </a:ext>
            </a:extLst>
          </p:cNvPr>
          <p:cNvSpPr>
            <a:spLocks noGrp="1"/>
          </p:cNvSpPr>
          <p:nvPr>
            <p:ph type="title"/>
          </p:nvPr>
        </p:nvSpPr>
        <p:spPr>
          <a:xfrm>
            <a:off x="648929" y="629266"/>
            <a:ext cx="3505495" cy="1622321"/>
          </a:xfrm>
        </p:spPr>
        <p:txBody>
          <a:bodyPr>
            <a:normAutofit/>
          </a:bodyPr>
          <a:lstStyle/>
          <a:p>
            <a:r>
              <a:rPr lang="en-US" sz="3100"/>
              <a:t>Areas of research in lithium batteries: Catholytes</a:t>
            </a:r>
          </a:p>
        </p:txBody>
      </p:sp>
      <p:sp>
        <p:nvSpPr>
          <p:cNvPr id="3" name="Content Placeholder 2">
            <a:extLst>
              <a:ext uri="{FF2B5EF4-FFF2-40B4-BE49-F238E27FC236}">
                <a16:creationId xmlns:a16="http://schemas.microsoft.com/office/drawing/2014/main" id="{CABC4256-1F51-A148-ABEF-21147487502F}"/>
              </a:ext>
            </a:extLst>
          </p:cNvPr>
          <p:cNvSpPr>
            <a:spLocks noGrp="1"/>
          </p:cNvSpPr>
          <p:nvPr>
            <p:ph idx="1"/>
          </p:nvPr>
        </p:nvSpPr>
        <p:spPr>
          <a:xfrm>
            <a:off x="648931" y="2438400"/>
            <a:ext cx="3505494" cy="3785419"/>
          </a:xfrm>
        </p:spPr>
        <p:txBody>
          <a:bodyPr>
            <a:normAutofit/>
          </a:bodyPr>
          <a:lstStyle/>
          <a:p>
            <a:r>
              <a:rPr lang="en-US" sz="1300"/>
              <a:t>Lithium-ion batteries use a lot of different catholytes and this is likely to continue to be developed</a:t>
            </a:r>
          </a:p>
          <a:p>
            <a:pPr lvl="1"/>
            <a:r>
              <a:rPr lang="en-US" sz="1300"/>
              <a:t>Lithium Nickel</a:t>
            </a:r>
          </a:p>
          <a:p>
            <a:pPr lvl="1"/>
            <a:r>
              <a:rPr lang="en-US" sz="1300"/>
              <a:t>Manganese Cobalt Oxide </a:t>
            </a:r>
          </a:p>
          <a:p>
            <a:pPr lvl="1"/>
            <a:r>
              <a:rPr lang="en-US" sz="1300"/>
              <a:t>Nickel Oxide</a:t>
            </a:r>
          </a:p>
          <a:p>
            <a:pPr lvl="1"/>
            <a:r>
              <a:rPr lang="en-US" sz="1300"/>
              <a:t>Cobalt Oxide</a:t>
            </a:r>
          </a:p>
          <a:p>
            <a:pPr lvl="1"/>
            <a:r>
              <a:rPr lang="en-US" sz="1300"/>
              <a:t>Manganese spinel</a:t>
            </a:r>
          </a:p>
          <a:p>
            <a:pPr lvl="1"/>
            <a:r>
              <a:rPr lang="en-US" sz="1300"/>
              <a:t>Iron Phosphate</a:t>
            </a:r>
          </a:p>
          <a:p>
            <a:pPr lvl="1"/>
            <a:r>
              <a:rPr lang="en-US" sz="1300"/>
              <a:t>Titanate</a:t>
            </a:r>
          </a:p>
          <a:p>
            <a:r>
              <a:rPr lang="en-US" sz="1300"/>
              <a:t>Changing electrolyte material for something cheaper or safer</a:t>
            </a:r>
          </a:p>
          <a:p>
            <a:r>
              <a:rPr lang="en-US" sz="1300"/>
              <a:t>Replacing graphite with another compound</a:t>
            </a:r>
          </a:p>
          <a:p>
            <a:r>
              <a:rPr lang="en-US" sz="1300"/>
              <a:t>Exploring alternative battery technologies</a:t>
            </a:r>
          </a:p>
          <a:p>
            <a:endParaRPr lang="en-US" sz="13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a:extLst>
              <a:ext uri="{FF2B5EF4-FFF2-40B4-BE49-F238E27FC236}">
                <a16:creationId xmlns:a16="http://schemas.microsoft.com/office/drawing/2014/main" id="{3B4D40E4-5CDF-0345-BDA1-1C655965E1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1876" y="807593"/>
            <a:ext cx="4807303"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2B7B67E-BC41-1245-A689-6A44C71E11F9}"/>
              </a:ext>
            </a:extLst>
          </p:cNvPr>
          <p:cNvSpPr/>
          <p:nvPr/>
        </p:nvSpPr>
        <p:spPr>
          <a:xfrm>
            <a:off x="5491351" y="6556442"/>
            <a:ext cx="6455935" cy="369332"/>
          </a:xfrm>
          <a:prstGeom prst="rect">
            <a:avLst/>
          </a:prstGeom>
        </p:spPr>
        <p:txBody>
          <a:bodyPr wrap="none">
            <a:spAutoFit/>
          </a:bodyPr>
          <a:lstStyle/>
          <a:p>
            <a:pPr>
              <a:spcAft>
                <a:spcPts val="600"/>
              </a:spcAft>
            </a:pPr>
            <a:r>
              <a:rPr lang="en-US" dirty="0"/>
              <a:t>Learn more: https://</a:t>
            </a:r>
            <a:r>
              <a:rPr lang="en-US" dirty="0" err="1"/>
              <a:t>www.nature.com</a:t>
            </a:r>
            <a:r>
              <a:rPr lang="en-US" dirty="0"/>
              <a:t>/articles/s41467-020-19991-4</a:t>
            </a:r>
            <a:endParaRPr lang="en-US"/>
          </a:p>
        </p:txBody>
      </p:sp>
    </p:spTree>
    <p:extLst>
      <p:ext uri="{BB962C8B-B14F-4D97-AF65-F5344CB8AC3E}">
        <p14:creationId xmlns:p14="http://schemas.microsoft.com/office/powerpoint/2010/main" val="20592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545A-FBA8-9744-8622-B078AA7C1A7E}"/>
              </a:ext>
            </a:extLst>
          </p:cNvPr>
          <p:cNvSpPr>
            <a:spLocks noGrp="1"/>
          </p:cNvSpPr>
          <p:nvPr>
            <p:ph type="title"/>
          </p:nvPr>
        </p:nvSpPr>
        <p:spPr/>
        <p:txBody>
          <a:bodyPr/>
          <a:lstStyle/>
          <a:p>
            <a:r>
              <a:rPr lang="en-US" dirty="0"/>
              <a:t>Areas of research in lithium batteries: safety</a:t>
            </a:r>
          </a:p>
        </p:txBody>
      </p:sp>
      <p:sp>
        <p:nvSpPr>
          <p:cNvPr id="3" name="Content Placeholder 2">
            <a:extLst>
              <a:ext uri="{FF2B5EF4-FFF2-40B4-BE49-F238E27FC236}">
                <a16:creationId xmlns:a16="http://schemas.microsoft.com/office/drawing/2014/main" id="{278C4A6C-AAF5-6245-BB82-0BD0D3472816}"/>
              </a:ext>
            </a:extLst>
          </p:cNvPr>
          <p:cNvSpPr>
            <a:spLocks noGrp="1"/>
          </p:cNvSpPr>
          <p:nvPr>
            <p:ph idx="1"/>
          </p:nvPr>
        </p:nvSpPr>
        <p:spPr>
          <a:xfrm>
            <a:off x="1471247" y="5333652"/>
            <a:ext cx="10515600" cy="1159223"/>
          </a:xfrm>
        </p:spPr>
        <p:txBody>
          <a:bodyPr/>
          <a:lstStyle/>
          <a:p>
            <a:r>
              <a:rPr lang="en-US" dirty="0"/>
              <a:t>Learn more: https://</a:t>
            </a:r>
            <a:r>
              <a:rPr lang="en-US" dirty="0" err="1"/>
              <a:t>www.scientificamerican.com</a:t>
            </a:r>
            <a:r>
              <a:rPr lang="en-US" dirty="0"/>
              <a:t>/article/how-lithium-ion-batteries-grounded-the-</a:t>
            </a:r>
            <a:r>
              <a:rPr lang="en-US" dirty="0" err="1"/>
              <a:t>dreamliner</a:t>
            </a:r>
            <a:r>
              <a:rPr lang="en-US" dirty="0"/>
              <a:t>/</a:t>
            </a:r>
          </a:p>
        </p:txBody>
      </p:sp>
      <p:pic>
        <p:nvPicPr>
          <p:cNvPr id="4" name="Picture 3">
            <a:extLst>
              <a:ext uri="{FF2B5EF4-FFF2-40B4-BE49-F238E27FC236}">
                <a16:creationId xmlns:a16="http://schemas.microsoft.com/office/drawing/2014/main" id="{C6D9A443-5726-7949-95A0-9E958E94A46D}"/>
              </a:ext>
            </a:extLst>
          </p:cNvPr>
          <p:cNvPicPr>
            <a:picLocks noChangeAspect="1"/>
          </p:cNvPicPr>
          <p:nvPr/>
        </p:nvPicPr>
        <p:blipFill>
          <a:blip r:embed="rId2"/>
          <a:stretch>
            <a:fillRect/>
          </a:stretch>
        </p:blipFill>
        <p:spPr>
          <a:xfrm>
            <a:off x="0" y="1755000"/>
            <a:ext cx="12192000" cy="3348000"/>
          </a:xfrm>
          <a:prstGeom prst="rect">
            <a:avLst/>
          </a:prstGeom>
        </p:spPr>
      </p:pic>
    </p:spTree>
    <p:extLst>
      <p:ext uri="{BB962C8B-B14F-4D97-AF65-F5344CB8AC3E}">
        <p14:creationId xmlns:p14="http://schemas.microsoft.com/office/powerpoint/2010/main" val="168968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19C977-9092-5A42-9E79-2D01360594B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Review from week 1: How do batteries work?</a:t>
            </a:r>
          </a:p>
        </p:txBody>
      </p:sp>
      <p:pic>
        <p:nvPicPr>
          <p:cNvPr id="4" name="Picture 4">
            <a:extLst>
              <a:ext uri="{FF2B5EF4-FFF2-40B4-BE49-F238E27FC236}">
                <a16:creationId xmlns:a16="http://schemas.microsoft.com/office/drawing/2014/main" id="{20CF6493-1C18-2A48-ABE4-3D93888B39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5224" y="644630"/>
            <a:ext cx="5247733" cy="556873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05D8C6D-DE53-4F47-9CB5-78AE48FF8BBD}"/>
              </a:ext>
            </a:extLst>
          </p:cNvPr>
          <p:cNvSpPr/>
          <p:nvPr/>
        </p:nvSpPr>
        <p:spPr>
          <a:xfrm>
            <a:off x="6543675" y="4907769"/>
            <a:ext cx="757238" cy="67151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a:t>
            </a:r>
            <a:r>
              <a:rPr lang="en-US" sz="1600" baseline="30000" dirty="0"/>
              <a:t>2+</a:t>
            </a:r>
            <a:endParaRPr lang="en-US" sz="1600" dirty="0"/>
          </a:p>
        </p:txBody>
      </p:sp>
      <p:cxnSp>
        <p:nvCxnSpPr>
          <p:cNvPr id="7" name="Curved Connector 6">
            <a:extLst>
              <a:ext uri="{FF2B5EF4-FFF2-40B4-BE49-F238E27FC236}">
                <a16:creationId xmlns:a16="http://schemas.microsoft.com/office/drawing/2014/main" id="{985F8801-3452-614F-8D63-417C5EAF9C51}"/>
              </a:ext>
            </a:extLst>
          </p:cNvPr>
          <p:cNvCxnSpPr>
            <a:cxnSpLocks/>
          </p:cNvCxnSpPr>
          <p:nvPr/>
        </p:nvCxnSpPr>
        <p:spPr>
          <a:xfrm rot="10800000">
            <a:off x="6350793" y="4585659"/>
            <a:ext cx="385763" cy="385761"/>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4D907442-5E39-374D-B61D-BEA21285CB85}"/>
              </a:ext>
            </a:extLst>
          </p:cNvPr>
          <p:cNvCxnSpPr>
            <a:cxnSpLocks/>
          </p:cNvCxnSpPr>
          <p:nvPr/>
        </p:nvCxnSpPr>
        <p:spPr>
          <a:xfrm rot="10800000">
            <a:off x="9303544" y="5075647"/>
            <a:ext cx="540734" cy="335756"/>
          </a:xfrm>
          <a:prstGeom prst="curved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BE7000D-D431-B64F-ACC5-19DCF4C2D543}"/>
              </a:ext>
            </a:extLst>
          </p:cNvPr>
          <p:cNvSpPr/>
          <p:nvPr/>
        </p:nvSpPr>
        <p:spPr>
          <a:xfrm>
            <a:off x="8628186" y="4550254"/>
            <a:ext cx="757238" cy="67151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Zn</a:t>
            </a:r>
            <a:r>
              <a:rPr lang="en-US" sz="1600" baseline="30000" dirty="0"/>
              <a:t>2+</a:t>
            </a:r>
            <a:endParaRPr lang="en-US" sz="1600" dirty="0"/>
          </a:p>
        </p:txBody>
      </p:sp>
      <p:sp>
        <p:nvSpPr>
          <p:cNvPr id="5" name="Oval 4">
            <a:extLst>
              <a:ext uri="{FF2B5EF4-FFF2-40B4-BE49-F238E27FC236}">
                <a16:creationId xmlns:a16="http://schemas.microsoft.com/office/drawing/2014/main" id="{EFB2DC4F-C81F-5147-A71C-9C90CB9ABEE1}"/>
              </a:ext>
            </a:extLst>
          </p:cNvPr>
          <p:cNvSpPr/>
          <p:nvPr/>
        </p:nvSpPr>
        <p:spPr>
          <a:xfrm>
            <a:off x="9904564" y="5329244"/>
            <a:ext cx="164915" cy="1643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0A8959A-3CA7-4E49-8A9C-81C385AB0311}"/>
              </a:ext>
            </a:extLst>
          </p:cNvPr>
          <p:cNvSpPr/>
          <p:nvPr/>
        </p:nvSpPr>
        <p:spPr>
          <a:xfrm>
            <a:off x="9915706" y="5152208"/>
            <a:ext cx="164915" cy="1643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2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0" presetClass="path" presetSubtype="0" accel="50000" decel="50000" fill="hold" grpId="0" nodeType="withEffect">
                                  <p:stCondLst>
                                    <p:cond delay="0"/>
                                  </p:stCondLst>
                                  <p:childTnLst>
                                    <p:animMotion origin="layout" path="M 0 0 C 0.00039 -0.0375 0.00026 -0.07523 0.00117 -0.1125 C 0.00143 -0.1213 0.00338 -0.13426 0.00468 -0.14398 C 0.00507 -0.15093 0.00534 -0.15787 0.00586 -0.16482 C 0.00664 -0.17269 0.00937 -0.18797 0.01054 -0.19584 C 0.01146 -0.20139 0.01302 -0.2125 0.01302 -0.2125 C 0.01263 -0.22223 0.01211 -0.23195 0.01172 -0.24167 C 0.01067 -0.27616 0.01015 -0.31389 0.00937 -0.34815 C 0.01002 -0.3713 0.01093 -0.41135 0.01172 -0.43565 C 0.01211 -0.44398 0.01263 -0.45232 0.01302 -0.46065 C 0.01263 -0.47454 0.0125 -0.48843 0.01172 -0.50232 C 0.01172 -0.5044 0.01132 -0.50672 0.01054 -0.50834 C 0.00976 -0.51042 0.0082 -0.51111 0.00703 -0.5125 C 0.00195 -0.51204 -0.003 -0.51088 -0.00821 -0.51065 C -0.028 -0.50949 -0.04805 -0.51042 -0.06797 -0.50834 C -0.06927 -0.50834 -0.07019 -0.50533 -0.07149 -0.50417 C -0.07253 -0.50324 -0.07383 -0.50278 -0.075 -0.50232 C -0.09375 -0.50371 -0.11341 -0.49584 -0.13125 -0.50648 L -0.13828 -0.51065 C -0.13946 -0.51111 -0.1405 -0.51227 -0.1418 -0.5125 L -0.15 -0.51482 C -0.15716 -0.52315 -0.14922 -0.51505 -0.15938 -0.52084 C -0.16094 -0.52199 -0.16237 -0.52385 -0.16407 -0.525 C -0.16511 -0.52593 -0.16641 -0.52639 -0.16758 -0.52709 C -0.17253 -0.52547 -0.17513 -0.52431 -0.18047 -0.52315 C -0.1836 -0.52223 -0.18672 -0.52176 -0.18985 -0.52084 C -0.19297 -0.52014 -0.19935 -0.51806 -0.20274 -0.51667 C -0.20586 -0.51551 -0.20899 -0.51436 -0.21211 -0.5125 C -0.22058 -0.50764 -0.21667 -0.50949 -0.22383 -0.50648 C -0.23321 -0.50834 -0.23386 -0.50811 -0.24258 -0.51065 C -0.24493 -0.51111 -0.24727 -0.51181 -0.24961 -0.5125 C -0.25118 -0.5132 -0.25261 -0.51436 -0.2543 -0.51482 C -0.26159 -0.51574 -0.26914 -0.51621 -0.27657 -0.51667 C -0.27891 -0.51806 -0.28125 -0.52223 -0.2836 -0.52084 L -0.29063 -0.51667 C -0.29193 -0.51598 -0.29284 -0.51366 -0.29414 -0.5125 C -0.29558 -0.51158 -0.29727 -0.51135 -0.29883 -0.51065 C -0.29883 -0.51042 -0.30756 -0.50533 -0.30938 -0.50417 C -0.31055 -0.50348 -0.31159 -0.50278 -0.31289 -0.50232 C -0.31875 -0.49954 -0.31602 -0.50093 -0.3211 -0.49815 L -0.32461 -0.47917 L -0.32578 -0.47315 C -0.32787 -0.44607 -0.32696 -0.46482 -0.32578 -0.42315 C -0.32526 -0.40787 -0.32513 -0.39236 -0.32461 -0.37732 C -0.32435 -0.37361 -0.32383 -0.37014 -0.32344 -0.36667 C -0.32266 -0.36111 -0.32201 -0.35556 -0.3211 -0.35 C -0.32032 -0.34584 -0.31927 -0.3419 -0.31875 -0.3375 C -0.31836 -0.33473 -0.31797 -0.33195 -0.31758 -0.32917 C -0.31719 -0.32709 -0.31667 -0.32523 -0.31641 -0.32315 C -0.31589 -0.31968 -0.31563 -0.31598 -0.31524 -0.3125 C -0.31289 -0.29653 -0.31498 -0.31898 -0.31289 -0.29584 C -0.31237 -0.29121 -0.31224 -0.28611 -0.31172 -0.28148 C -0.31107 -0.27709 -0.30938 -0.26898 -0.30938 -0.26898 C -0.30899 -0.23287 -0.30886 -0.19653 -0.30821 -0.16065 C -0.30664 -0.08102 -0.30743 -0.20023 -0.30586 -0.12917 C -0.30547 -0.1169 -0.30586 -0.10417 -0.30586 -0.09167 " pathEditMode="relative" ptsTypes="AAAAAAAAAAAAAAAAAAAAAAAAAAAAAAAAAAAAAAAAAAAAAAAAAAAAAAAA">
                                      <p:cBhvr>
                                        <p:cTn id="10" dur="5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0052 -0.04237 0.00013 -0.08473 0.0013 -0.12709 C 0.0013 -0.13125 0.00286 -0.13542 0.00364 -0.13959 L 0.00469 -0.14561 C 0.00443 -0.15903 0.00364 -0.172 0.00364 -0.18542 C 0.00364 -0.19653 0.0039 -0.20764 0.00469 -0.21875 C 0.00508 -0.22292 0.00703 -0.23125 0.00703 -0.23125 C 0.00794 -0.24399 0.00833 -0.25 0.00937 -0.26227 C 0.01068 -0.27593 0.01002 -0.27153 0.01172 -0.28125 C 0.01224 -0.29838 0.01263 -0.31575 0.01302 -0.33311 C 0.01341 -0.36019 0.01354 -0.3875 0.01406 -0.41459 C 0.01432 -0.42292 0.01458 -0.43125 0.01536 -0.43959 C 0.01575 -0.44514 0.01693 -0.4507 0.01771 -0.45625 L 0.01888 -0.46459 C 0.0151 -0.49051 0.01979 -0.45811 0.0164 -0.47894 C 0.01601 -0.48172 0.01575 -0.48473 0.01536 -0.48727 C 0.01458 -0.49167 0.0138 -0.49561 0.01302 -0.49977 L 0.01172 -0.50625 C 0.01015 -0.53125 0.0151 -0.53959 0.00599 -0.54792 C 0.00482 -0.54885 0.00364 -0.54931 0.00234 -0.54977 C -0.01758 -0.53797 -0.00221 -0.54584 -0.04557 -0.54375 C -0.07057 -0.54422 -0.0957 -0.54399 -0.12057 -0.54561 C -0.1375 -0.54676 -0.13659 -0.54838 -0.14766 -0.55209 C -0.14987 -0.55278 -0.15235 -0.55325 -0.15469 -0.55394 C -0.15781 -0.55533 -0.16094 -0.55672 -0.16406 -0.55811 L -0.16875 -0.56019 L -0.19453 -0.55811 L -0.2461 -0.55625 C -0.24961 -0.55579 -0.253 -0.5544 -0.25651 -0.55394 C -0.27253 -0.55232 -0.30469 -0.54977 -0.30469 -0.54977 C -0.30625 -0.55116 -0.30755 -0.55463 -0.30938 -0.55394 C -0.31055 -0.55371 -0.3099 -0.54977 -0.31042 -0.54792 C -0.31185 -0.54352 -0.31354 -0.53959 -0.31511 -0.53542 L -0.31745 -0.52894 C -0.31797 -0.52431 -0.31849 -0.51945 -0.31875 -0.51459 C -0.3207 -0.4713 -0.31979 -0.44375 -0.3211 -0.39561 C -0.3211 -0.39144 -0.32188 -0.3875 -0.32214 -0.38311 C -0.32305 -0.37014 -0.32448 -0.34375 -0.32448 -0.34375 C -0.32422 -0.30625 -0.32448 -0.26852 -0.32344 -0.23125 C -0.32331 -0.22686 -0.32188 -0.22292 -0.3211 -0.21875 L -0.31875 -0.20625 L -0.31745 -0.19561 C -0.31628 -0.12084 -0.33008 -0.12292 -0.31276 -0.12292 " pathEditMode="relative" ptsTypes="AAAAAAAAAAAAAAAAAAAAAAAAAAAAAAAAAAAAAAAAAAA">
                                      <p:cBhvr>
                                        <p:cTn id="12" dur="5000" fill="hold"/>
                                        <p:tgtEl>
                                          <p:spTgt spid="5"/>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354F-BB04-DD4A-A684-073EEE08FAF0}"/>
              </a:ext>
            </a:extLst>
          </p:cNvPr>
          <p:cNvSpPr>
            <a:spLocks noGrp="1"/>
          </p:cNvSpPr>
          <p:nvPr>
            <p:ph type="title"/>
          </p:nvPr>
        </p:nvSpPr>
        <p:spPr/>
        <p:txBody>
          <a:bodyPr/>
          <a:lstStyle/>
          <a:p>
            <a:r>
              <a:rPr lang="en-US" dirty="0"/>
              <a:t>Areas of research in lithium batteries: safety</a:t>
            </a:r>
          </a:p>
        </p:txBody>
      </p:sp>
      <p:pic>
        <p:nvPicPr>
          <p:cNvPr id="4" name="Online Media 3" descr="Lithium-ion battery risks - part 1 | Andrew Maynard | Risk Bites">
            <a:hlinkClick r:id="" action="ppaction://media"/>
            <a:extLst>
              <a:ext uri="{FF2B5EF4-FFF2-40B4-BE49-F238E27FC236}">
                <a16:creationId xmlns:a16="http://schemas.microsoft.com/office/drawing/2014/main" id="{DA909EF5-B8B3-8047-8678-4C253F400877}"/>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5" name="TextBox 4">
            <a:extLst>
              <a:ext uri="{FF2B5EF4-FFF2-40B4-BE49-F238E27FC236}">
                <a16:creationId xmlns:a16="http://schemas.microsoft.com/office/drawing/2014/main" id="{6B727757-057F-3E4B-B332-A987F79A0671}"/>
              </a:ext>
            </a:extLst>
          </p:cNvPr>
          <p:cNvSpPr txBox="1"/>
          <p:nvPr/>
        </p:nvSpPr>
        <p:spPr>
          <a:xfrm>
            <a:off x="5568648" y="6475235"/>
            <a:ext cx="6623352" cy="369332"/>
          </a:xfrm>
          <a:prstGeom prst="rect">
            <a:avLst/>
          </a:prstGeom>
          <a:noFill/>
        </p:spPr>
        <p:txBody>
          <a:bodyPr wrap="none" rtlCol="0">
            <a:spAutoFit/>
          </a:bodyPr>
          <a:lstStyle/>
          <a:p>
            <a:r>
              <a:rPr lang="en-US" dirty="0"/>
              <a:t>Follow up video: https://</a:t>
            </a:r>
            <a:r>
              <a:rPr lang="en-US" dirty="0" err="1"/>
              <a:t>www.youtube.com</a:t>
            </a:r>
            <a:r>
              <a:rPr lang="en-US" dirty="0"/>
              <a:t>/</a:t>
            </a:r>
            <a:r>
              <a:rPr lang="en-US" dirty="0" err="1"/>
              <a:t>watch?v</a:t>
            </a:r>
            <a:r>
              <a:rPr lang="en-US" dirty="0"/>
              <a:t>=Zgj0U6HFbvU</a:t>
            </a:r>
          </a:p>
        </p:txBody>
      </p:sp>
    </p:spTree>
    <p:extLst>
      <p:ext uri="{BB962C8B-B14F-4D97-AF65-F5344CB8AC3E}">
        <p14:creationId xmlns:p14="http://schemas.microsoft.com/office/powerpoint/2010/main" val="202480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BAB70-74A0-5442-912A-FF0EEEC02F22}"/>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a:t>Geopolitical aspects of battery technology</a:t>
            </a:r>
          </a:p>
        </p:txBody>
      </p:sp>
      <p:sp>
        <p:nvSpPr>
          <p:cNvPr id="7" name="Rectangle 6">
            <a:extLst>
              <a:ext uri="{FF2B5EF4-FFF2-40B4-BE49-F238E27FC236}">
                <a16:creationId xmlns:a16="http://schemas.microsoft.com/office/drawing/2014/main" id="{AD8D6452-E7DE-CE44-B2AE-CD9BEB0C56A9}"/>
              </a:ext>
            </a:extLst>
          </p:cNvPr>
          <p:cNvSpPr/>
          <p:nvPr/>
        </p:nvSpPr>
        <p:spPr>
          <a:xfrm>
            <a:off x="6186619" y="547815"/>
            <a:ext cx="5178960" cy="1680519"/>
          </a:xfrm>
          <a:prstGeom prst="rect">
            <a:avLst/>
          </a:prstGeom>
        </p:spPr>
        <p:txBody>
          <a:bodyPr vert="horz" wrap="square"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Learn more: </a:t>
            </a:r>
            <a:r>
              <a:rPr lang="en-US" sz="1700">
                <a:hlinkClick r:id="rId3"/>
              </a:rPr>
              <a:t>https://www.volkswagenag.com/en/news/stories/2020/03/lithium-mining-what-you-should-know-about-the-contentious-issue.html</a:t>
            </a:r>
            <a:endParaRPr lang="en-US" sz="1700"/>
          </a:p>
          <a:p>
            <a:pPr indent="-228600">
              <a:lnSpc>
                <a:spcPct val="90000"/>
              </a:lnSpc>
              <a:spcAft>
                <a:spcPts val="600"/>
              </a:spcAft>
              <a:buFont typeface="Arial" panose="020B0604020202020204" pitchFamily="34" charset="0"/>
              <a:buChar char="•"/>
            </a:pPr>
            <a:r>
              <a:rPr lang="en-US" sz="1700"/>
              <a:t>https://www.statista.com/statistics/264928/cobalt-mine-production-by-country/</a:t>
            </a:r>
          </a:p>
        </p:txBody>
      </p:sp>
      <p:pic>
        <p:nvPicPr>
          <p:cNvPr id="5" name="Content Placeholder 4" descr="Graphical user interface&#10;&#10;Description automatically generated">
            <a:extLst>
              <a:ext uri="{FF2B5EF4-FFF2-40B4-BE49-F238E27FC236}">
                <a16:creationId xmlns:a16="http://schemas.microsoft.com/office/drawing/2014/main" id="{E96FF463-9EF1-D44E-814E-06970F5F6E7C}"/>
              </a:ext>
            </a:extLst>
          </p:cNvPr>
          <p:cNvPicPr>
            <a:picLocks noGrp="1" noChangeAspect="1"/>
          </p:cNvPicPr>
          <p:nvPr>
            <p:ph idx="1"/>
          </p:nvPr>
        </p:nvPicPr>
        <p:blipFill>
          <a:blip r:embed="rId4"/>
          <a:stretch>
            <a:fillRect/>
          </a:stretch>
        </p:blipFill>
        <p:spPr>
          <a:xfrm>
            <a:off x="472303" y="1999556"/>
            <a:ext cx="4750328" cy="4786225"/>
          </a:xfrm>
          <a:prstGeom prst="rect">
            <a:avLst/>
          </a:prstGeom>
        </p:spPr>
      </p:pic>
      <p:pic>
        <p:nvPicPr>
          <p:cNvPr id="8194" name="Picture 2" descr="Timeline&#10;&#10;Description automatically generated with low confidence">
            <a:extLst>
              <a:ext uri="{FF2B5EF4-FFF2-40B4-BE49-F238E27FC236}">
                <a16:creationId xmlns:a16="http://schemas.microsoft.com/office/drawing/2014/main" id="{2DC3C420-B328-514E-8C9E-F3E304227D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54332" y="2641847"/>
            <a:ext cx="6577187" cy="369966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8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5BB2F8-0ABE-804A-A53A-C22CAF980771}"/>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Part 3: Review</a:t>
            </a:r>
          </a:p>
        </p:txBody>
      </p:sp>
      <p:graphicFrame>
        <p:nvGraphicFramePr>
          <p:cNvPr id="5" name="Content Placeholder 2">
            <a:extLst>
              <a:ext uri="{FF2B5EF4-FFF2-40B4-BE49-F238E27FC236}">
                <a16:creationId xmlns:a16="http://schemas.microsoft.com/office/drawing/2014/main" id="{F7A3E94A-2D99-42EA-9C66-C158257D29AC}"/>
              </a:ext>
            </a:extLst>
          </p:cNvPr>
          <p:cNvGraphicFramePr>
            <a:graphicFrameLocks noGrp="1"/>
          </p:cNvGraphicFramePr>
          <p:nvPr>
            <p:ph idx="1"/>
            <p:extLst>
              <p:ext uri="{D42A27DB-BD31-4B8C-83A1-F6EECF244321}">
                <p14:modId xmlns:p14="http://schemas.microsoft.com/office/powerpoint/2010/main" val="392883824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1865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FEF15D8-B47F-E94C-85FD-ED93362136BC}"/>
              </a:ext>
            </a:extLst>
          </p:cNvPr>
          <p:cNvSpPr>
            <a:spLocks noGrp="1"/>
          </p:cNvSpPr>
          <p:nvPr>
            <p:ph type="title"/>
          </p:nvPr>
        </p:nvSpPr>
        <p:spPr>
          <a:xfrm>
            <a:off x="1000941" y="685801"/>
            <a:ext cx="3494859" cy="5491162"/>
          </a:xfrm>
        </p:spPr>
        <p:txBody>
          <a:bodyPr>
            <a:normAutofit/>
          </a:bodyPr>
          <a:lstStyle/>
          <a:p>
            <a:r>
              <a:rPr lang="en-US"/>
              <a:t>Review</a:t>
            </a:r>
          </a:p>
        </p:txBody>
      </p:sp>
      <p:graphicFrame>
        <p:nvGraphicFramePr>
          <p:cNvPr id="5" name="Content Placeholder 2">
            <a:extLst>
              <a:ext uri="{FF2B5EF4-FFF2-40B4-BE49-F238E27FC236}">
                <a16:creationId xmlns:a16="http://schemas.microsoft.com/office/drawing/2014/main" id="{204E5A65-4C5D-49D9-8379-0DED53061256}"/>
              </a:ext>
            </a:extLst>
          </p:cNvPr>
          <p:cNvGraphicFramePr>
            <a:graphicFrameLocks noGrp="1"/>
          </p:cNvGraphicFramePr>
          <p:nvPr>
            <p:ph idx="1"/>
            <p:extLst>
              <p:ext uri="{D42A27DB-BD31-4B8C-83A1-F6EECF244321}">
                <p14:modId xmlns:p14="http://schemas.microsoft.com/office/powerpoint/2010/main" val="214808010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01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Graphic spid="5" grpId="2">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C972-E992-994A-8A40-F06E739C0358}"/>
              </a:ext>
            </a:extLst>
          </p:cNvPr>
          <p:cNvSpPr>
            <a:spLocks noGrp="1"/>
          </p:cNvSpPr>
          <p:nvPr>
            <p:ph type="title"/>
          </p:nvPr>
        </p:nvSpPr>
        <p:spPr>
          <a:xfrm>
            <a:off x="4965430" y="629268"/>
            <a:ext cx="6586491" cy="1286160"/>
          </a:xfrm>
        </p:spPr>
        <p:txBody>
          <a:bodyPr anchor="b">
            <a:normAutofit/>
          </a:bodyPr>
          <a:lstStyle/>
          <a:p>
            <a:r>
              <a:rPr lang="en-US"/>
              <a:t>Next week</a:t>
            </a:r>
          </a:p>
        </p:txBody>
      </p:sp>
      <p:sp>
        <p:nvSpPr>
          <p:cNvPr id="3" name="Content Placeholder 2">
            <a:extLst>
              <a:ext uri="{FF2B5EF4-FFF2-40B4-BE49-F238E27FC236}">
                <a16:creationId xmlns:a16="http://schemas.microsoft.com/office/drawing/2014/main" id="{3B23D8AA-7D3C-0147-85EA-DDC78D3A5A41}"/>
              </a:ext>
            </a:extLst>
          </p:cNvPr>
          <p:cNvSpPr>
            <a:spLocks noGrp="1"/>
          </p:cNvSpPr>
          <p:nvPr>
            <p:ph idx="1"/>
          </p:nvPr>
        </p:nvSpPr>
        <p:spPr>
          <a:xfrm>
            <a:off x="4965431" y="2438400"/>
            <a:ext cx="6586489" cy="3785419"/>
          </a:xfrm>
        </p:spPr>
        <p:txBody>
          <a:bodyPr>
            <a:normAutofit lnSpcReduction="10000"/>
          </a:bodyPr>
          <a:lstStyle/>
          <a:p>
            <a:r>
              <a:rPr lang="en-US" sz="3200" dirty="0"/>
              <a:t>Next week we will discuss less-mature battery technologies including:</a:t>
            </a:r>
          </a:p>
          <a:p>
            <a:pPr lvl="1"/>
            <a:r>
              <a:rPr lang="en-US" sz="3200" dirty="0"/>
              <a:t>Flow batteries</a:t>
            </a:r>
          </a:p>
          <a:p>
            <a:pPr lvl="1"/>
            <a:r>
              <a:rPr lang="en-US" sz="3200" dirty="0"/>
              <a:t>Metal-air batteries</a:t>
            </a:r>
          </a:p>
          <a:p>
            <a:pPr lvl="1"/>
            <a:r>
              <a:rPr lang="en-US" sz="3200" dirty="0"/>
              <a:t>Solid-state batteries</a:t>
            </a:r>
          </a:p>
          <a:p>
            <a:pPr lvl="1"/>
            <a:r>
              <a:rPr lang="en-US" sz="3200" dirty="0"/>
              <a:t>Sodium or potassium batteries</a:t>
            </a:r>
          </a:p>
          <a:p>
            <a:pPr lvl="1"/>
            <a:r>
              <a:rPr lang="en-US" sz="3200" dirty="0"/>
              <a:t>Molten metal batteries</a:t>
            </a:r>
          </a:p>
        </p:txBody>
      </p:sp>
      <p:pic>
        <p:nvPicPr>
          <p:cNvPr id="5" name="Picture 4" descr="Molecules">
            <a:extLst>
              <a:ext uri="{FF2B5EF4-FFF2-40B4-BE49-F238E27FC236}">
                <a16:creationId xmlns:a16="http://schemas.microsoft.com/office/drawing/2014/main" id="{34B75EBC-4F57-4CD6-A2D1-8A426FE817DE}"/>
              </a:ext>
            </a:extLst>
          </p:cNvPr>
          <p:cNvPicPr>
            <a:picLocks noChangeAspect="1"/>
          </p:cNvPicPr>
          <p:nvPr/>
        </p:nvPicPr>
        <p:blipFill rotWithShape="1">
          <a:blip r:embed="rId2"/>
          <a:srcRect l="35974" r="189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5AF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5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E7873-8F09-8F42-BCD9-1C160D8DBE0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Oxidation and Reduction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08F97D13-1FDE-F54D-BF70-88F5DB0697AC}"/>
              </a:ext>
            </a:extLst>
          </p:cNvPr>
          <p:cNvSpPr>
            <a:spLocks noGrp="1"/>
          </p:cNvSpPr>
          <p:nvPr>
            <p:ph idx="1"/>
          </p:nvPr>
        </p:nvSpPr>
        <p:spPr>
          <a:xfrm>
            <a:off x="4447308" y="591344"/>
            <a:ext cx="6906491" cy="5585619"/>
          </a:xfrm>
        </p:spPr>
        <p:txBody>
          <a:bodyPr anchor="ctr">
            <a:normAutofit/>
          </a:bodyPr>
          <a:lstStyle/>
          <a:p>
            <a:r>
              <a:rPr lang="en-US" dirty="0"/>
              <a:t>Oxidation: An atom or molecule lose one or more electrons</a:t>
            </a:r>
          </a:p>
          <a:p>
            <a:r>
              <a:rPr lang="en-US" dirty="0"/>
              <a:t>Reduction: An atom or molecule gains one or more electrons</a:t>
            </a:r>
          </a:p>
          <a:p>
            <a:r>
              <a:rPr lang="en-US" dirty="0"/>
              <a:t>These must always exist in pairs – if something is being oxidized something else must be being reduced.</a:t>
            </a:r>
          </a:p>
          <a:p>
            <a:r>
              <a:rPr lang="en-US" dirty="0"/>
              <a:t>Because of this pair relationship, a molecule that is being oxidized is often called a reducing agent because it is reducing something else. Similarly a molecule being reduced is often called a reducing agent.</a:t>
            </a:r>
          </a:p>
        </p:txBody>
      </p:sp>
    </p:spTree>
    <p:extLst>
      <p:ext uri="{BB962C8B-B14F-4D97-AF65-F5344CB8AC3E}">
        <p14:creationId xmlns:p14="http://schemas.microsoft.com/office/powerpoint/2010/main" val="10112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78A7-9ECD-7943-99EA-51D38896EDC5}"/>
              </a:ext>
            </a:extLst>
          </p:cNvPr>
          <p:cNvSpPr>
            <a:spLocks noGrp="1"/>
          </p:cNvSpPr>
          <p:nvPr>
            <p:ph type="title"/>
          </p:nvPr>
        </p:nvSpPr>
        <p:spPr>
          <a:xfrm>
            <a:off x="686834" y="1153572"/>
            <a:ext cx="3200400" cy="4461163"/>
          </a:xfrm>
        </p:spPr>
        <p:txBody>
          <a:bodyPr>
            <a:normAutofit/>
          </a:bodyPr>
          <a:lstStyle/>
          <a:p>
            <a:r>
              <a:rPr lang="en-US">
                <a:solidFill>
                  <a:srgbClr val="FFFFFF"/>
                </a:solidFill>
              </a:rPr>
              <a:t>Today’s outline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15DB59-AADD-C94F-9D08-70C208B8F06B}"/>
              </a:ext>
            </a:extLst>
          </p:cNvPr>
          <p:cNvSpPr>
            <a:spLocks noGrp="1"/>
          </p:cNvSpPr>
          <p:nvPr>
            <p:ph idx="1"/>
          </p:nvPr>
        </p:nvSpPr>
        <p:spPr>
          <a:xfrm>
            <a:off x="4447308" y="591344"/>
            <a:ext cx="6906491" cy="5585619"/>
          </a:xfrm>
        </p:spPr>
        <p:txBody>
          <a:bodyPr anchor="ctr">
            <a:normAutofit/>
          </a:bodyPr>
          <a:lstStyle/>
          <a:p>
            <a:r>
              <a:rPr lang="en-US" dirty="0"/>
              <a:t>Part 1: How do batteries work</a:t>
            </a:r>
          </a:p>
          <a:p>
            <a:pPr lvl="1"/>
            <a:r>
              <a:rPr lang="en-US" dirty="0"/>
              <a:t>What is reduction potential</a:t>
            </a:r>
          </a:p>
          <a:p>
            <a:pPr lvl="1"/>
            <a:r>
              <a:rPr lang="en-US" dirty="0"/>
              <a:t>What terms do we need to know to talk about batteries</a:t>
            </a:r>
          </a:p>
          <a:p>
            <a:r>
              <a:rPr lang="en-US" dirty="0"/>
              <a:t>Part 2: Where do we use batteries and why does that matter</a:t>
            </a:r>
          </a:p>
          <a:p>
            <a:pPr lvl="1"/>
            <a:r>
              <a:rPr lang="en-US" dirty="0"/>
              <a:t>Different battery applications</a:t>
            </a:r>
          </a:p>
          <a:p>
            <a:pPr lvl="1"/>
            <a:r>
              <a:rPr lang="en-US" dirty="0"/>
              <a:t>Discussion on how we think about optimizing parameter for different applications</a:t>
            </a:r>
          </a:p>
          <a:p>
            <a:r>
              <a:rPr lang="en-US" dirty="0"/>
              <a:t>Part 3: Lithium-ion batteries</a:t>
            </a:r>
          </a:p>
          <a:p>
            <a:pPr lvl="1"/>
            <a:r>
              <a:rPr lang="en-US" dirty="0"/>
              <a:t>How does a lithium-ion battery work</a:t>
            </a:r>
          </a:p>
          <a:p>
            <a:pPr lvl="1"/>
            <a:r>
              <a:rPr lang="en-US" dirty="0"/>
              <a:t>Lifecycle of a lithium-ion battery</a:t>
            </a:r>
          </a:p>
          <a:p>
            <a:pPr lvl="1"/>
            <a:r>
              <a:rPr lang="en-US" dirty="0"/>
              <a:t>Future research in lithium ion batteries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481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7B2BE-2CCD-174C-B00C-B80D2146139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“Wanting” an electron: An introduction to reduction potential </a:t>
            </a:r>
          </a:p>
        </p:txBody>
      </p:sp>
      <p:pic>
        <p:nvPicPr>
          <p:cNvPr id="8" name="Picture 7">
            <a:extLst>
              <a:ext uri="{FF2B5EF4-FFF2-40B4-BE49-F238E27FC236}">
                <a16:creationId xmlns:a16="http://schemas.microsoft.com/office/drawing/2014/main" id="{28A6AA78-BC52-1049-813F-D319E10E178D}"/>
              </a:ext>
            </a:extLst>
          </p:cNvPr>
          <p:cNvPicPr>
            <a:picLocks noChangeAspect="1"/>
          </p:cNvPicPr>
          <p:nvPr/>
        </p:nvPicPr>
        <p:blipFill>
          <a:blip r:embed="rId3"/>
          <a:stretch>
            <a:fillRect/>
          </a:stretch>
        </p:blipFill>
        <p:spPr>
          <a:xfrm>
            <a:off x="4777316" y="724032"/>
            <a:ext cx="6780700" cy="5407607"/>
          </a:xfrm>
          <a:prstGeom prst="rect">
            <a:avLst/>
          </a:prstGeom>
        </p:spPr>
      </p:pic>
      <p:sp>
        <p:nvSpPr>
          <p:cNvPr id="7" name="AutoShape 2" descr="{\displaystyle {\begin{array}{|rl|r|}\hline {\text{Oxidizing agent}}&amp;\qquad {\text{Reducing agent}}&amp;{\text{Reduction potential (V)}}\\\hline {\ce {{Li+}+e-}}&amp;{\ce {&lt;=&gt;Li}}&amp;-3.04\\{\ce {{Na+}+e-}}&amp;{\ce {&lt;=&gt;Na}}&amp;-2.71\\{\ce {{Mg^{2+}}+2e-}}&amp;{\ce {&lt;=&gt;Mg}}&amp;-2.38\\{\ce {{Al^{3+}}+3e-}}&amp;{\ce {&lt;=&gt;Al}}&amp;-1.66\\{\ce {{2H2O(l)}+2e-}}&amp;{\ce {&lt;=&gt;{H2(g)}+2OH-}}&amp;-0.83\\{\ce {{Cr^{3+}}+3e-}}&amp;{\ce {&lt;=&gt;Cr}}&amp;-0.74\\{\ce {{Fe^{2+}}+2e-}}&amp;{\ce {&lt;=&gt;Fe}}&amp;-0.44\\{\ce {{2H+}+2e-}}&amp;{\ce {&lt;=&gt;H2}}&amp;0.00\\{\ce {{Sn^{4+}}+2e-}}&amp;{\ce {&lt;=&gt;Sn^{2+}}}&amp;+0.15\\{\ce {{Cu^{2+}}+e-}}&amp;{\ce {&lt;=&gt;Cu+}}&amp;+0.16\\{\ce {{Ag+}+e-}}&amp;{\ce {&lt;=&gt;Ag}}&amp;+0.80\\{\ce {{Br2}+2e-}}&amp;{\ce {&lt;=&gt;2Br-}}&amp;+1.07\\{\ce {{Cl2}+2e-}}&amp;{\ce {&lt;=&gt;2Cl-}}&amp;+1.36\\{\ce {{MnO4^{-}}+{8H+}+5e-}}&amp;{\ce {&lt;=&gt;{Mn^{2+}}+4H2O}}&amp;+1.49\\{\ce {{F2}+2e-}}&amp;{\ce {&lt;=&gt;2F-}}&amp;+2.87\\\hline \end{array}}}">
            <a:extLst>
              <a:ext uri="{FF2B5EF4-FFF2-40B4-BE49-F238E27FC236}">
                <a16:creationId xmlns:a16="http://schemas.microsoft.com/office/drawing/2014/main" id="{D43064CC-40F4-AD4B-9EB2-9F2972CD5F5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F3B1B43F-D4AB-9E49-9D5B-3A41F3060ACD}"/>
              </a:ext>
            </a:extLst>
          </p:cNvPr>
          <p:cNvSpPr txBox="1"/>
          <p:nvPr/>
        </p:nvSpPr>
        <p:spPr>
          <a:xfrm>
            <a:off x="342900" y="6372225"/>
            <a:ext cx="8124275" cy="369332"/>
          </a:xfrm>
          <a:prstGeom prst="rect">
            <a:avLst/>
          </a:prstGeom>
          <a:noFill/>
        </p:spPr>
        <p:txBody>
          <a:bodyPr wrap="none" rtlCol="0">
            <a:spAutoFit/>
          </a:bodyPr>
          <a:lstStyle/>
          <a:p>
            <a:r>
              <a:rPr lang="en-US" dirty="0"/>
              <a:t>Learn more at: http://</a:t>
            </a:r>
            <a:r>
              <a:rPr lang="en-US" dirty="0" err="1"/>
              <a:t>hyperphysics.phy-astr.gsu.edu</a:t>
            </a:r>
            <a:r>
              <a:rPr lang="en-US" dirty="0"/>
              <a:t>/</a:t>
            </a:r>
            <a:r>
              <a:rPr lang="en-US" dirty="0" err="1"/>
              <a:t>hbase</a:t>
            </a:r>
            <a:r>
              <a:rPr lang="en-US" dirty="0"/>
              <a:t>/Chemical/</a:t>
            </a:r>
            <a:r>
              <a:rPr lang="en-US" dirty="0" err="1"/>
              <a:t>electrode.html</a:t>
            </a:r>
            <a:endParaRPr lang="en-US" dirty="0"/>
          </a:p>
        </p:txBody>
      </p:sp>
    </p:spTree>
    <p:extLst>
      <p:ext uri="{BB962C8B-B14F-4D97-AF65-F5344CB8AC3E}">
        <p14:creationId xmlns:p14="http://schemas.microsoft.com/office/powerpoint/2010/main" val="372188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3FED88-A750-8344-B7CF-3D4EBAA168ED}"/>
              </a:ext>
            </a:extLst>
          </p:cNvPr>
          <p:cNvSpPr>
            <a:spLocks noGrp="1"/>
          </p:cNvSpPr>
          <p:nvPr>
            <p:ph type="title"/>
          </p:nvPr>
        </p:nvSpPr>
        <p:spPr>
          <a:xfrm>
            <a:off x="838200" y="365125"/>
            <a:ext cx="10515600" cy="1325563"/>
          </a:xfrm>
        </p:spPr>
        <p:txBody>
          <a:bodyPr>
            <a:normAutofit/>
          </a:bodyPr>
          <a:lstStyle/>
          <a:p>
            <a:r>
              <a:rPr lang="en-US" dirty="0"/>
              <a:t>Some vocabulary for thinking about batteries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E54E83-CB61-BE43-98CD-A8539FAFB549}"/>
              </a:ext>
            </a:extLst>
          </p:cNvPr>
          <p:cNvSpPr>
            <a:spLocks noGrp="1"/>
          </p:cNvSpPr>
          <p:nvPr>
            <p:ph idx="1"/>
          </p:nvPr>
        </p:nvSpPr>
        <p:spPr>
          <a:xfrm>
            <a:off x="838200" y="1825625"/>
            <a:ext cx="10515600" cy="4351338"/>
          </a:xfrm>
        </p:spPr>
        <p:txBody>
          <a:bodyPr>
            <a:normAutofit/>
          </a:bodyPr>
          <a:lstStyle/>
          <a:p>
            <a:r>
              <a:rPr lang="en-US" sz="1800"/>
              <a:t>Energy: Capacity for doing work. How much “stuff” a battery can do. Measured in </a:t>
            </a:r>
            <a:r>
              <a:rPr lang="en-US" sz="1800" b="1"/>
              <a:t>kWh </a:t>
            </a:r>
            <a:r>
              <a:rPr lang="en-US" sz="1800"/>
              <a:t>or </a:t>
            </a:r>
            <a:r>
              <a:rPr lang="en-US" sz="1800" b="1"/>
              <a:t>Joules</a:t>
            </a:r>
          </a:p>
          <a:p>
            <a:r>
              <a:rPr lang="en-US" sz="1800"/>
              <a:t>Power: Amount of energy that can be released in a set period of time. A device that can release the same amount of energy faster is more powerful. Measured in </a:t>
            </a:r>
            <a:r>
              <a:rPr lang="en-US" sz="1800" b="1"/>
              <a:t>Watts</a:t>
            </a:r>
            <a:r>
              <a:rPr lang="en-US" sz="1800"/>
              <a:t> or </a:t>
            </a:r>
            <a:r>
              <a:rPr lang="en-US" sz="1800" b="1"/>
              <a:t>kilowatts</a:t>
            </a:r>
            <a:r>
              <a:rPr lang="en-US" sz="1800"/>
              <a:t>.</a:t>
            </a:r>
          </a:p>
          <a:p>
            <a:r>
              <a:rPr lang="en-US" sz="1800"/>
              <a:t>Voltage: Difference in electric potential between two point. A measure of how much electrons want to move from one place to another. Measured in </a:t>
            </a:r>
            <a:r>
              <a:rPr lang="en-US" sz="1800" b="1"/>
              <a:t>volts</a:t>
            </a:r>
            <a:r>
              <a:rPr lang="en-US" sz="1800"/>
              <a:t>.</a:t>
            </a:r>
          </a:p>
          <a:p>
            <a:r>
              <a:rPr lang="en-US" sz="1800"/>
              <a:t>Charge: The number of electrons (or other charged particles). Measured in </a:t>
            </a:r>
            <a:r>
              <a:rPr lang="en-US" sz="1800" b="1"/>
              <a:t>coulombs</a:t>
            </a:r>
            <a:r>
              <a:rPr lang="en-US" sz="1800"/>
              <a:t>.</a:t>
            </a:r>
          </a:p>
          <a:p>
            <a:r>
              <a:rPr lang="en-US" sz="1800"/>
              <a:t>Current: The charge passing through an area in a certain amount of time. Measured in </a:t>
            </a:r>
            <a:r>
              <a:rPr lang="en-US" sz="1800" b="1"/>
              <a:t>amps</a:t>
            </a:r>
          </a:p>
          <a:p>
            <a:r>
              <a:rPr lang="en-US" sz="1800"/>
              <a:t>Resistance: The amount of resistance to the flow of electrons in some path. Measured in ohms (</a:t>
            </a:r>
            <a:r>
              <a:rPr lang="el-GR" sz="1800"/>
              <a:t>Ω</a:t>
            </a:r>
            <a:r>
              <a:rPr lang="en-US" sz="1800"/>
              <a:t>).</a:t>
            </a:r>
          </a:p>
          <a:p>
            <a:r>
              <a:rPr lang="en-US" sz="1800"/>
              <a:t>Cathode (May also be called catholyte or </a:t>
            </a:r>
            <a:r>
              <a:rPr lang="en-US" sz="1800" err="1"/>
              <a:t>posolyte</a:t>
            </a:r>
            <a:r>
              <a:rPr lang="en-US" sz="1800"/>
              <a:t>): The side of the battery where reduction is occurring</a:t>
            </a:r>
          </a:p>
          <a:p>
            <a:r>
              <a:rPr lang="en-US" sz="1800"/>
              <a:t>Anode (May also be called catholyte/anolyte or posyltes/negolytes): The side of the battery where oxidation is occurring</a:t>
            </a:r>
          </a:p>
          <a:p>
            <a:endParaRPr lang="en-US" sz="1800"/>
          </a:p>
          <a:p>
            <a:endParaRPr lang="en-US" sz="1800"/>
          </a:p>
        </p:txBody>
      </p:sp>
    </p:spTree>
    <p:extLst>
      <p:ext uri="{BB962C8B-B14F-4D97-AF65-F5344CB8AC3E}">
        <p14:creationId xmlns:p14="http://schemas.microsoft.com/office/powerpoint/2010/main" val="33782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ECF8-D182-B84B-91A1-A7999C7C9F25}"/>
              </a:ext>
            </a:extLst>
          </p:cNvPr>
          <p:cNvSpPr>
            <a:spLocks noGrp="1"/>
          </p:cNvSpPr>
          <p:nvPr>
            <p:ph type="title"/>
          </p:nvPr>
        </p:nvSpPr>
        <p:spPr/>
        <p:txBody>
          <a:bodyPr/>
          <a:lstStyle/>
          <a:p>
            <a:r>
              <a:rPr lang="en-US" dirty="0"/>
              <a:t>The reduction potentials of some common battery materials</a:t>
            </a:r>
          </a:p>
        </p:txBody>
      </p:sp>
      <p:sp>
        <p:nvSpPr>
          <p:cNvPr id="3" name="Content Placeholder 2">
            <a:extLst>
              <a:ext uri="{FF2B5EF4-FFF2-40B4-BE49-F238E27FC236}">
                <a16:creationId xmlns:a16="http://schemas.microsoft.com/office/drawing/2014/main" id="{6CE752D5-D40B-4148-B92D-105AB2438ABA}"/>
              </a:ext>
            </a:extLst>
          </p:cNvPr>
          <p:cNvSpPr>
            <a:spLocks noGrp="1"/>
          </p:cNvSpPr>
          <p:nvPr>
            <p:ph idx="1"/>
          </p:nvPr>
        </p:nvSpPr>
        <p:spPr>
          <a:xfrm>
            <a:off x="1246582" y="1611953"/>
            <a:ext cx="4149436" cy="4351338"/>
          </a:xfrm>
        </p:spPr>
        <p:txBody>
          <a:bodyPr/>
          <a:lstStyle/>
          <a:p>
            <a:pPr marL="0" indent="0" algn="ctr">
              <a:buNone/>
            </a:pPr>
            <a:r>
              <a:rPr lang="en-US" dirty="0"/>
              <a:t>Cathode Materials</a:t>
            </a:r>
          </a:p>
        </p:txBody>
      </p:sp>
      <p:sp>
        <p:nvSpPr>
          <p:cNvPr id="4" name="Content Placeholder 2">
            <a:extLst>
              <a:ext uri="{FF2B5EF4-FFF2-40B4-BE49-F238E27FC236}">
                <a16:creationId xmlns:a16="http://schemas.microsoft.com/office/drawing/2014/main" id="{38568C61-97F0-DA44-8B02-D5DF9B062AB5}"/>
              </a:ext>
            </a:extLst>
          </p:cNvPr>
          <p:cNvSpPr txBox="1">
            <a:spLocks/>
          </p:cNvSpPr>
          <p:nvPr/>
        </p:nvSpPr>
        <p:spPr>
          <a:xfrm>
            <a:off x="6096000" y="1516866"/>
            <a:ext cx="41494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Anode Materials</a:t>
            </a:r>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p:txBody>
      </p:sp>
      <p:graphicFrame>
        <p:nvGraphicFramePr>
          <p:cNvPr id="5" name="Table 5">
            <a:extLst>
              <a:ext uri="{FF2B5EF4-FFF2-40B4-BE49-F238E27FC236}">
                <a16:creationId xmlns:a16="http://schemas.microsoft.com/office/drawing/2014/main" id="{3969A5D6-CBF8-B447-93F2-8BCD04834B39}"/>
              </a:ext>
            </a:extLst>
          </p:cNvPr>
          <p:cNvGraphicFramePr>
            <a:graphicFrameLocks noGrp="1"/>
          </p:cNvGraphicFramePr>
          <p:nvPr>
            <p:extLst>
              <p:ext uri="{D42A27DB-BD31-4B8C-83A1-F6EECF244321}">
                <p14:modId xmlns:p14="http://schemas.microsoft.com/office/powerpoint/2010/main" val="3553292741"/>
              </p:ext>
            </p:extLst>
          </p:nvPr>
        </p:nvGraphicFramePr>
        <p:xfrm>
          <a:off x="6795982" y="2073452"/>
          <a:ext cx="4888018" cy="3896084"/>
        </p:xfrm>
        <a:graphic>
          <a:graphicData uri="http://schemas.openxmlformats.org/drawingml/2006/table">
            <a:tbl>
              <a:tblPr firstRow="1" bandRow="1">
                <a:tableStyleId>{9D7B26C5-4107-4FEC-AEDC-1716B250A1EF}</a:tableStyleId>
              </a:tblPr>
              <a:tblGrid>
                <a:gridCol w="2444009">
                  <a:extLst>
                    <a:ext uri="{9D8B030D-6E8A-4147-A177-3AD203B41FA5}">
                      <a16:colId xmlns:a16="http://schemas.microsoft.com/office/drawing/2014/main" val="845790089"/>
                    </a:ext>
                  </a:extLst>
                </a:gridCol>
                <a:gridCol w="2444009">
                  <a:extLst>
                    <a:ext uri="{9D8B030D-6E8A-4147-A177-3AD203B41FA5}">
                      <a16:colId xmlns:a16="http://schemas.microsoft.com/office/drawing/2014/main" val="424424097"/>
                    </a:ext>
                  </a:extLst>
                </a:gridCol>
              </a:tblGrid>
              <a:tr h="756851">
                <a:tc>
                  <a:txBody>
                    <a:bodyPr/>
                    <a:lstStyle/>
                    <a:p>
                      <a:r>
                        <a:rPr lang="en-US" sz="1700" b="0" dirty="0"/>
                        <a:t>Li</a:t>
                      </a:r>
                      <a:r>
                        <a:rPr lang="en-US" sz="1700" b="0" baseline="30000" dirty="0"/>
                        <a:t>+</a:t>
                      </a:r>
                      <a:r>
                        <a:rPr lang="en-US" sz="1700" b="0" baseline="-25000" dirty="0"/>
                        <a:t>(</a:t>
                      </a:r>
                      <a:r>
                        <a:rPr lang="en-US" sz="1700" b="0" baseline="-25000" dirty="0" err="1"/>
                        <a:t>aq</a:t>
                      </a:r>
                      <a:r>
                        <a:rPr lang="en-US" sz="1700" b="0" baseline="-25000" dirty="0"/>
                        <a:t>) </a:t>
                      </a:r>
                      <a:r>
                        <a:rPr lang="en-US" sz="1700" b="0" dirty="0"/>
                        <a:t>+ e</a:t>
                      </a:r>
                      <a:r>
                        <a:rPr lang="en-US" sz="1700" b="0" baseline="30000" dirty="0"/>
                        <a:t>−</a:t>
                      </a:r>
                      <a:r>
                        <a:rPr lang="en-US" sz="1700" b="0" dirty="0"/>
                        <a:t> → Li</a:t>
                      </a:r>
                      <a:r>
                        <a:rPr lang="en-US" sz="1700" b="0" baseline="-25000" dirty="0"/>
                        <a:t>(s)</a:t>
                      </a:r>
                    </a:p>
                  </a:txBody>
                  <a:tcPr/>
                </a:tc>
                <a:tc>
                  <a:txBody>
                    <a:bodyPr/>
                    <a:lstStyle/>
                    <a:p>
                      <a:r>
                        <a:rPr lang="en-US" sz="1700" b="0" dirty="0"/>
                        <a:t>−3.0 V</a:t>
                      </a:r>
                    </a:p>
                  </a:txBody>
                  <a:tcPr/>
                </a:tc>
                <a:extLst>
                  <a:ext uri="{0D108BD9-81ED-4DB2-BD59-A6C34878D82A}">
                    <a16:rowId xmlns:a16="http://schemas.microsoft.com/office/drawing/2014/main" val="3638259446"/>
                  </a:ext>
                </a:extLst>
              </a:tr>
              <a:tr h="756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kern="1200" dirty="0">
                          <a:solidFill>
                            <a:schemeClr val="tx1"/>
                          </a:solidFill>
                          <a:effectLst/>
                          <a:latin typeface="+mn-lt"/>
                          <a:ea typeface="+mn-ea"/>
                          <a:cs typeface="+mn-cs"/>
                        </a:rPr>
                        <a:t>PbSO</a:t>
                      </a:r>
                      <a:r>
                        <a:rPr lang="en-US" sz="1700" b="0" i="0" kern="1200" baseline="-25000" dirty="0">
                          <a:solidFill>
                            <a:schemeClr val="tx1"/>
                          </a:solidFill>
                          <a:effectLst/>
                          <a:latin typeface="+mn-lt"/>
                          <a:ea typeface="+mn-ea"/>
                          <a:cs typeface="+mn-cs"/>
                        </a:rPr>
                        <a:t>4</a:t>
                      </a:r>
                      <a:r>
                        <a:rPr lang="en-US" sz="1700" b="0" i="0" kern="1200" dirty="0">
                          <a:solidFill>
                            <a:schemeClr val="tx1"/>
                          </a:solidFill>
                          <a:effectLst/>
                          <a:latin typeface="+mn-lt"/>
                          <a:ea typeface="+mn-ea"/>
                          <a:cs typeface="+mn-cs"/>
                        </a:rPr>
                        <a:t> + H</a:t>
                      </a:r>
                      <a:r>
                        <a:rPr lang="en-US" sz="1700" b="0" i="0" kern="1200" baseline="30000" dirty="0">
                          <a:solidFill>
                            <a:schemeClr val="tx1"/>
                          </a:solidFill>
                          <a:effectLst/>
                          <a:latin typeface="+mn-lt"/>
                          <a:ea typeface="+mn-ea"/>
                          <a:cs typeface="+mn-cs"/>
                        </a:rPr>
                        <a:t>+</a:t>
                      </a:r>
                      <a:r>
                        <a:rPr lang="en-US" sz="1700" b="0" i="0" kern="1200" dirty="0">
                          <a:solidFill>
                            <a:schemeClr val="tx1"/>
                          </a:solidFill>
                          <a:effectLst/>
                          <a:latin typeface="+mn-lt"/>
                          <a:ea typeface="+mn-ea"/>
                          <a:cs typeface="+mn-cs"/>
                        </a:rPr>
                        <a:t> + 2e</a:t>
                      </a:r>
                      <a:r>
                        <a:rPr lang="en-US" sz="1700" b="0" i="0" kern="1200" baseline="30000" dirty="0">
                          <a:solidFill>
                            <a:schemeClr val="tx1"/>
                          </a:solidFill>
                          <a:effectLst/>
                          <a:latin typeface="+mn-lt"/>
                          <a:ea typeface="+mn-ea"/>
                          <a:cs typeface="+mn-cs"/>
                        </a:rPr>
                        <a:t>–</a:t>
                      </a:r>
                      <a:endParaRPr lang="en-US" sz="1700" b="0" i="0" kern="1200" dirty="0">
                        <a:solidFill>
                          <a:schemeClr val="tx1"/>
                        </a:solidFill>
                        <a:effectLst/>
                        <a:latin typeface="+mn-lt"/>
                        <a:ea typeface="+mn-ea"/>
                        <a:cs typeface="+mn-cs"/>
                      </a:endParaRPr>
                    </a:p>
                    <a:p>
                      <a:r>
                        <a:rPr lang="en-US" sz="1700" b="0" i="0" kern="1200" dirty="0">
                          <a:solidFill>
                            <a:schemeClr val="tx1"/>
                          </a:solidFill>
                          <a:effectLst/>
                          <a:latin typeface="+mn-lt"/>
                          <a:ea typeface="+mn-ea"/>
                          <a:cs typeface="+mn-cs"/>
                        </a:rPr>
                        <a:t> </a:t>
                      </a:r>
                      <a:r>
                        <a:rPr lang="en-US" sz="1700" b="0" i="0" kern="1200" dirty="0">
                          <a:solidFill>
                            <a:schemeClr val="tx1"/>
                          </a:solidFill>
                          <a:effectLst/>
                          <a:latin typeface="+mn-lt"/>
                          <a:ea typeface="+mn-ea"/>
                          <a:cs typeface="+mn-cs"/>
                          <a:sym typeface="Wingdings" pitchFamily="2" charset="2"/>
                        </a:rPr>
                        <a:t></a:t>
                      </a:r>
                      <a:r>
                        <a:rPr lang="en-US" sz="1700" b="0" i="0" kern="1200" dirty="0">
                          <a:solidFill>
                            <a:schemeClr val="tx1"/>
                          </a:solidFill>
                          <a:effectLst/>
                          <a:latin typeface="+mn-lt"/>
                          <a:ea typeface="+mn-ea"/>
                          <a:cs typeface="+mn-cs"/>
                        </a:rPr>
                        <a:t> Pb + HSO</a:t>
                      </a:r>
                      <a:r>
                        <a:rPr lang="en-US" sz="1700" b="0" i="0" kern="1200" baseline="-25000" dirty="0">
                          <a:solidFill>
                            <a:schemeClr val="tx1"/>
                          </a:solidFill>
                          <a:effectLst/>
                          <a:latin typeface="+mn-lt"/>
                          <a:ea typeface="+mn-ea"/>
                          <a:cs typeface="+mn-cs"/>
                        </a:rPr>
                        <a:t>4</a:t>
                      </a:r>
                      <a:r>
                        <a:rPr lang="en-US" sz="1700" b="0" i="0" kern="1200" baseline="30000" dirty="0">
                          <a:solidFill>
                            <a:schemeClr val="tx1"/>
                          </a:solidFill>
                          <a:effectLst/>
                          <a:latin typeface="+mn-lt"/>
                          <a:ea typeface="+mn-ea"/>
                          <a:cs typeface="+mn-cs"/>
                        </a:rPr>
                        <a:t>–</a:t>
                      </a:r>
                      <a:br>
                        <a:rPr lang="en-US" sz="1700" dirty="0"/>
                      </a:br>
                      <a:endParaRPr lang="en-US" sz="1700" dirty="0"/>
                    </a:p>
                  </a:txBody>
                  <a:tcPr/>
                </a:tc>
                <a:tc>
                  <a:txBody>
                    <a:bodyPr/>
                    <a:lstStyle/>
                    <a:p>
                      <a:r>
                        <a:rPr lang="en-US" sz="1700" dirty="0"/>
                        <a:t>-0.356  V</a:t>
                      </a:r>
                    </a:p>
                  </a:txBody>
                  <a:tcPr/>
                </a:tc>
                <a:extLst>
                  <a:ext uri="{0D108BD9-81ED-4DB2-BD59-A6C34878D82A}">
                    <a16:rowId xmlns:a16="http://schemas.microsoft.com/office/drawing/2014/main" val="2630885212"/>
                  </a:ext>
                </a:extLst>
              </a:tr>
              <a:tr h="756851">
                <a:tc>
                  <a:txBody>
                    <a:bodyPr/>
                    <a:lstStyle/>
                    <a:p>
                      <a:r>
                        <a:rPr lang="en-US" sz="1700" baseline="0" dirty="0"/>
                        <a:t>Cd(OH)</a:t>
                      </a:r>
                      <a:r>
                        <a:rPr lang="en-US" sz="1700" baseline="-25000" dirty="0"/>
                        <a:t>2</a:t>
                      </a:r>
                      <a:r>
                        <a:rPr lang="en-US" sz="1700" baseline="0" dirty="0"/>
                        <a:t> + 2e</a:t>
                      </a:r>
                      <a:r>
                        <a:rPr lang="en-US" sz="1700" baseline="30000" dirty="0"/>
                        <a:t>-  </a:t>
                      </a:r>
                      <a:r>
                        <a:rPr lang="en-US" sz="1700" baseline="0" dirty="0">
                          <a:sym typeface="Wingdings" pitchFamily="2" charset="2"/>
                        </a:rPr>
                        <a:t></a:t>
                      </a:r>
                      <a:r>
                        <a:rPr lang="en-US" sz="1700" baseline="0" dirty="0"/>
                        <a:t> </a:t>
                      </a:r>
                      <a:r>
                        <a:rPr lang="en-US" sz="1700" dirty="0"/>
                        <a:t>Cd + 2OH</a:t>
                      </a:r>
                      <a:r>
                        <a:rPr lang="en-US" sz="1700" baseline="30000" dirty="0"/>
                        <a:t>-</a:t>
                      </a:r>
                      <a:r>
                        <a:rPr lang="en-US" sz="1700" baseline="0" dirty="0"/>
                        <a:t> </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kern="1200" dirty="0">
                          <a:solidFill>
                            <a:schemeClr val="tx1"/>
                          </a:solidFill>
                          <a:effectLst/>
                          <a:latin typeface="+mn-lt"/>
                          <a:ea typeface="+mn-ea"/>
                          <a:cs typeface="+mn-cs"/>
                        </a:rPr>
                        <a:t>-0.403 V</a:t>
                      </a:r>
                    </a:p>
                    <a:p>
                      <a:endParaRPr lang="en-US" sz="1700" dirty="0"/>
                    </a:p>
                  </a:txBody>
                  <a:tcPr/>
                </a:tc>
                <a:extLst>
                  <a:ext uri="{0D108BD9-81ED-4DB2-BD59-A6C34878D82A}">
                    <a16:rowId xmlns:a16="http://schemas.microsoft.com/office/drawing/2014/main" val="2904613070"/>
                  </a:ext>
                </a:extLst>
              </a:tr>
              <a:tr h="756851">
                <a:tc>
                  <a:txBody>
                    <a:bodyPr/>
                    <a:lstStyle/>
                    <a:p>
                      <a:r>
                        <a:rPr lang="en-US" sz="1700" dirty="0" err="1"/>
                        <a:t>ZnO</a:t>
                      </a:r>
                      <a:r>
                        <a:rPr lang="en-US" sz="1700" dirty="0"/>
                        <a:t> + H</a:t>
                      </a:r>
                      <a:r>
                        <a:rPr lang="en-US" sz="1700" baseline="-25000" dirty="0"/>
                        <a:t>2</a:t>
                      </a:r>
                      <a:r>
                        <a:rPr lang="en-US" sz="1700" dirty="0"/>
                        <a:t>O + 2e</a:t>
                      </a:r>
                      <a:r>
                        <a:rPr lang="en-US" sz="1700" baseline="30000" dirty="0"/>
                        <a:t>-</a:t>
                      </a:r>
                      <a:r>
                        <a:rPr lang="en-US" sz="1700" dirty="0"/>
                        <a:t> --&gt; Zn + 2OH</a:t>
                      </a:r>
                      <a:r>
                        <a:rPr lang="en-US" sz="1700" baseline="30000" dirty="0"/>
                        <a:t>-</a:t>
                      </a:r>
                      <a:r>
                        <a:rPr lang="en-US" sz="1700" dirty="0"/>
                        <a:t> </a:t>
                      </a:r>
                    </a:p>
                  </a:txBody>
                  <a:tcPr/>
                </a:tc>
                <a:tc>
                  <a:txBody>
                    <a:bodyPr/>
                    <a:lstStyle/>
                    <a:p>
                      <a:r>
                        <a:rPr lang="en-US" sz="1700" b="0" i="0" kern="1200" dirty="0">
                          <a:solidFill>
                            <a:schemeClr val="tx1"/>
                          </a:solidFill>
                          <a:effectLst/>
                          <a:latin typeface="+mn-lt"/>
                          <a:ea typeface="+mn-ea"/>
                          <a:cs typeface="+mn-cs"/>
                        </a:rPr>
                        <a:t>-1.28 V</a:t>
                      </a:r>
                      <a:endParaRPr lang="en-US" sz="1700" dirty="0"/>
                    </a:p>
                  </a:txBody>
                  <a:tcPr/>
                </a:tc>
                <a:extLst>
                  <a:ext uri="{0D108BD9-81ED-4DB2-BD59-A6C34878D82A}">
                    <a16:rowId xmlns:a16="http://schemas.microsoft.com/office/drawing/2014/main" val="1294999508"/>
                  </a:ext>
                </a:extLst>
              </a:tr>
              <a:tr h="756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V</a:t>
                      </a:r>
                      <a:r>
                        <a:rPr lang="en-US" sz="1700" baseline="30000" dirty="0"/>
                        <a:t>3+</a:t>
                      </a:r>
                      <a:r>
                        <a:rPr lang="en-US" sz="1700" baseline="0" dirty="0"/>
                        <a:t> + e</a:t>
                      </a:r>
                      <a:r>
                        <a:rPr lang="en-US" sz="1700" baseline="30000" dirty="0"/>
                        <a:t>-</a:t>
                      </a:r>
                      <a:r>
                        <a:rPr lang="en-US" sz="1700" baseline="0" dirty="0"/>
                        <a:t> </a:t>
                      </a:r>
                      <a:r>
                        <a:rPr lang="en-US" sz="1700" baseline="0" dirty="0">
                          <a:sym typeface="Wingdings" pitchFamily="2" charset="2"/>
                        </a:rPr>
                        <a:t> V</a:t>
                      </a:r>
                      <a:r>
                        <a:rPr lang="en-US" sz="1700" baseline="30000" dirty="0">
                          <a:sym typeface="Wingdings" pitchFamily="2" charset="2"/>
                        </a:rPr>
                        <a:t>2+</a:t>
                      </a:r>
                      <a:endParaRPr lang="en-US" sz="1700" dirty="0"/>
                    </a:p>
                    <a:p>
                      <a:endParaRPr lang="en-US" sz="1700" dirty="0"/>
                    </a:p>
                  </a:txBody>
                  <a:tcPr/>
                </a:tc>
                <a:tc>
                  <a:txBody>
                    <a:bodyPr/>
                    <a:lstStyle/>
                    <a:p>
                      <a:r>
                        <a:rPr lang="en-US" sz="1700" dirty="0"/>
                        <a:t>-0.26 V</a:t>
                      </a:r>
                    </a:p>
                  </a:txBody>
                  <a:tcPr/>
                </a:tc>
                <a:extLst>
                  <a:ext uri="{0D108BD9-81ED-4DB2-BD59-A6C34878D82A}">
                    <a16:rowId xmlns:a16="http://schemas.microsoft.com/office/drawing/2014/main" val="875523254"/>
                  </a:ext>
                </a:extLst>
              </a:tr>
            </a:tbl>
          </a:graphicData>
        </a:graphic>
      </p:graphicFrame>
      <p:graphicFrame>
        <p:nvGraphicFramePr>
          <p:cNvPr id="6" name="Table 5">
            <a:extLst>
              <a:ext uri="{FF2B5EF4-FFF2-40B4-BE49-F238E27FC236}">
                <a16:creationId xmlns:a16="http://schemas.microsoft.com/office/drawing/2014/main" id="{54A22541-F7D6-2144-A54C-A68E0B2B8E9B}"/>
              </a:ext>
            </a:extLst>
          </p:cNvPr>
          <p:cNvGraphicFramePr>
            <a:graphicFrameLocks noGrp="1"/>
          </p:cNvGraphicFramePr>
          <p:nvPr>
            <p:extLst>
              <p:ext uri="{D42A27DB-BD31-4B8C-83A1-F6EECF244321}">
                <p14:modId xmlns:p14="http://schemas.microsoft.com/office/powerpoint/2010/main" val="506096962"/>
              </p:ext>
            </p:extLst>
          </p:nvPr>
        </p:nvGraphicFramePr>
        <p:xfrm>
          <a:off x="508000" y="2278592"/>
          <a:ext cx="5879600" cy="4094923"/>
        </p:xfrm>
        <a:graphic>
          <a:graphicData uri="http://schemas.openxmlformats.org/drawingml/2006/table">
            <a:tbl>
              <a:tblPr firstRow="1" bandRow="1">
                <a:tableStyleId>{9D7B26C5-4107-4FEC-AEDC-1716B250A1EF}</a:tableStyleId>
              </a:tblPr>
              <a:tblGrid>
                <a:gridCol w="2939800">
                  <a:extLst>
                    <a:ext uri="{9D8B030D-6E8A-4147-A177-3AD203B41FA5}">
                      <a16:colId xmlns:a16="http://schemas.microsoft.com/office/drawing/2014/main" val="845790089"/>
                    </a:ext>
                  </a:extLst>
                </a:gridCol>
                <a:gridCol w="2939800">
                  <a:extLst>
                    <a:ext uri="{9D8B030D-6E8A-4147-A177-3AD203B41FA5}">
                      <a16:colId xmlns:a16="http://schemas.microsoft.com/office/drawing/2014/main" val="424424097"/>
                    </a:ext>
                  </a:extLst>
                </a:gridCol>
              </a:tblGrid>
              <a:tr h="536835">
                <a:tc>
                  <a:txBody>
                    <a:bodyPr/>
                    <a:lstStyle/>
                    <a:p>
                      <a:r>
                        <a:rPr lang="en-US" sz="1800" b="0" dirty="0"/>
                        <a:t>CoO</a:t>
                      </a:r>
                      <a:r>
                        <a:rPr lang="en-US" sz="1800" b="0" baseline="-25000" dirty="0"/>
                        <a:t>2(s) </a:t>
                      </a:r>
                      <a:r>
                        <a:rPr lang="en-US" sz="1800" b="0" dirty="0"/>
                        <a:t>+ H</a:t>
                      </a:r>
                      <a:r>
                        <a:rPr lang="en-US" sz="1800" b="0" baseline="30000" dirty="0"/>
                        <a:t>+</a:t>
                      </a:r>
                      <a:r>
                        <a:rPr lang="en-US" sz="1800" b="0" dirty="0"/>
                        <a:t> + e</a:t>
                      </a:r>
                      <a:r>
                        <a:rPr lang="en-US" sz="1800" b="0" baseline="30000" dirty="0"/>
                        <a:t>−</a:t>
                      </a:r>
                      <a:r>
                        <a:rPr lang="en-US" sz="1800" b="0" dirty="0"/>
                        <a:t> → </a:t>
                      </a:r>
                      <a:r>
                        <a:rPr lang="en-US" sz="1800" b="0" dirty="0" err="1"/>
                        <a:t>CoO</a:t>
                      </a:r>
                      <a:r>
                        <a:rPr lang="en-US" sz="1800" b="0" dirty="0"/>
                        <a:t>(OH)</a:t>
                      </a:r>
                      <a:r>
                        <a:rPr lang="en-US" sz="1800" b="0" baseline="-25000" dirty="0"/>
                        <a:t>(</a:t>
                      </a:r>
                      <a:r>
                        <a:rPr lang="en-US" sz="1800" b="0" baseline="-25000" dirty="0" err="1"/>
                        <a:t>aq</a:t>
                      </a:r>
                      <a:r>
                        <a:rPr lang="en-US" sz="1800" b="0" baseline="-25000" dirty="0"/>
                        <a:t>)</a:t>
                      </a:r>
                    </a:p>
                  </a:txBody>
                  <a:tcPr/>
                </a:tc>
                <a:tc>
                  <a:txBody>
                    <a:bodyPr/>
                    <a:lstStyle/>
                    <a:p>
                      <a:r>
                        <a:rPr lang="en-US" sz="1800" b="0" dirty="0"/>
                        <a:t>+1.1 V</a:t>
                      </a:r>
                    </a:p>
                  </a:txBody>
                  <a:tcPr/>
                </a:tc>
                <a:extLst>
                  <a:ext uri="{0D108BD9-81ED-4DB2-BD59-A6C34878D82A}">
                    <a16:rowId xmlns:a16="http://schemas.microsoft.com/office/drawing/2014/main" val="3638259446"/>
                  </a:ext>
                </a:extLst>
              </a:tr>
              <a:tr h="536835">
                <a:tc>
                  <a:txBody>
                    <a:bodyPr/>
                    <a:lstStyle/>
                    <a:p>
                      <a:r>
                        <a:rPr lang="en-US" sz="1800" b="0" i="0" kern="1200" dirty="0">
                          <a:solidFill>
                            <a:schemeClr val="tx1"/>
                          </a:solidFill>
                          <a:effectLst/>
                          <a:latin typeface="+mn-lt"/>
                          <a:ea typeface="+mn-ea"/>
                          <a:cs typeface="+mn-cs"/>
                        </a:rPr>
                        <a:t>PbO</a:t>
                      </a:r>
                      <a:r>
                        <a:rPr lang="en-US" sz="1800" b="0" i="0" kern="1200" baseline="-25000" dirty="0">
                          <a:solidFill>
                            <a:schemeClr val="tx1"/>
                          </a:solidFill>
                          <a:effectLst/>
                          <a:latin typeface="+mn-lt"/>
                          <a:ea typeface="+mn-ea"/>
                          <a:cs typeface="+mn-cs"/>
                        </a:rPr>
                        <a:t>2</a:t>
                      </a:r>
                      <a:r>
                        <a:rPr lang="en-US" sz="1800" b="0" i="0" kern="1200" dirty="0">
                          <a:solidFill>
                            <a:schemeClr val="tx1"/>
                          </a:solidFill>
                          <a:effectLst/>
                          <a:latin typeface="+mn-lt"/>
                          <a:ea typeface="+mn-ea"/>
                          <a:cs typeface="+mn-cs"/>
                        </a:rPr>
                        <a:t> + 3H</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 + HSO</a:t>
                      </a:r>
                      <a:r>
                        <a:rPr lang="en-US" sz="1800" b="0" i="0" kern="1200" baseline="-25000" dirty="0">
                          <a:solidFill>
                            <a:schemeClr val="tx1"/>
                          </a:solidFill>
                          <a:effectLst/>
                          <a:latin typeface="+mn-lt"/>
                          <a:ea typeface="+mn-ea"/>
                          <a:cs typeface="+mn-cs"/>
                        </a:rPr>
                        <a:t>4</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 + 2e</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 → PbSO</a:t>
                      </a:r>
                      <a:r>
                        <a:rPr lang="en-US" sz="1800" b="0" i="0" kern="1200" baseline="-25000" dirty="0">
                          <a:solidFill>
                            <a:schemeClr val="tx1"/>
                          </a:solidFill>
                          <a:effectLst/>
                          <a:latin typeface="+mn-lt"/>
                          <a:ea typeface="+mn-ea"/>
                          <a:cs typeface="+mn-cs"/>
                        </a:rPr>
                        <a:t>4</a:t>
                      </a:r>
                      <a:r>
                        <a:rPr lang="en-US" sz="1800" b="0" i="0" kern="1200" dirty="0">
                          <a:solidFill>
                            <a:schemeClr val="tx1"/>
                          </a:solidFill>
                          <a:effectLst/>
                          <a:latin typeface="+mn-lt"/>
                          <a:ea typeface="+mn-ea"/>
                          <a:cs typeface="+mn-cs"/>
                        </a:rPr>
                        <a:t> + 2H</a:t>
                      </a:r>
                      <a:r>
                        <a:rPr lang="en-US" sz="1800" b="0" i="0" kern="1200" baseline="-25000" dirty="0">
                          <a:solidFill>
                            <a:schemeClr val="tx1"/>
                          </a:solidFill>
                          <a:effectLst/>
                          <a:latin typeface="+mn-lt"/>
                          <a:ea typeface="+mn-ea"/>
                          <a:cs typeface="+mn-cs"/>
                        </a:rPr>
                        <a:t>2</a:t>
                      </a:r>
                      <a:r>
                        <a:rPr lang="en-US" sz="1800" b="0" i="0" kern="1200" dirty="0">
                          <a:solidFill>
                            <a:schemeClr val="tx1"/>
                          </a:solidFill>
                          <a:effectLst/>
                          <a:latin typeface="+mn-lt"/>
                          <a:ea typeface="+mn-ea"/>
                          <a:cs typeface="+mn-cs"/>
                        </a:rPr>
                        <a:t>O</a:t>
                      </a:r>
                      <a:endParaRPr lang="en-US" sz="1800" dirty="0"/>
                    </a:p>
                  </a:txBody>
                  <a:tcPr/>
                </a:tc>
                <a:tc>
                  <a:txBody>
                    <a:bodyPr/>
                    <a:lstStyle/>
                    <a:p>
                      <a:r>
                        <a:rPr lang="en-US" sz="1800" dirty="0"/>
                        <a:t>+1.685 </a:t>
                      </a:r>
                    </a:p>
                  </a:txBody>
                  <a:tcPr/>
                </a:tc>
                <a:extLst>
                  <a:ext uri="{0D108BD9-81ED-4DB2-BD59-A6C34878D82A}">
                    <a16:rowId xmlns:a16="http://schemas.microsoft.com/office/drawing/2014/main" val="2630885212"/>
                  </a:ext>
                </a:extLst>
              </a:tr>
              <a:tr h="536835">
                <a:tc>
                  <a:txBody>
                    <a:bodyPr/>
                    <a:lstStyle/>
                    <a:p>
                      <a:r>
                        <a:rPr lang="en-US" sz="1800" dirty="0"/>
                        <a:t>H</a:t>
                      </a:r>
                      <a:r>
                        <a:rPr lang="en-US" sz="1800" baseline="-25000" dirty="0"/>
                        <a:t>2</a:t>
                      </a:r>
                      <a:r>
                        <a:rPr lang="en-US" sz="1800" baseline="0" dirty="0"/>
                        <a:t>O + </a:t>
                      </a:r>
                      <a:r>
                        <a:rPr lang="en-US" sz="1800" baseline="0" dirty="0" err="1"/>
                        <a:t>NiO</a:t>
                      </a:r>
                      <a:r>
                        <a:rPr lang="en-US" sz="1800" baseline="0" dirty="0"/>
                        <a:t>(OH) + e</a:t>
                      </a:r>
                      <a:r>
                        <a:rPr lang="en-US" sz="1800" baseline="30000" dirty="0"/>
                        <a:t>- </a:t>
                      </a:r>
                      <a:r>
                        <a:rPr lang="en-US" sz="1800" baseline="0" dirty="0">
                          <a:sym typeface="Wingdings" pitchFamily="2" charset="2"/>
                        </a:rPr>
                        <a:t></a:t>
                      </a:r>
                      <a:r>
                        <a:rPr lang="en-US" sz="1800" baseline="0" dirty="0"/>
                        <a:t> Ni(OH)</a:t>
                      </a:r>
                      <a:r>
                        <a:rPr lang="en-US" sz="1800" baseline="-25000" dirty="0"/>
                        <a:t>2</a:t>
                      </a:r>
                      <a:r>
                        <a:rPr lang="en-US" sz="1800" baseline="0" dirty="0"/>
                        <a:t> + OH</a:t>
                      </a:r>
                      <a:r>
                        <a:rPr lang="en-US" sz="1800" baseline="30000" dirty="0"/>
                        <a:t>-</a:t>
                      </a:r>
                      <a:endParaRPr lang="en-US" sz="1800" dirty="0"/>
                    </a:p>
                  </a:txBody>
                  <a:tcPr/>
                </a:tc>
                <a:tc>
                  <a:txBody>
                    <a:bodyPr/>
                    <a:lstStyle/>
                    <a:p>
                      <a:r>
                        <a:rPr lang="en-US" sz="1800" b="0" i="0" kern="1200" dirty="0">
                          <a:solidFill>
                            <a:schemeClr val="tx1"/>
                          </a:solidFill>
                          <a:effectLst/>
                          <a:latin typeface="+mn-lt"/>
                          <a:ea typeface="+mn-ea"/>
                          <a:cs typeface="+mn-cs"/>
                        </a:rPr>
                        <a:t>+1.32</a:t>
                      </a:r>
                      <a:endParaRPr lang="en-US" sz="1800" dirty="0"/>
                    </a:p>
                  </a:txBody>
                  <a:tcPr/>
                </a:tc>
                <a:extLst>
                  <a:ext uri="{0D108BD9-81ED-4DB2-BD59-A6C34878D82A}">
                    <a16:rowId xmlns:a16="http://schemas.microsoft.com/office/drawing/2014/main" val="2904613070"/>
                  </a:ext>
                </a:extLst>
              </a:tr>
              <a:tr h="536835">
                <a:tc>
                  <a:txBody>
                    <a:bodyPr/>
                    <a:lstStyle/>
                    <a:p>
                      <a:r>
                        <a:rPr lang="en-US" sz="1800" b="0" i="0" kern="1200" dirty="0">
                          <a:solidFill>
                            <a:schemeClr val="tx1"/>
                          </a:solidFill>
                          <a:effectLst/>
                          <a:latin typeface="+mn-lt"/>
                          <a:ea typeface="+mn-ea"/>
                          <a:cs typeface="+mn-cs"/>
                        </a:rPr>
                        <a:t>2MnO</a:t>
                      </a:r>
                      <a:r>
                        <a:rPr lang="en-US" sz="1800" b="0" i="0" kern="1200" baseline="-25000" dirty="0">
                          <a:solidFill>
                            <a:schemeClr val="tx1"/>
                          </a:solidFill>
                          <a:effectLst/>
                          <a:latin typeface="+mn-lt"/>
                          <a:ea typeface="+mn-ea"/>
                          <a:cs typeface="+mn-cs"/>
                        </a:rPr>
                        <a:t>2(s)</a:t>
                      </a:r>
                      <a:r>
                        <a:rPr lang="en-US" sz="1800" b="0" i="0" kern="1200" dirty="0">
                          <a:solidFill>
                            <a:schemeClr val="tx1"/>
                          </a:solidFill>
                          <a:effectLst/>
                          <a:latin typeface="+mn-lt"/>
                          <a:ea typeface="+mn-ea"/>
                          <a:cs typeface="+mn-cs"/>
                        </a:rPr>
                        <a:t> + H</a:t>
                      </a:r>
                      <a:r>
                        <a:rPr lang="en-US" sz="1800" b="0" i="0" kern="1200" baseline="-25000" dirty="0">
                          <a:solidFill>
                            <a:schemeClr val="tx1"/>
                          </a:solidFill>
                          <a:effectLst/>
                          <a:latin typeface="+mn-lt"/>
                          <a:ea typeface="+mn-ea"/>
                          <a:cs typeface="+mn-cs"/>
                        </a:rPr>
                        <a:t>2</a:t>
                      </a:r>
                      <a:r>
                        <a:rPr lang="en-US" sz="1800" b="0" i="0" kern="1200" dirty="0">
                          <a:solidFill>
                            <a:schemeClr val="tx1"/>
                          </a:solidFill>
                          <a:effectLst/>
                          <a:latin typeface="+mn-lt"/>
                          <a:ea typeface="+mn-ea"/>
                          <a:cs typeface="+mn-cs"/>
                        </a:rPr>
                        <a:t>O</a:t>
                      </a:r>
                      <a:r>
                        <a:rPr lang="en-US" sz="1800" b="0" i="0" kern="1200" baseline="-25000" dirty="0">
                          <a:solidFill>
                            <a:schemeClr val="tx1"/>
                          </a:solidFill>
                          <a:effectLst/>
                          <a:latin typeface="+mn-lt"/>
                          <a:ea typeface="+mn-ea"/>
                          <a:cs typeface="+mn-cs"/>
                        </a:rPr>
                        <a:t>(l)</a:t>
                      </a:r>
                      <a:r>
                        <a:rPr lang="en-US" sz="1800" b="0" i="0" kern="1200" dirty="0">
                          <a:solidFill>
                            <a:schemeClr val="tx1"/>
                          </a:solidFill>
                          <a:effectLst/>
                          <a:latin typeface="+mn-lt"/>
                          <a:ea typeface="+mn-ea"/>
                          <a:cs typeface="+mn-cs"/>
                        </a:rPr>
                        <a:t> + 2e</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 → Mn</a:t>
                      </a:r>
                      <a:r>
                        <a:rPr lang="en-US" sz="1800" b="0" i="0" kern="1200" baseline="-25000" dirty="0">
                          <a:solidFill>
                            <a:schemeClr val="tx1"/>
                          </a:solidFill>
                          <a:effectLst/>
                          <a:latin typeface="+mn-lt"/>
                          <a:ea typeface="+mn-ea"/>
                          <a:cs typeface="+mn-cs"/>
                        </a:rPr>
                        <a:t>2</a:t>
                      </a:r>
                      <a:r>
                        <a:rPr lang="en-US" sz="1800" b="0" i="0" kern="1200" dirty="0">
                          <a:solidFill>
                            <a:schemeClr val="tx1"/>
                          </a:solidFill>
                          <a:effectLst/>
                          <a:latin typeface="+mn-lt"/>
                          <a:ea typeface="+mn-ea"/>
                          <a:cs typeface="+mn-cs"/>
                        </a:rPr>
                        <a:t>O</a:t>
                      </a:r>
                      <a:r>
                        <a:rPr lang="en-US" sz="1800" b="0" i="0" kern="1200" baseline="-25000" dirty="0">
                          <a:solidFill>
                            <a:schemeClr val="tx1"/>
                          </a:solidFill>
                          <a:effectLst/>
                          <a:latin typeface="+mn-lt"/>
                          <a:ea typeface="+mn-ea"/>
                          <a:cs typeface="+mn-cs"/>
                        </a:rPr>
                        <a:t>3(s)</a:t>
                      </a:r>
                      <a:r>
                        <a:rPr lang="en-US" sz="1800" b="0" i="0" kern="1200" dirty="0">
                          <a:solidFill>
                            <a:schemeClr val="tx1"/>
                          </a:solidFill>
                          <a:effectLst/>
                          <a:latin typeface="+mn-lt"/>
                          <a:ea typeface="+mn-ea"/>
                          <a:cs typeface="+mn-cs"/>
                        </a:rPr>
                        <a:t> + 2OH</a:t>
                      </a:r>
                      <a:r>
                        <a:rPr lang="en-US" sz="1800" b="0" i="0" kern="1200" baseline="30000" dirty="0">
                          <a:solidFill>
                            <a:schemeClr val="tx1"/>
                          </a:solidFill>
                          <a:effectLst/>
                          <a:latin typeface="+mn-lt"/>
                          <a:ea typeface="+mn-ea"/>
                          <a:cs typeface="+mn-cs"/>
                        </a:rPr>
                        <a:t>−</a:t>
                      </a:r>
                      <a:r>
                        <a:rPr lang="en-US" sz="1800" b="0" i="0" kern="1200" baseline="-25000" dirty="0">
                          <a:solidFill>
                            <a:schemeClr val="tx1"/>
                          </a:solidFill>
                          <a:effectLst/>
                          <a:latin typeface="+mn-lt"/>
                          <a:ea typeface="+mn-ea"/>
                          <a:cs typeface="+mn-cs"/>
                        </a:rPr>
                        <a:t>(</a:t>
                      </a:r>
                      <a:r>
                        <a:rPr lang="en-US" sz="1800" b="0" i="0" kern="1200" baseline="-25000" dirty="0" err="1">
                          <a:solidFill>
                            <a:schemeClr val="tx1"/>
                          </a:solidFill>
                          <a:effectLst/>
                          <a:latin typeface="+mn-lt"/>
                          <a:ea typeface="+mn-ea"/>
                          <a:cs typeface="+mn-cs"/>
                        </a:rPr>
                        <a:t>aq</a:t>
                      </a:r>
                      <a:r>
                        <a:rPr lang="en-US" sz="1800" b="0" i="0" kern="1200" baseline="-25000" dirty="0">
                          <a:solidFill>
                            <a:schemeClr val="tx1"/>
                          </a:solidFill>
                          <a:effectLst/>
                          <a:latin typeface="+mn-lt"/>
                          <a:ea typeface="+mn-ea"/>
                          <a:cs typeface="+mn-cs"/>
                        </a:rPr>
                        <a:t>)</a:t>
                      </a:r>
                      <a:endParaRPr lang="en-US" sz="1800" dirty="0"/>
                    </a:p>
                  </a:txBody>
                  <a:tcPr/>
                </a:tc>
                <a:tc>
                  <a:txBody>
                    <a:bodyPr/>
                    <a:lstStyle/>
                    <a:p>
                      <a:r>
                        <a:rPr lang="en-US" sz="1800" b="0" i="0" kern="1200" dirty="0">
                          <a:solidFill>
                            <a:schemeClr val="tx1"/>
                          </a:solidFill>
                          <a:effectLst/>
                          <a:latin typeface="+mn-lt"/>
                          <a:ea typeface="+mn-ea"/>
                          <a:cs typeface="+mn-cs"/>
                        </a:rPr>
                        <a:t>+0.15 V</a:t>
                      </a:r>
                      <a:endParaRPr lang="en-US" sz="1800" dirty="0"/>
                    </a:p>
                  </a:txBody>
                  <a:tcPr/>
                </a:tc>
                <a:extLst>
                  <a:ext uri="{0D108BD9-81ED-4DB2-BD59-A6C34878D82A}">
                    <a16:rowId xmlns:a16="http://schemas.microsoft.com/office/drawing/2014/main" val="1294999508"/>
                  </a:ext>
                </a:extLst>
              </a:tr>
              <a:tr h="1534603">
                <a:tc>
                  <a:txBody>
                    <a:bodyPr/>
                    <a:lstStyle/>
                    <a:p>
                      <a:r>
                        <a:rPr lang="en-US" sz="1800" dirty="0"/>
                        <a:t>(VO</a:t>
                      </a:r>
                      <a:r>
                        <a:rPr lang="en-US" sz="1800" baseline="-25000" dirty="0"/>
                        <a:t>2</a:t>
                      </a:r>
                      <a:r>
                        <a:rPr lang="en-US" sz="1800" baseline="0" dirty="0"/>
                        <a:t>)</a:t>
                      </a:r>
                      <a:r>
                        <a:rPr lang="en-US" sz="1800" baseline="30000" dirty="0"/>
                        <a:t>+</a:t>
                      </a:r>
                      <a:r>
                        <a:rPr lang="en-US" sz="1800" baseline="0" dirty="0"/>
                        <a:t> + 2H</a:t>
                      </a:r>
                      <a:r>
                        <a:rPr lang="en-US" sz="1800" baseline="30000" dirty="0"/>
                        <a:t>+</a:t>
                      </a:r>
                      <a:r>
                        <a:rPr lang="en-US" sz="1800" baseline="0" dirty="0"/>
                        <a:t> </a:t>
                      </a:r>
                      <a:r>
                        <a:rPr lang="en-US" sz="1800" baseline="0" dirty="0">
                          <a:sym typeface="Wingdings" pitchFamily="2" charset="2"/>
                        </a:rPr>
                        <a:t> (VO)</a:t>
                      </a:r>
                      <a:r>
                        <a:rPr lang="en-US" sz="1800" baseline="30000" dirty="0">
                          <a:sym typeface="Wingdings" pitchFamily="2" charset="2"/>
                        </a:rPr>
                        <a:t>2+</a:t>
                      </a:r>
                      <a:r>
                        <a:rPr lang="en-US" sz="1800" baseline="0" dirty="0">
                          <a:sym typeface="Wingdings" pitchFamily="2" charset="2"/>
                        </a:rPr>
                        <a:t> + H</a:t>
                      </a:r>
                      <a:r>
                        <a:rPr lang="en-US" sz="1800" baseline="-25000" dirty="0">
                          <a:sym typeface="Wingdings" pitchFamily="2" charset="2"/>
                        </a:rPr>
                        <a:t>2</a:t>
                      </a:r>
                      <a:r>
                        <a:rPr lang="en-US" sz="1800" baseline="0" dirty="0">
                          <a:sym typeface="Wingdings" pitchFamily="2" charset="2"/>
                        </a:rPr>
                        <a:t>O</a:t>
                      </a:r>
                      <a:endParaRPr lang="en-US" sz="1800" dirty="0"/>
                    </a:p>
                  </a:txBody>
                  <a:tcPr/>
                </a:tc>
                <a:tc>
                  <a:txBody>
                    <a:bodyPr/>
                    <a:lstStyle/>
                    <a:p>
                      <a:r>
                        <a:rPr lang="en-US" sz="1800" dirty="0"/>
                        <a:t>1.0 V</a:t>
                      </a:r>
                    </a:p>
                  </a:txBody>
                  <a:tcPr/>
                </a:tc>
                <a:extLst>
                  <a:ext uri="{0D108BD9-81ED-4DB2-BD59-A6C34878D82A}">
                    <a16:rowId xmlns:a16="http://schemas.microsoft.com/office/drawing/2014/main" val="875523254"/>
                  </a:ext>
                </a:extLst>
              </a:tr>
            </a:tbl>
          </a:graphicData>
        </a:graphic>
      </p:graphicFrame>
    </p:spTree>
    <p:extLst>
      <p:ext uri="{BB962C8B-B14F-4D97-AF65-F5344CB8AC3E}">
        <p14:creationId xmlns:p14="http://schemas.microsoft.com/office/powerpoint/2010/main" val="2270478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2137</Words>
  <Application>Microsoft Macintosh PowerPoint</Application>
  <PresentationFormat>Widescreen</PresentationFormat>
  <Paragraphs>209</Paragraphs>
  <Slides>44</Slides>
  <Notes>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Franklin ITC</vt:lpstr>
      <vt:lpstr>Franklin ITC Light</vt:lpstr>
      <vt:lpstr>Wingdings</vt:lpstr>
      <vt:lpstr>Office Theme</vt:lpstr>
      <vt:lpstr>What’s in a Battery: Week 2</vt:lpstr>
      <vt:lpstr>Answering questions from last week</vt:lpstr>
      <vt:lpstr>Review from Week 1: How can we store energy?</vt:lpstr>
      <vt:lpstr>Review from week 1: How do batteries work?</vt:lpstr>
      <vt:lpstr>Oxidation and Reduction</vt:lpstr>
      <vt:lpstr>Today’s outline</vt:lpstr>
      <vt:lpstr>“Wanting” an electron: An introduction to reduction potential </vt:lpstr>
      <vt:lpstr>Some vocabulary for thinking about batteries</vt:lpstr>
      <vt:lpstr>The reduction potentials of some common battery materials</vt:lpstr>
      <vt:lpstr>Things to consider</vt:lpstr>
      <vt:lpstr>Review</vt:lpstr>
      <vt:lpstr>Batteries where do we need them?</vt:lpstr>
      <vt:lpstr>PowerPoint Presentation</vt:lpstr>
      <vt:lpstr>Breakout rooms: What characteristics do each of these batteries need</vt:lpstr>
      <vt:lpstr>What’s going on with grid-scale storage</vt:lpstr>
      <vt:lpstr>What’s going on with grid-scale storage</vt:lpstr>
      <vt:lpstr>What’s going on with grid-scale storage (2)</vt:lpstr>
      <vt:lpstr>What’s going on with grid-scale storage (3) </vt:lpstr>
      <vt:lpstr>What’s going on with vehicle energy storage</vt:lpstr>
      <vt:lpstr>What’s going on with vehicle energy storage (2)</vt:lpstr>
      <vt:lpstr>What’s going on with vehicle energy storage (3)</vt:lpstr>
      <vt:lpstr>What’s going on with medical batteries (1)</vt:lpstr>
      <vt:lpstr>What’s going on with medical batteries (2)</vt:lpstr>
      <vt:lpstr>What’s going on with consumer electronics batteries </vt:lpstr>
      <vt:lpstr>What’s going on with consumer electronics batteries (2)</vt:lpstr>
      <vt:lpstr>What’s going on with consumer electronics batteries (3)</vt:lpstr>
      <vt:lpstr>Takeaway: There’s a lot of sample space for battery design</vt:lpstr>
      <vt:lpstr>Part 2: Review</vt:lpstr>
      <vt:lpstr>Part 3: Lithium ion batteries </vt:lpstr>
      <vt:lpstr>Growth of Lithium ion batteries over time</vt:lpstr>
      <vt:lpstr>Why are they growing so fast?</vt:lpstr>
      <vt:lpstr>Where are Li batteries used</vt:lpstr>
      <vt:lpstr>How does a lithium ion battery work</vt:lpstr>
      <vt:lpstr>Visualization of a lithium ion battery</vt:lpstr>
      <vt:lpstr>How are lithium ion batteries made</vt:lpstr>
      <vt:lpstr>What does end of life of a lithium ion battery look like</vt:lpstr>
      <vt:lpstr>Analyzing cost/environmental impact across a batteries life span</vt:lpstr>
      <vt:lpstr>Areas of research in lithium batteries: Catholytes</vt:lpstr>
      <vt:lpstr>Areas of research in lithium batteries: safety</vt:lpstr>
      <vt:lpstr>Areas of research in lithium batteries: safety</vt:lpstr>
      <vt:lpstr>Geopolitical aspects of battery technology</vt:lpstr>
      <vt:lpstr>Part 3: Review</vt:lpstr>
      <vt:lpstr>Review</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 Emily</dc:creator>
  <cp:lastModifiedBy>Kerr, Emily</cp:lastModifiedBy>
  <cp:revision>14</cp:revision>
  <dcterms:created xsi:type="dcterms:W3CDTF">2021-08-06T17:23:31Z</dcterms:created>
  <dcterms:modified xsi:type="dcterms:W3CDTF">2021-08-07T19:52:39Z</dcterms:modified>
</cp:coreProperties>
</file>